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PT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AmbeyHPeCAaTVmcu7vzIaw/1D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25945A8-800F-49F1-B9EE-E9D1C3262BD4}">
  <a:tblStyle styleId="{A25945A8-800F-49F1-B9EE-E9D1C3262BD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PTSans-bold.fntdata"/><Relationship Id="rId14" Type="http://schemas.openxmlformats.org/officeDocument/2006/relationships/font" Target="fonts/PTSans-regular.fntdata"/><Relationship Id="rId17" Type="http://schemas.openxmlformats.org/officeDocument/2006/relationships/font" Target="fonts/PTSans-boldItalic.fntdata"/><Relationship Id="rId16" Type="http://schemas.openxmlformats.org/officeDocument/2006/relationships/font" Target="fonts/PTSa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00" name="Google Shape;20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Геймификация путешествий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Проблема одиночного путешествия и досуга в данной работе, посвящённой геймификации путешествий, заключается в том, что в настоящее время существует множество различных видов досуга, но подавляющее большинство направлено на компанию людей.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создание организации, которая превращает любимые игры, фильмы или книги в реальность, где каждый сможет коммуницировать с незнакомыми ему людьми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Найти потенциальных друзей и единомышленников с которыми можно будет проводить свободное время и путешествовать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Найти новых друзей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Интересно и познавательно провести время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Попасть в мини путешествие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Почувствовать себя героем из другой вселенной в режиме реального времени  </a:t>
            </a:r>
            <a:endParaRPr/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Ролевые игры в Екатеринбурге ( всегда в одном месте)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Квесты 	Екатеринбурга ( нацелены на компании людей)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05" name="Google Shape;205;p6"/>
          <p:cNvGraphicFramePr/>
          <p:nvPr/>
        </p:nvGraphicFramePr>
        <p:xfrm>
          <a:off x="798793" y="1203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{A25945A8-800F-49F1-B9EE-E9D1C3262BD4}</a:tableStyleId>
              </a:tblPr>
              <a:tblGrid>
                <a:gridCol w="3205050"/>
                <a:gridCol w="2867525"/>
                <a:gridCol w="4443025"/>
              </a:tblGrid>
              <a:tr h="179980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Ключевые виды деятельности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Организация ролевой игры-путешествия;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Повышение коммуникации между людьми </a:t>
                      </a:r>
                      <a:endParaRPr/>
                    </a:p>
                    <a:p>
                      <a:pPr indent="-26035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Потребительские сегменты</a:t>
                      </a:r>
                      <a:endParaRPr sz="1100" u="none" cap="none" strike="noStrike"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студенты высших учебных заведений;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студенты средне специальных учебных заведений;</a:t>
                      </a:r>
                      <a:endParaRPr sz="1100" u="none" cap="none" strike="noStrike"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молодёжь.</a:t>
                      </a:r>
                      <a:endParaRPr sz="1100" u="none" cap="none" strike="noStrike"/>
                    </a:p>
                    <a:p>
                      <a:pPr indent="-27305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Взаимодействие с клиентами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Канал в телеграмме;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Сообщество в ВК;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Личные контакты.</a:t>
                      </a:r>
                      <a:endParaRPr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</a:tr>
              <a:tr h="8157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751C23"/>
                          </a:solidFill>
                        </a:rPr>
                        <a:t>Потоки доходов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Прямые продажи и подписка на наши мероприятия</a:t>
                      </a:r>
                      <a:r>
                        <a:rPr lang="ru-RU" sz="1300" u="none" cap="none" strike="noStrike"/>
                        <a:t>.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vMerge="1"/>
              </a:tr>
              <a:tr h="140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Ключевые партнеры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УрФУ;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Музеи.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Структура издержек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Фиксированные затраты;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Заработная плата работникам;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Реквизит;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Маркетинг, продвижение;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 u="none" cap="none" strike="noStrike"/>
                        <a:t>Прочие творческие затраты.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Ценностное предложение</a:t>
                      </a:r>
                      <a:endParaRPr/>
                    </a:p>
                    <a:p>
                      <a:pPr indent="-260350" lvl="0" marL="3429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sz="1300" u="none" cap="none" strike="noStrike"/>
                    </a:p>
                    <a:p>
                      <a:pPr indent="-342900" lvl="0" marL="3429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Создание комьюнити, куда могут прийти люди ради общения, активности и поиска друзей; </a:t>
                      </a:r>
                      <a:endParaRPr/>
                    </a:p>
                    <a:p>
                      <a:pPr indent="-342900" lvl="0" marL="3429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 Познавательная ролевая часть. </a:t>
                      </a:r>
                      <a:endParaRPr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</a:tr>
              <a:tr h="14768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751C23"/>
                          </a:solidFill>
                        </a:rPr>
                        <a:t>Ключевые ресурсы</a:t>
                      </a:r>
                      <a:endParaRPr sz="1300" u="none" cap="none" strike="noStrike"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 u="none" cap="none" strike="noStrike"/>
                        <a:t>Команда проекта.</a:t>
                      </a:r>
                      <a:endParaRPr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h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