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319" r:id="rId2"/>
    <p:sldId id="320" r:id="rId3"/>
    <p:sldId id="270" r:id="rId4"/>
    <p:sldId id="281" r:id="rId5"/>
    <p:sldId id="286" r:id="rId6"/>
    <p:sldId id="291" r:id="rId7"/>
    <p:sldId id="296" r:id="rId8"/>
    <p:sldId id="301" r:id="rId9"/>
    <p:sldId id="306" r:id="rId10"/>
    <p:sldId id="308" r:id="rId11"/>
    <p:sldId id="307" r:id="rId12"/>
    <p:sldId id="309" r:id="rId13"/>
    <p:sldId id="310" r:id="rId14"/>
    <p:sldId id="311" r:id="rId15"/>
    <p:sldId id="312" r:id="rId16"/>
    <p:sldId id="313" r:id="rId17"/>
    <p:sldId id="314" r:id="rId18"/>
    <p:sldId id="315" r:id="rId19"/>
    <p:sldId id="316" r:id="rId20"/>
    <p:sldId id="317" r:id="rId21"/>
    <p:sldId id="318" r:id="rId22"/>
    <p:sldId id="269" r:id="rId2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9F00FF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94694"/>
  </p:normalViewPr>
  <p:slideViewPr>
    <p:cSldViewPr snapToGrid="0" snapToObjects="1" showGuides="1">
      <p:cViewPr varScale="1">
        <p:scale>
          <a:sx n="82" d="100"/>
          <a:sy n="82" d="100"/>
        </p:scale>
        <p:origin x="466" y="62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8626862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677F12C-42DE-4C1B-85AC-5D7B5894778D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586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677F12C-42DE-4C1B-85AC-5D7B5894778D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20729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90" Type="http://schemas.openxmlformats.org/officeDocument/2006/relationships/image" Target="../media/image95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6" Type="http://schemas.openxmlformats.org/officeDocument/2006/relationships/image" Target="../media/image21.sv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90" Type="http://schemas.openxmlformats.org/officeDocument/2006/relationships/image" Target="../media/image95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88" Type="http://schemas.openxmlformats.org/officeDocument/2006/relationships/image" Target="../media/image93.sv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6" Type="http://schemas.openxmlformats.org/officeDocument/2006/relationships/image" Target="../media/image21.sv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90" Type="http://schemas.openxmlformats.org/officeDocument/2006/relationships/image" Target="../media/image95.sv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91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90" Type="http://schemas.openxmlformats.org/officeDocument/2006/relationships/image" Target="../media/image95.sv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01365" y="3568"/>
            <a:ext cx="3290635" cy="47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1630649"/>
            <a:ext cx="3503139" cy="522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10548" y="3746606"/>
            <a:ext cx="12192000" cy="2431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  <a:t>Программа «Акселератор КИУ - </a:t>
            </a:r>
            <a:r>
              <a:rPr lang="ru-RU" altLang="ru-RU" sz="4000" dirty="0" smtClean="0">
                <a:solidFill>
                  <a:srgbClr val="173277"/>
                </a:solidFill>
                <a:latin typeface="Geometria" pitchFamily="34" charset="-52"/>
              </a:rPr>
              <a:t>2023»</a:t>
            </a:r>
            <a: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  <a:t/>
            </a:r>
            <a:b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</a:br>
            <a:endParaRPr lang="ru-RU" altLang="ru-RU" sz="4000" b="1" dirty="0">
              <a:solidFill>
                <a:srgbClr val="173277"/>
              </a:solidFill>
              <a:latin typeface="Geometria" pitchFamily="34" charset="-52"/>
            </a:endParaRPr>
          </a:p>
          <a:p>
            <a:pPr algn="ctr" eaLnBrk="1" hangingPunct="1"/>
            <a:r>
              <a:rPr lang="ru-RU" altLang="ru-RU" sz="2400" b="1" dirty="0" smtClean="0">
                <a:solidFill>
                  <a:srgbClr val="173277"/>
                </a:solidFill>
                <a:latin typeface="Geometria" pitchFamily="34" charset="-52"/>
              </a:rPr>
              <a:t>КАЗАНСКИЙ </a:t>
            </a:r>
            <a:r>
              <a:rPr lang="ru-RU" altLang="ru-RU" sz="2400" b="1" dirty="0">
                <a:solidFill>
                  <a:srgbClr val="173277"/>
                </a:solidFill>
                <a:latin typeface="Geometria" pitchFamily="34" charset="-52"/>
              </a:rPr>
              <a:t>ИННОВАЦИОННЫЙ </a:t>
            </a:r>
          </a:p>
          <a:p>
            <a:pPr algn="ctr" eaLnBrk="1" hangingPunct="1"/>
            <a:r>
              <a:rPr lang="ru-RU" altLang="ru-RU" sz="2400" b="1" dirty="0" smtClean="0">
                <a:solidFill>
                  <a:srgbClr val="173277"/>
                </a:solidFill>
                <a:latin typeface="Geometria" pitchFamily="34" charset="-52"/>
              </a:rPr>
              <a:t>УНИВЕРСИТЕТ</a:t>
            </a:r>
            <a:endParaRPr lang="ru-RU" altLang="ru-RU" sz="2400" b="1" dirty="0">
              <a:solidFill>
                <a:srgbClr val="173277"/>
              </a:solidFill>
              <a:latin typeface="Geometria" pitchFamily="34" charset="-52"/>
            </a:endParaRPr>
          </a:p>
          <a:p>
            <a:pPr algn="ctr" eaLnBrk="1" hangingPunct="1"/>
            <a:r>
              <a:rPr lang="ru-RU" altLang="ru-RU" sz="2400" dirty="0">
                <a:solidFill>
                  <a:srgbClr val="173277"/>
                </a:solidFill>
                <a:latin typeface="Geometria" pitchFamily="34" charset="-52"/>
              </a:rPr>
              <a:t>имени В.Г. ТИМИРЯСОВА</a:t>
            </a:r>
            <a:endParaRPr lang="ru-RU" altLang="ru-RU" sz="2400" b="1" dirty="0">
              <a:solidFill>
                <a:srgbClr val="173277"/>
              </a:solidFill>
              <a:latin typeface="Geometria" pitchFamily="34" charset="-52"/>
            </a:endParaRPr>
          </a:p>
        </p:txBody>
      </p:sp>
      <p:pic>
        <p:nvPicPr>
          <p:cNvPr id="1026" name="Picture 2" descr="C:\Users\gabidullin\Downloads\logo_KI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9874" y="1430752"/>
            <a:ext cx="2099681" cy="1302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527884" y="1475419"/>
            <a:ext cx="2969009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15003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01365" y="3568"/>
            <a:ext cx="3290635" cy="47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1630649"/>
            <a:ext cx="3503139" cy="522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1456928" y="2965212"/>
            <a:ext cx="949065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4000" dirty="0" smtClean="0">
                <a:solidFill>
                  <a:srgbClr val="173277"/>
                </a:solidFill>
                <a:latin typeface="Geometria" pitchFamily="34" charset="-52"/>
              </a:rPr>
              <a:t>Проект: «</a:t>
            </a:r>
            <a:r>
              <a:rPr lang="ru-RU" altLang="ru-RU" sz="4000" dirty="0" err="1" smtClean="0">
                <a:solidFill>
                  <a:srgbClr val="173277"/>
                </a:solidFill>
                <a:latin typeface="Geometria" pitchFamily="34" charset="-52"/>
              </a:rPr>
              <a:t>Фаст</a:t>
            </a:r>
            <a:r>
              <a:rPr lang="ru-RU" altLang="ru-RU" sz="4000" dirty="0" smtClean="0">
                <a:solidFill>
                  <a:srgbClr val="173277"/>
                </a:solidFill>
                <a:latin typeface="Geometria" pitchFamily="34" charset="-52"/>
              </a:rPr>
              <a:t> Скан»</a:t>
            </a:r>
            <a:endParaRPr lang="ru-RU" altLang="ru-RU" sz="4000" b="1" dirty="0">
              <a:solidFill>
                <a:srgbClr val="173277"/>
              </a:solidFill>
              <a:latin typeface="Geometria" pitchFamily="34" charset="-52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1199456" y="4264735"/>
            <a:ext cx="9889099" cy="630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3497" dirty="0" err="1" smtClean="0">
                <a:solidFill>
                  <a:srgbClr val="173277"/>
                </a:solidFill>
                <a:latin typeface="Geometria" pitchFamily="34" charset="-52"/>
              </a:rPr>
              <a:t>Гузалия</a:t>
            </a:r>
            <a:r>
              <a:rPr lang="ru-RU" altLang="ru-RU" sz="3497" dirty="0" smtClean="0">
                <a:solidFill>
                  <a:srgbClr val="173277"/>
                </a:solidFill>
                <a:latin typeface="Geometria" pitchFamily="34" charset="-52"/>
              </a:rPr>
              <a:t> </a:t>
            </a:r>
            <a:r>
              <a:rPr lang="ru-RU" altLang="ru-RU" sz="3497" dirty="0" err="1" smtClean="0">
                <a:solidFill>
                  <a:srgbClr val="173277"/>
                </a:solidFill>
                <a:latin typeface="Geometria" pitchFamily="34" charset="-52"/>
              </a:rPr>
              <a:t>Бегишева</a:t>
            </a:r>
            <a:endParaRPr lang="ru-RU" altLang="ru-RU" sz="2997" dirty="0">
              <a:solidFill>
                <a:srgbClr val="173277"/>
              </a:solidFill>
              <a:latin typeface="Geometria" pitchFamily="34" charset="-52"/>
            </a:endParaRPr>
          </a:p>
        </p:txBody>
      </p:sp>
      <p:pic>
        <p:nvPicPr>
          <p:cNvPr id="8" name="Picture 2" descr="C:\Users\gabidullin\Downloads\logo_KI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570" y="902691"/>
            <a:ext cx="1904999" cy="1181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408138" y="1024046"/>
            <a:ext cx="2969009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16539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123006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 smtClean="0"/>
              <a:t>СТАРТАП-ПРОЕКТ: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 smtClean="0"/>
              <a:t>«</a:t>
            </a:r>
            <a:r>
              <a:rPr lang="ru-RU" sz="4000" dirty="0" err="1" smtClean="0"/>
              <a:t>Фаст</a:t>
            </a:r>
            <a:r>
              <a:rPr lang="ru-RU" sz="4000" dirty="0" smtClean="0"/>
              <a:t> Скан»</a:t>
            </a:r>
            <a:endParaRPr sz="4000" dirty="0" smtClean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err="1" smtClean="0"/>
              <a:t>Бегишева</a:t>
            </a:r>
            <a:r>
              <a:rPr lang="ru-RU" dirty="0" smtClean="0"/>
              <a:t> </a:t>
            </a:r>
            <a:r>
              <a:rPr lang="ru-RU" dirty="0" err="1" smtClean="0"/>
              <a:t>Гузалия</a:t>
            </a:r>
            <a:endParaRPr sz="6900"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Лидер проекта</a:t>
            </a:r>
            <a:endParaRPr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559689" y="1647668"/>
            <a:ext cx="6742447" cy="12618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4000" dirty="0"/>
              <a:t>Добро пожаловать в мир </a:t>
            </a:r>
            <a:endParaRPr lang="en-US" sz="3600" dirty="0" smtClean="0"/>
          </a:p>
          <a:p>
            <a:pPr algn="l"/>
            <a:r>
              <a:rPr lang="ru-RU" sz="3600" dirty="0" smtClean="0"/>
              <a:t>«</a:t>
            </a:r>
            <a:r>
              <a:rPr lang="ru-RU" sz="3600" dirty="0" err="1" smtClean="0"/>
              <a:t>Фаст</a:t>
            </a:r>
            <a:r>
              <a:rPr lang="ru-RU" sz="3600" dirty="0" smtClean="0"/>
              <a:t> Скан»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609152" y="3580271"/>
            <a:ext cx="4989789" cy="25853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r>
              <a:rPr lang="ru-RU" dirty="0" smtClean="0"/>
              <a:t>«</a:t>
            </a:r>
            <a:r>
              <a:rPr lang="ru-RU" dirty="0" err="1" smtClean="0"/>
              <a:t>Фаст</a:t>
            </a:r>
            <a:r>
              <a:rPr lang="ru-RU" dirty="0" smtClean="0"/>
              <a:t> Скан» </a:t>
            </a:r>
            <a:r>
              <a:rPr lang="ru-RU" dirty="0"/>
              <a:t>— это </a:t>
            </a:r>
            <a:r>
              <a:rPr lang="ru-RU" dirty="0" smtClean="0"/>
              <a:t>инновационное приложение</a:t>
            </a:r>
            <a:r>
              <a:rPr lang="ru-RU" dirty="0"/>
              <a:t>, предназначенное для быстрого и точного анализа состава пищевой продукции и косметических средств. </a:t>
            </a:r>
            <a:endParaRPr lang="ru-RU" dirty="0" smtClean="0"/>
          </a:p>
          <a:p>
            <a:r>
              <a:rPr lang="ru-RU" dirty="0" smtClean="0"/>
              <a:t>Мы </a:t>
            </a:r>
            <a:r>
              <a:rPr lang="ru-RU" dirty="0"/>
              <a:t>стремимся к созданию здорового и осознанного образа жизни для каждого. Наше приложение обеспечивает простой и доступный способ понимания того, что мы потребляем каждый день.</a:t>
            </a:r>
            <a:endParaRPr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746784" y="4272767"/>
            <a:ext cx="4989790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r>
              <a:rPr lang="ru-RU" b="1" dirty="0"/>
              <a:t>Наша миссия</a:t>
            </a:r>
            <a:r>
              <a:rPr lang="ru-RU" dirty="0"/>
              <a:t>: Обеспечить вас актуальной информацией о продуктах, которые вы используете каждый день, для поддержания здоровья и благополучия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Введение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Технологическое направление и рынок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09152" y="3188386"/>
            <a:ext cx="9318619" cy="28007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ym typeface="Gilroy-Light"/>
              </a:rPr>
              <a:t>Направление: Цифровые технологии в питании и красоте </a:t>
            </a:r>
            <a:endParaRPr lang="ru-RU" sz="1600" dirty="0" smtClean="0">
              <a:sym typeface="Gilroy-Light"/>
            </a:endParaRPr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dirty="0">
              <a:sym typeface="Gilroy-Ligh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dirty="0" smtClean="0">
              <a:sym typeface="Gilroy-Light"/>
            </a:endParaRPr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 smtClean="0">
                <a:sym typeface="Gilroy-Light"/>
              </a:rPr>
              <a:t>Рынок </a:t>
            </a:r>
            <a:r>
              <a:rPr lang="ru-RU" sz="1600" dirty="0">
                <a:sym typeface="Gilroy-Light"/>
              </a:rPr>
              <a:t>НТИ: Наше приложение сочетает в себе новейшие достижения в области </a:t>
            </a:r>
            <a:r>
              <a:rPr lang="ru-RU" sz="1600" dirty="0" err="1">
                <a:sym typeface="Gilroy-Light"/>
              </a:rPr>
              <a:t>FoodTech</a:t>
            </a:r>
            <a:r>
              <a:rPr lang="ru-RU" sz="1600" dirty="0">
                <a:sym typeface="Gilroy-Light"/>
              </a:rPr>
              <a:t> и IT, открывая новые возможности для улучшения качества жизни. "</a:t>
            </a:r>
            <a:r>
              <a:rPr lang="ru-RU" sz="1600" dirty="0" err="1">
                <a:sym typeface="Gilroy-Light"/>
              </a:rPr>
              <a:t>Фаст</a:t>
            </a:r>
            <a:r>
              <a:rPr lang="ru-RU" sz="1600" dirty="0">
                <a:sym typeface="Gilroy-Light"/>
              </a:rPr>
              <a:t> Скан" ориентирован на активную и здоровую аудиторию, ищущую простые и эффективные способы контроля за питанием и заботой о себе. </a:t>
            </a:r>
            <a:endParaRPr lang="ru-RU" sz="1600" dirty="0" smtClean="0">
              <a:sym typeface="Gilroy-Light"/>
            </a:endParaRPr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dirty="0">
              <a:sym typeface="Gilroy-Ligh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dirty="0" smtClean="0">
              <a:sym typeface="Gilroy-Light"/>
            </a:endParaRPr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 smtClean="0">
                <a:sym typeface="Gilroy-Light"/>
              </a:rPr>
              <a:t>Цель</a:t>
            </a:r>
            <a:r>
              <a:rPr lang="ru-RU" sz="1600" dirty="0">
                <a:sym typeface="Gilroy-Light"/>
              </a:rPr>
              <a:t>: Мы стремимся сделать передовые технологии доступными для каждого, предоставляя пользователю полный контроль над составом продуктов и косметики.</a:t>
            </a:r>
            <a:endParaRPr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59690" y="1616890"/>
            <a:ext cx="6518934" cy="1323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4000" dirty="0"/>
              <a:t>На пересечении технологий и здоровья</a:t>
            </a:r>
            <a:endParaRPr sz="4000" dirty="0"/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Сквозные технологии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145359" y="922281"/>
            <a:ext cx="1182021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Инновационные технологии на службе здоровья</a:t>
            </a: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204855" y="1819986"/>
            <a:ext cx="1170122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Ключевые технологии</a:t>
            </a:r>
            <a:r>
              <a:rPr lang="ru-RU" dirty="0" smtClean="0"/>
              <a:t>:</a:t>
            </a:r>
          </a:p>
          <a:p>
            <a:endParaRPr lang="ru-RU" dirty="0"/>
          </a:p>
          <a:p>
            <a:pPr marL="342900" indent="-342900">
              <a:buAutoNum type="arabicPeriod"/>
            </a:pPr>
            <a:r>
              <a:rPr lang="ru-RU" dirty="0" smtClean="0"/>
              <a:t>Искусственный </a:t>
            </a:r>
            <a:r>
              <a:rPr lang="ru-RU" dirty="0"/>
              <a:t>интеллект - Позволяет анализировать и интерпретировать большие объемы данных о составе продуктов и косметики, предоставляя пользователям точную и актуальную информацию. </a:t>
            </a:r>
            <a:endParaRPr lang="ru-RU" dirty="0" smtClean="0"/>
          </a:p>
          <a:p>
            <a:pPr marL="342900" indent="-342900">
              <a:buAutoNum type="arabicPeriod"/>
            </a:pPr>
            <a:r>
              <a:rPr lang="ru-RU" dirty="0" smtClean="0"/>
              <a:t>Облачные </a:t>
            </a:r>
            <a:r>
              <a:rPr lang="ru-RU" dirty="0"/>
              <a:t>технологии - Обеспечивают безопасное хранение и доступ к данным в любое время и в любом месте, улучшая пользовательский опыт и эффективность приложения. </a:t>
            </a:r>
          </a:p>
          <a:p>
            <a:pPr marL="342900" indent="-342900">
              <a:buAutoNum type="arabicPeriod"/>
            </a:pPr>
            <a:r>
              <a:rPr lang="ru-RU" dirty="0" smtClean="0"/>
              <a:t>5G </a:t>
            </a:r>
            <a:r>
              <a:rPr lang="ru-RU" dirty="0"/>
              <a:t>- Способствует мгновенной обработке запросов и предоставлению информации в реальном времени, что является ключевым для актуальности данных и удобства использования приложения. </a:t>
            </a:r>
            <a:endParaRPr lang="ru-RU" dirty="0" smtClean="0"/>
          </a:p>
          <a:p>
            <a:pPr marL="342900" indent="-342900">
              <a:buAutoNum type="arabicPeriod"/>
            </a:pPr>
            <a:endParaRPr lang="ru-RU" dirty="0"/>
          </a:p>
          <a:p>
            <a:r>
              <a:rPr lang="ru-RU" dirty="0" smtClean="0"/>
              <a:t>Использование </a:t>
            </a:r>
            <a:r>
              <a:rPr lang="ru-RU" dirty="0"/>
              <a:t>этих технологий в совокупности позволяет нам предоставлять высококачественные и надежные услуги, способствующие улучшению здоровья и благополучия наших </a:t>
            </a:r>
            <a:r>
              <a:rPr lang="ru-RU" dirty="0" smtClean="0"/>
              <a:t>пользователей.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Аннотация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5</a:t>
              </a: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145358" y="932402"/>
            <a:ext cx="11402208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 ВАШ ПЕРСОНАЛЬНЫЙ ЭКСПЕРТ В МИРЕ ПРОДУКТОВ И КОСМЕТИКИ</a:t>
            </a:r>
            <a:endParaRPr lang="ru-RU" sz="36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204855" y="2342501"/>
            <a:ext cx="1170122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 проекте: "</a:t>
            </a:r>
            <a:r>
              <a:rPr lang="ru-RU" dirty="0" err="1"/>
              <a:t>Фаст</a:t>
            </a:r>
            <a:r>
              <a:rPr lang="ru-RU" dirty="0"/>
              <a:t> Скан" </a:t>
            </a:r>
            <a:r>
              <a:rPr lang="ru-RU" dirty="0" smtClean="0"/>
              <a:t>—  это </a:t>
            </a:r>
            <a:r>
              <a:rPr lang="ru-RU" dirty="0"/>
              <a:t>ваш надежный помощник в выборе здоровых продуктов питания и косметики. С помощью передовых технологий искусственного интеллекта и обширной базы данных, мы предлагаем пользователю детальный анализ состава продукции, помогая сделать осознанный выбор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</a:p>
          <a:p>
            <a:r>
              <a:rPr lang="ru-RU" dirty="0" smtClean="0"/>
              <a:t>Функционал</a:t>
            </a:r>
            <a:r>
              <a:rPr lang="ru-RU" dirty="0"/>
              <a:t>: </a:t>
            </a:r>
            <a:endParaRPr lang="ru-RU" dirty="0" smtClean="0"/>
          </a:p>
          <a:p>
            <a:pPr marL="285750" indent="-285750">
              <a:buFontTx/>
              <a:buChar char="-"/>
            </a:pPr>
            <a:r>
              <a:rPr lang="ru-RU" dirty="0" smtClean="0"/>
              <a:t>Анализ </a:t>
            </a:r>
            <a:r>
              <a:rPr lang="ru-RU" dirty="0"/>
              <a:t>состава продуктов и косметики на наличие потенциально опасных или нежелательных компонентов. </a:t>
            </a:r>
            <a:endParaRPr lang="ru-RU" dirty="0" smtClean="0"/>
          </a:p>
          <a:p>
            <a:pPr marL="285750" indent="-285750">
              <a:buFontTx/>
              <a:buChar char="-"/>
            </a:pPr>
            <a:r>
              <a:rPr lang="ru-RU" dirty="0" smtClean="0"/>
              <a:t>Индивидуальные </a:t>
            </a:r>
            <a:r>
              <a:rPr lang="ru-RU" dirty="0"/>
              <a:t>рекомендации, учитывающие аллергии, диетические предпочтения и медицинские рекомендации. </a:t>
            </a:r>
            <a:endParaRPr lang="ru-RU" dirty="0" smtClean="0"/>
          </a:p>
          <a:p>
            <a:pPr marL="285750" indent="-285750">
              <a:buFontTx/>
              <a:buChar char="-"/>
            </a:pPr>
            <a:r>
              <a:rPr lang="ru-RU" dirty="0" smtClean="0"/>
              <a:t>Постоянное </a:t>
            </a:r>
            <a:r>
              <a:rPr lang="ru-RU" dirty="0"/>
              <a:t>обновление базы данных для обеспечения актуальности информации. 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Цель</a:t>
            </a:r>
            <a:r>
              <a:rPr lang="ru-RU" dirty="0"/>
              <a:t>: Предоставить каждому пользователю доступ к знаниям о составе продуктов и косметики, способствующим здоровому образу жизни и благополучию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2233604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6096000" y="0"/>
            <a:ext cx="6096000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Продукт и его преимущества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106842" y="1928233"/>
            <a:ext cx="5926387" cy="5016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Особенности «</a:t>
            </a:r>
            <a:r>
              <a:rPr lang="ru-RU" dirty="0" err="1" smtClean="0"/>
              <a:t>Фаст</a:t>
            </a:r>
            <a:r>
              <a:rPr lang="ru-RU" dirty="0" smtClean="0"/>
              <a:t> Скан»: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marL="285750" lvl="8" indent="-285750">
              <a:buFontTx/>
              <a:buChar char="-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Инновационный </a:t>
            </a:r>
            <a:r>
              <a:rPr lang="ru-RU" dirty="0"/>
              <a:t>Подход: Использование ИИ для анализа состава продуктов и косметики, обеспечивая надежность и точность данных</a:t>
            </a:r>
            <a:r>
              <a:rPr lang="ru-RU" dirty="0" smtClean="0"/>
              <a:t>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marL="285750" lvl="8" indent="-285750">
              <a:buFontTx/>
              <a:buChar char="-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Персонализация</a:t>
            </a:r>
            <a:r>
              <a:rPr lang="ru-RU" dirty="0"/>
              <a:t>: Настройки приложения адаптируются под индивидуальные потребности пользователя, включая аллергии, диеты и медицинские рекомендации</a:t>
            </a:r>
            <a:r>
              <a:rPr lang="ru-RU" dirty="0" smtClean="0"/>
              <a:t>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marL="285750" lvl="8" indent="-285750">
              <a:buFontTx/>
              <a:buChar char="-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Обширная </a:t>
            </a:r>
            <a:r>
              <a:rPr lang="ru-RU" dirty="0"/>
              <a:t>База Данных: Постоянно обновляемая база данных, содержащая информацию о тысячах продуктов и косметических средств</a:t>
            </a:r>
            <a:r>
              <a:rPr lang="ru-RU" dirty="0" smtClean="0"/>
              <a:t>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marL="285750" lvl="8" indent="-285750">
              <a:buFontTx/>
              <a:buChar char="-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Платные </a:t>
            </a:r>
            <a:r>
              <a:rPr lang="ru-RU" dirty="0"/>
              <a:t>и Бесплатные Услуги: Доступ к основным функциям приложения бесплатный, с дополнительными платными опциями для расширенного анализа и персонализации</a:t>
            </a:r>
            <a:r>
              <a:rPr lang="ru-RU" dirty="0" smtClean="0"/>
              <a:t>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673166" y="1130717"/>
            <a:ext cx="11779603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БОЛЬШЕ, ЧЕМ ПРОСТО ПРИЛОЖЕНИЕ</a:t>
            </a:r>
            <a:endParaRPr lang="ru-RU" sz="36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6096000" y="1936226"/>
            <a:ext cx="6096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Преимущества для пользователя</a:t>
            </a:r>
            <a:r>
              <a:rPr lang="ru-RU" dirty="0" smtClean="0"/>
              <a:t>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marL="285750" lvl="8" indent="-285750">
              <a:buFontTx/>
              <a:buChar char="-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Удобство</a:t>
            </a:r>
            <a:r>
              <a:rPr lang="ru-RU" dirty="0"/>
              <a:t>: Быстрый и легкий доступ к информации о составе продуктов</a:t>
            </a:r>
            <a:r>
              <a:rPr lang="ru-RU" dirty="0" smtClean="0"/>
              <a:t>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marL="285750" lvl="8" indent="-285750">
              <a:buFontTx/>
              <a:buChar char="-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Здоровье </a:t>
            </a:r>
            <a:r>
              <a:rPr lang="ru-RU" dirty="0"/>
              <a:t>и Безопасность: Помощь в поддержании здорового образа жизни и предотвращении потенциальных здоровьесберегающих рисков</a:t>
            </a:r>
            <a:r>
              <a:rPr lang="ru-RU" dirty="0" smtClean="0"/>
              <a:t>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marL="285750" lvl="8" indent="-285750">
              <a:buFontTx/>
              <a:buChar char="-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Осознанный </a:t>
            </a:r>
            <a:r>
              <a:rPr lang="ru-RU" dirty="0"/>
              <a:t>Выбор: Повышение осведомленности о продуктах и косметике, что позволяет делать более информированный выбор</a:t>
            </a:r>
            <a:r>
              <a:rPr lang="ru-RU" dirty="0" smtClean="0"/>
              <a:t>.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EAB59F75-9FFE-B845-9604-AC865BE362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0"/>
              </a:ext>
            </a:extLst>
          </a:blip>
          <a:stretch>
            <a:fillRect/>
          </a:stretch>
        </p:blipFill>
        <p:spPr>
          <a:xfrm>
            <a:off x="8516983" y="5143189"/>
            <a:ext cx="1489165" cy="1489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Решаемые проблемы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0" y="2586890"/>
            <a:ext cx="6162725" cy="4031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Проблемы, на решение которых нацелен </a:t>
            </a:r>
            <a:r>
              <a:rPr lang="ru-RU" dirty="0" smtClean="0"/>
              <a:t>«</a:t>
            </a:r>
            <a:r>
              <a:rPr lang="ru-RU" dirty="0" err="1" smtClean="0"/>
              <a:t>Фаст</a:t>
            </a:r>
            <a:r>
              <a:rPr lang="ru-RU" dirty="0" smtClean="0"/>
              <a:t> Скан»:</a:t>
            </a:r>
            <a:endParaRPr lang="ru-RU" dirty="0"/>
          </a:p>
          <a:p>
            <a:pPr marL="285750" lvl="8" indent="-285750">
              <a:buFontTx/>
              <a:buChar char="-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Неопределенность </a:t>
            </a:r>
            <a:r>
              <a:rPr lang="ru-RU" dirty="0"/>
              <a:t>в Составе Продуктов: Недостаток информации о составе пищевых продуктов и косметики</a:t>
            </a:r>
            <a:r>
              <a:rPr lang="ru-RU" dirty="0" smtClean="0"/>
              <a:t>.</a:t>
            </a:r>
          </a:p>
          <a:p>
            <a:pPr marL="285750" lvl="8" indent="-285750">
              <a:buFontTx/>
              <a:buChar char="-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marL="285750" lvl="8" indent="-285750">
              <a:buFontTx/>
              <a:buChar char="-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Риски </a:t>
            </a:r>
            <a:r>
              <a:rPr lang="ru-RU" dirty="0"/>
              <a:t>для Здоровья: Опасения по поводу потенциально вредных ингредиентов, особенно для людей с аллергиями или особыми диетическими потребностями</a:t>
            </a:r>
            <a:r>
              <a:rPr lang="ru-RU" dirty="0" smtClean="0"/>
              <a:t>.</a:t>
            </a:r>
          </a:p>
          <a:p>
            <a:pPr marL="285750" lvl="8" indent="-285750">
              <a:buFontTx/>
              <a:buChar char="-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marL="285750" lvl="8" indent="-285750">
              <a:buFontTx/>
              <a:buChar char="-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Поддержка </a:t>
            </a:r>
            <a:r>
              <a:rPr lang="ru-RU" dirty="0"/>
              <a:t>Здорового Образа Жизни: Трудности в поддержании здорового питания и выборе безопасной косметики</a:t>
            </a:r>
            <a:r>
              <a:rPr lang="ru-RU" dirty="0" smtClean="0"/>
              <a:t>.</a:t>
            </a:r>
          </a:p>
          <a:p>
            <a:pPr marL="285750" lvl="8" indent="-285750">
              <a:buFontTx/>
              <a:buChar char="-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marL="285750" lvl="8" indent="-285750">
              <a:buFontTx/>
              <a:buChar char="-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Недостаток </a:t>
            </a:r>
            <a:r>
              <a:rPr lang="ru-RU" dirty="0"/>
              <a:t>Персонализированных Рекомендаций: Отсутствие индивидуального подхода в выборе продуктов и косметики</a:t>
            </a:r>
            <a:r>
              <a:rPr lang="ru-RU" dirty="0" smtClean="0"/>
              <a:t>.</a:t>
            </a:r>
          </a:p>
          <a:p>
            <a:pPr marL="285750" lvl="8" indent="-285750">
              <a:buFontTx/>
              <a:buChar char="-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-6780" y="832568"/>
            <a:ext cx="8030563" cy="1754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«</a:t>
            </a:r>
            <a:r>
              <a:rPr lang="ru-RU" sz="3600" dirty="0" err="1" smtClean="0"/>
              <a:t>Фаст</a:t>
            </a:r>
            <a:r>
              <a:rPr lang="ru-RU" sz="3600" dirty="0" smtClean="0"/>
              <a:t> Скан» </a:t>
            </a:r>
          </a:p>
          <a:p>
            <a:pPr algn="l"/>
            <a:r>
              <a:rPr lang="ru-RU" sz="3600" dirty="0" smtClean="0"/>
              <a:t>В БОРЬБЕ С ПОВСЕДНЕВНЫМИ ВЫЗОВАМИ</a:t>
            </a:r>
            <a:endParaRPr lang="ru-RU"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sp>
        <p:nvSpPr>
          <p:cNvPr id="18" name="Прямоугольник"/>
          <p:cNvSpPr/>
          <p:nvPr/>
        </p:nvSpPr>
        <p:spPr>
          <a:xfrm>
            <a:off x="7510395" y="0"/>
            <a:ext cx="4681605" cy="6860825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" name="Прямоугольник 1"/>
          <p:cNvSpPr/>
          <p:nvPr/>
        </p:nvSpPr>
        <p:spPr>
          <a:xfrm>
            <a:off x="7510395" y="2586890"/>
            <a:ext cx="468160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Как </a:t>
            </a:r>
            <a:r>
              <a:rPr lang="ru-RU" dirty="0" smtClean="0"/>
              <a:t>«</a:t>
            </a:r>
            <a:r>
              <a:rPr lang="ru-RU" dirty="0" err="1" smtClean="0"/>
              <a:t>Фаст</a:t>
            </a:r>
            <a:r>
              <a:rPr lang="ru-RU" dirty="0" smtClean="0"/>
              <a:t> Скан» </a:t>
            </a:r>
            <a:r>
              <a:rPr lang="ru-RU" dirty="0"/>
              <a:t>решает эти проблемы</a:t>
            </a:r>
            <a:r>
              <a:rPr lang="ru-RU" dirty="0" smtClean="0"/>
              <a:t>:</a:t>
            </a:r>
          </a:p>
          <a:p>
            <a:endParaRPr lang="ru-RU" dirty="0"/>
          </a:p>
          <a:p>
            <a:pPr marL="285750" indent="-285750">
              <a:buFontTx/>
              <a:buChar char="-"/>
            </a:pPr>
            <a:r>
              <a:rPr lang="ru-RU" dirty="0" smtClean="0"/>
              <a:t>Предоставляет </a:t>
            </a:r>
            <a:r>
              <a:rPr lang="ru-RU" dirty="0"/>
              <a:t>детальную информацию о составе продуктов и косметики</a:t>
            </a:r>
            <a:r>
              <a:rPr lang="ru-RU" dirty="0" smtClean="0"/>
              <a:t>.</a:t>
            </a:r>
          </a:p>
          <a:p>
            <a:pPr marL="285750" indent="-285750">
              <a:buFontTx/>
              <a:buChar char="-"/>
            </a:pPr>
            <a:endParaRPr lang="ru-RU" dirty="0"/>
          </a:p>
          <a:p>
            <a:pPr marL="285750" indent="-285750">
              <a:buFontTx/>
              <a:buChar char="-"/>
            </a:pPr>
            <a:r>
              <a:rPr lang="ru-RU" dirty="0" smtClean="0"/>
              <a:t>Анализирует </a:t>
            </a:r>
            <a:r>
              <a:rPr lang="ru-RU" dirty="0"/>
              <a:t>продукты на наличие аллергенов и вредных веществ</a:t>
            </a:r>
            <a:r>
              <a:rPr lang="ru-RU" dirty="0" smtClean="0"/>
              <a:t>.</a:t>
            </a:r>
          </a:p>
          <a:p>
            <a:pPr marL="285750" indent="-285750">
              <a:buFontTx/>
              <a:buChar char="-"/>
            </a:pPr>
            <a:endParaRPr lang="ru-RU" dirty="0"/>
          </a:p>
          <a:p>
            <a:r>
              <a:rPr lang="ru-RU" dirty="0"/>
              <a:t>- Предлагает персонализированные рекомендации, основанные на индивидуальных данных пользователя.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6E4F0C18-06F5-ED48-97D4-43E62381DF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064676" y="523224"/>
            <a:ext cx="1573043" cy="1573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6096000" y="0"/>
            <a:ext cx="6096000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Потенциальные потребители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8</a:t>
              </a:r>
              <a:endParaRPr dirty="0"/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106842" y="1928233"/>
            <a:ext cx="5926387" cy="37856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Целевая аудитория </a:t>
            </a:r>
            <a:r>
              <a:rPr lang="ru-RU" dirty="0" smtClean="0"/>
              <a:t>«</a:t>
            </a:r>
            <a:r>
              <a:rPr lang="ru-RU" dirty="0" err="1" smtClean="0"/>
              <a:t>Фаст</a:t>
            </a:r>
            <a:r>
              <a:rPr lang="ru-RU" dirty="0" smtClean="0"/>
              <a:t> Скан»:</a:t>
            </a:r>
            <a:endParaRPr lang="ru-RU" dirty="0"/>
          </a:p>
          <a:p>
            <a:pPr marL="342900" lvl="8" indent="-342900"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Заботящиеся </a:t>
            </a:r>
            <a:r>
              <a:rPr lang="ru-RU" dirty="0"/>
              <a:t>о Здоровье: Люди, стремящиеся к здоровому образу жизни и осознанному </a:t>
            </a:r>
            <a:r>
              <a:rPr lang="ru-RU" dirty="0" smtClean="0"/>
              <a:t>питанию.</a:t>
            </a:r>
          </a:p>
          <a:p>
            <a:pPr marL="342900" lvl="8" indent="-342900"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 smtClean="0"/>
          </a:p>
          <a:p>
            <a:pPr marL="342900" lvl="8" indent="-342900"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С </a:t>
            </a:r>
            <a:r>
              <a:rPr lang="ru-RU" dirty="0"/>
              <a:t>Аллергией и Диетическими Особенностями: Те, кто нуждается в строгом контроле состава продуктов из-за аллергии или особых </a:t>
            </a:r>
            <a:r>
              <a:rPr lang="ru-RU" dirty="0" smtClean="0"/>
              <a:t>диет.</a:t>
            </a:r>
          </a:p>
          <a:p>
            <a:pPr marL="342900" lvl="8" indent="-342900"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 smtClean="0"/>
          </a:p>
          <a:p>
            <a:pPr marL="342900" lvl="8" indent="-342900"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Активные </a:t>
            </a:r>
            <a:r>
              <a:rPr lang="ru-RU" dirty="0"/>
              <a:t>Пользователи Косметики: Индивиды, ищущие безопасные и натуральные косметические </a:t>
            </a:r>
            <a:r>
              <a:rPr lang="ru-RU" dirty="0" smtClean="0"/>
              <a:t>продукты.</a:t>
            </a:r>
          </a:p>
          <a:p>
            <a:pPr marL="342900" lvl="8" indent="-342900"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marL="342900" lvl="8" indent="-342900"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Технологически </a:t>
            </a:r>
            <a:r>
              <a:rPr lang="ru-RU" dirty="0"/>
              <a:t>Осведомленные: Молодые люди, которые активно используют мобильные приложения и ценят инновации.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-6779" y="741039"/>
            <a:ext cx="6102779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 КТО НУЖДАЕТСЯ В</a:t>
            </a:r>
          </a:p>
          <a:p>
            <a:pPr algn="l"/>
            <a:r>
              <a:rPr lang="ru-RU" sz="3600" dirty="0" smtClean="0"/>
              <a:t>«</a:t>
            </a:r>
            <a:r>
              <a:rPr lang="ru-RU" sz="3600" dirty="0" err="1" smtClean="0"/>
              <a:t>Фаст</a:t>
            </a:r>
            <a:r>
              <a:rPr lang="ru-RU" sz="3600" dirty="0" smtClean="0"/>
              <a:t> Скан»?</a:t>
            </a:r>
            <a:endParaRPr lang="ru-RU" sz="36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6096000" y="1936226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Почему они выберут "</a:t>
            </a:r>
            <a:r>
              <a:rPr lang="ru-RU" dirty="0" err="1"/>
              <a:t>Фаст</a:t>
            </a:r>
            <a:r>
              <a:rPr lang="ru-RU" dirty="0"/>
              <a:t> Скан</a:t>
            </a:r>
            <a:r>
              <a:rPr lang="ru-RU" dirty="0" smtClean="0"/>
              <a:t>":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marL="285750" lvl="8" indent="-285750">
              <a:buFontTx/>
              <a:buChar char="-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Удобство </a:t>
            </a:r>
            <a:r>
              <a:rPr lang="ru-RU" dirty="0"/>
              <a:t>и простота использования</a:t>
            </a:r>
            <a:r>
              <a:rPr lang="ru-RU" dirty="0" smtClean="0"/>
              <a:t>.</a:t>
            </a:r>
          </a:p>
          <a:p>
            <a:pPr marL="285750" lvl="8" indent="-285750">
              <a:buFontTx/>
              <a:buChar char="-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marL="285750" lvl="8" indent="-285750">
              <a:buFontTx/>
              <a:buChar char="-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Доверие </a:t>
            </a:r>
            <a:r>
              <a:rPr lang="ru-RU" dirty="0"/>
              <a:t>к точности и актуальности предоставляемой информации</a:t>
            </a:r>
            <a:r>
              <a:rPr lang="ru-RU" dirty="0" smtClean="0"/>
              <a:t>.</a:t>
            </a:r>
          </a:p>
          <a:p>
            <a:pPr marL="285750" lvl="8" indent="-285750">
              <a:buFontTx/>
              <a:buChar char="-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- Возможность индивидуализировать опыт использования приложения под личные потребности.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EAB59F75-9FFE-B845-9604-AC865BE362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0"/>
              </a:ext>
            </a:extLst>
          </a:blip>
          <a:stretch>
            <a:fillRect/>
          </a:stretch>
        </p:blipFill>
        <p:spPr>
          <a:xfrm>
            <a:off x="8516983" y="5143189"/>
            <a:ext cx="1489165" cy="1489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409750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Квадрат"/>
          <p:cNvSpPr/>
          <p:nvPr/>
        </p:nvSpPr>
        <p:spPr>
          <a:xfrm>
            <a:off x="7510395" y="0"/>
            <a:ext cx="4681604" cy="6858000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Техническое решение и разработка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30276" y="2273381"/>
            <a:ext cx="7510395" cy="42780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Команда проекта: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- Состав: Разработчики, дизайнеры, QA-</a:t>
            </a:r>
            <a:r>
              <a:rPr lang="ru-RU" dirty="0" err="1"/>
              <a:t>тестировщики</a:t>
            </a:r>
            <a:r>
              <a:rPr lang="ru-RU" dirty="0"/>
              <a:t>, менеджер проекта.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- Выбор между аутсорсингом и собственной командой, зависящий от бюджета и требований.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Серверная инфраструктура: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- Необходимость для хранения данных и обработки запросов пользователей.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Регистрация компании: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- Официальная регистрация для законной работы приложения.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Производственные параметры: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- Процесс разработки: Дизайн, кодирование, тестирование, оптимизация.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- Публикация: Опубликование в магазинах приложений после завершения разработки.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- Продвижение: Маркетинговые кампании, реклама, социальные сети.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30276" y="947417"/>
            <a:ext cx="8030563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 ЗА КУЛИСАМИ «</a:t>
            </a:r>
            <a:r>
              <a:rPr lang="ru-RU" sz="3600" dirty="0" err="1" smtClean="0"/>
              <a:t>Фаст</a:t>
            </a:r>
            <a:r>
              <a:rPr lang="ru-RU" sz="3600" dirty="0" smtClean="0"/>
              <a:t> Скан»: ТЕХНОЛОГИИ И РАЗРАБОТКА</a:t>
            </a:r>
            <a:endParaRPr lang="ru-RU"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9</a:t>
              </a:r>
              <a:endParaRPr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7510395" y="2161249"/>
            <a:ext cx="4681606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Финансовые параметры</a:t>
            </a:r>
            <a:r>
              <a:rPr lang="ru-RU" dirty="0" smtClean="0"/>
              <a:t>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marL="285750" lvl="8" indent="-285750">
              <a:buFontTx/>
              <a:buChar char="-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Инвестиции </a:t>
            </a:r>
            <a:r>
              <a:rPr lang="ru-RU" dirty="0"/>
              <a:t>в разработку: От десятков до сотен тысяч долларов</a:t>
            </a:r>
            <a:r>
              <a:rPr lang="ru-RU" dirty="0" smtClean="0"/>
              <a:t>.</a:t>
            </a:r>
          </a:p>
          <a:p>
            <a:pPr marL="285750" lvl="8" indent="-285750">
              <a:buFontTx/>
              <a:buChar char="-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marL="285750" lvl="8" indent="-285750">
              <a:buFontTx/>
              <a:buChar char="-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Доход </a:t>
            </a:r>
            <a:r>
              <a:rPr lang="ru-RU" dirty="0"/>
              <a:t>от платных функций: Процент от стоимости товаров, выбранных через приложение</a:t>
            </a:r>
            <a:r>
              <a:rPr lang="ru-RU" dirty="0" smtClean="0"/>
              <a:t>.</a:t>
            </a:r>
          </a:p>
          <a:p>
            <a:pPr marL="285750" lvl="8" indent="-285750">
              <a:buFontTx/>
              <a:buChar char="-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marL="285750" lvl="8" indent="-285750">
              <a:buFontTx/>
              <a:buChar char="-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Рентабельность </a:t>
            </a:r>
            <a:r>
              <a:rPr lang="ru-RU" dirty="0"/>
              <a:t>инвестиций: Зависит от количества пользователей и дохода от платных функций</a:t>
            </a:r>
            <a:r>
              <a:rPr lang="ru-RU" dirty="0" smtClean="0"/>
              <a:t>.</a:t>
            </a:r>
          </a:p>
          <a:p>
            <a:pPr marL="285750" lvl="8" indent="-285750">
              <a:buFontTx/>
              <a:buChar char="-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B88BB76D-B219-BB42-8350-50BAA85513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8"/>
              </a:ext>
            </a:extLst>
          </a:blip>
          <a:stretch>
            <a:fillRect/>
          </a:stretch>
        </p:blipFill>
        <p:spPr>
          <a:xfrm>
            <a:off x="9256631" y="477300"/>
            <a:ext cx="1189132" cy="1189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319595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44403" y="879124"/>
            <a:ext cx="6742447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dirty="0" smtClean="0"/>
              <a:t>Преимущества «</a:t>
            </a:r>
            <a:r>
              <a:rPr lang="ru-RU" sz="3200" dirty="0" err="1" smtClean="0"/>
              <a:t>Фаст</a:t>
            </a:r>
            <a:r>
              <a:rPr lang="ru-RU" sz="3200" dirty="0" smtClean="0"/>
              <a:t> Скан»</a:t>
            </a:r>
            <a:endParaRPr sz="28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130004" y="1798892"/>
            <a:ext cx="6809881" cy="45243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dirty="0" smtClean="0"/>
              <a:t>Обоснование реализуемости бизнеса: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Спрос на Рынке: Высокий интерес к анализаторам состава продуктов и косметики среди </a:t>
            </a:r>
            <a:r>
              <a:rPr lang="ru-RU" dirty="0" err="1" smtClean="0"/>
              <a:t>здоровоосведомленных</a:t>
            </a:r>
            <a:r>
              <a:rPr lang="ru-RU" dirty="0" smtClean="0"/>
              <a:t> потребителей.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Интуитивный Интерфейс: Простота и удобство использования, делающее приложение доступным для широкой аудитории.</a:t>
            </a:r>
          </a:p>
          <a:p>
            <a:pPr marL="285750" indent="-285750">
              <a:buFontTx/>
              <a:buChar char="-"/>
            </a:pPr>
            <a:endParaRPr lang="ru-RU" dirty="0" smtClean="0"/>
          </a:p>
          <a:p>
            <a:r>
              <a:rPr lang="ru-RU" dirty="0" smtClean="0"/>
              <a:t>РИД "</a:t>
            </a:r>
            <a:r>
              <a:rPr lang="ru-RU" dirty="0" err="1" smtClean="0"/>
              <a:t>Фаст</a:t>
            </a:r>
            <a:r>
              <a:rPr lang="ru-RU" dirty="0" smtClean="0"/>
              <a:t> Скан":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Патент на технологию анализа состава продуктов.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Регистрация товарного знака и обширная база данных.</a:t>
            </a:r>
          </a:p>
          <a:p>
            <a:pPr marL="285750" indent="-285750">
              <a:buFontTx/>
              <a:buChar char="-"/>
            </a:pPr>
            <a:endParaRPr lang="ru-RU" dirty="0" smtClean="0"/>
          </a:p>
          <a:p>
            <a:r>
              <a:rPr lang="ru-RU" dirty="0" smtClean="0"/>
              <a:t>Технические параметры: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Поддержка </a:t>
            </a:r>
            <a:r>
              <a:rPr lang="ru-RU" dirty="0" err="1" smtClean="0"/>
              <a:t>Android</a:t>
            </a:r>
            <a:r>
              <a:rPr lang="ru-RU" dirty="0" smtClean="0"/>
              <a:t> и </a:t>
            </a:r>
            <a:r>
              <a:rPr lang="ru-RU" dirty="0" err="1" smtClean="0"/>
              <a:t>iOS</a:t>
            </a:r>
            <a:r>
              <a:rPr lang="ru-RU" dirty="0" smtClean="0"/>
              <a:t>, использование современных программных языков и </a:t>
            </a:r>
            <a:r>
              <a:rPr lang="ru-RU" dirty="0" err="1" smtClean="0"/>
              <a:t>фреймворков</a:t>
            </a:r>
            <a:r>
              <a:rPr lang="ru-RU" dirty="0" smtClean="0"/>
              <a:t>.</a:t>
            </a:r>
          </a:p>
          <a:p>
            <a:pPr marL="285750" indent="-285750">
              <a:buFontTx/>
              <a:buChar char="-"/>
            </a:pPr>
            <a:endParaRPr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10</a:t>
              </a:r>
              <a:endParaRPr dirty="0"/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939889" y="1633189"/>
            <a:ext cx="4989790" cy="50783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r>
              <a:rPr lang="ru-RU" dirty="0"/>
              <a:t>Конкурентные преимущества </a:t>
            </a:r>
            <a:r>
              <a:rPr lang="ru-RU" dirty="0" smtClean="0"/>
              <a:t>«</a:t>
            </a:r>
            <a:r>
              <a:rPr lang="ru-RU" dirty="0" err="1" smtClean="0"/>
              <a:t>Фаст</a:t>
            </a:r>
            <a:r>
              <a:rPr lang="ru-RU" dirty="0" smtClean="0"/>
              <a:t> Скан»:</a:t>
            </a:r>
            <a:endParaRPr lang="ru-RU" dirty="0"/>
          </a:p>
          <a:p>
            <a:endParaRPr lang="ru-RU" dirty="0" smtClean="0"/>
          </a:p>
          <a:p>
            <a:r>
              <a:rPr lang="ru-RU" dirty="0" smtClean="0"/>
              <a:t>1</a:t>
            </a:r>
            <a:r>
              <a:rPr lang="ru-RU" dirty="0"/>
              <a:t>. База данных ингредиентов: Обширная классификация ингредиентов по безопасности.</a:t>
            </a:r>
          </a:p>
          <a:p>
            <a:endParaRPr lang="ru-RU" dirty="0" smtClean="0"/>
          </a:p>
          <a:p>
            <a:r>
              <a:rPr lang="ru-RU" dirty="0" smtClean="0"/>
              <a:t>2</a:t>
            </a:r>
            <a:r>
              <a:rPr lang="ru-RU" dirty="0"/>
              <a:t>. Индивидуализация: Настройка под потребности каждого пользователя.</a:t>
            </a:r>
          </a:p>
          <a:p>
            <a:endParaRPr lang="ru-RU" dirty="0" smtClean="0"/>
          </a:p>
          <a:p>
            <a:r>
              <a:rPr lang="ru-RU" dirty="0" smtClean="0"/>
              <a:t>3</a:t>
            </a:r>
            <a:r>
              <a:rPr lang="ru-RU" dirty="0"/>
              <a:t>. Образовательный контент: Информация о влиянии ингредиентов на организм.</a:t>
            </a:r>
          </a:p>
          <a:p>
            <a:endParaRPr lang="ru-RU" dirty="0" smtClean="0"/>
          </a:p>
          <a:p>
            <a:r>
              <a:rPr lang="ru-RU" dirty="0" smtClean="0"/>
              <a:t>4</a:t>
            </a:r>
            <a:r>
              <a:rPr lang="ru-RU" dirty="0"/>
              <a:t>. Простота использования: Анализ этикеток продуктов с помощью мобильной камеры.</a:t>
            </a:r>
          </a:p>
          <a:p>
            <a:endParaRPr lang="ru-RU" dirty="0" smtClean="0"/>
          </a:p>
          <a:p>
            <a:r>
              <a:rPr lang="ru-RU" dirty="0" smtClean="0"/>
              <a:t>5</a:t>
            </a:r>
            <a:r>
              <a:rPr lang="ru-RU" dirty="0"/>
              <a:t>. Безопасность данных: Конфиденциальность информации пользователей.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устойчивость бизнеса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8670128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Уровень готовности продукта TRL "</a:t>
            </a:r>
            <a:r>
              <a:rPr lang="ru-RU" sz="1600" cap="all" dirty="0" err="1">
                <a:solidFill>
                  <a:schemeClr val="tx1"/>
                </a:solidFill>
              </a:rPr>
              <a:t>Фаст</a:t>
            </a:r>
            <a:r>
              <a:rPr lang="ru-RU" sz="1600" cap="all" dirty="0">
                <a:solidFill>
                  <a:schemeClr val="tx1"/>
                </a:solidFill>
              </a:rPr>
              <a:t> Скан"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73515" y="2135900"/>
            <a:ext cx="6162725" cy="28007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Уровень готовности продукта (TRL</a:t>
            </a:r>
            <a:r>
              <a:rPr lang="ru-RU" dirty="0" smtClean="0"/>
              <a:t>):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marL="285750" lvl="8" indent="-285750">
              <a:buFontTx/>
              <a:buChar char="-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Статус</a:t>
            </a:r>
            <a:r>
              <a:rPr lang="ru-RU" dirty="0"/>
              <a:t>: Средний уровень готовности</a:t>
            </a:r>
            <a:r>
              <a:rPr lang="ru-RU" dirty="0" smtClean="0"/>
              <a:t>.</a:t>
            </a:r>
          </a:p>
          <a:p>
            <a:pPr marL="285750" lvl="8" indent="-285750">
              <a:buFontTx/>
              <a:buChar char="-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marL="285750" lvl="8" indent="-285750">
              <a:buFontTx/>
              <a:buChar char="-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Достижения</a:t>
            </a:r>
            <a:r>
              <a:rPr lang="ru-RU" dirty="0"/>
              <a:t>: Разработана концепция приложения, определены основные функции и технические требования</a:t>
            </a:r>
            <a:r>
              <a:rPr lang="ru-RU" dirty="0" smtClean="0"/>
              <a:t>.</a:t>
            </a:r>
          </a:p>
          <a:p>
            <a:pPr marL="285750" lvl="8" indent="-285750">
              <a:buFontTx/>
              <a:buChar char="-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marL="285750" lvl="8" indent="-285750">
              <a:buFontTx/>
              <a:buChar char="-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Следующие </a:t>
            </a:r>
            <a:r>
              <a:rPr lang="ru-RU" dirty="0"/>
              <a:t>шаги: Завершение разработки, тестирование, получение обратной связи от пользователей, внесение улучшений</a:t>
            </a:r>
            <a:r>
              <a:rPr lang="ru-RU" dirty="0" smtClean="0"/>
              <a:t>.</a:t>
            </a:r>
          </a:p>
          <a:p>
            <a:pPr marL="285750" lvl="8" indent="-285750">
              <a:buFontTx/>
              <a:buChar char="-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0" y="841053"/>
            <a:ext cx="5885066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Текущий уровень развития "</a:t>
            </a:r>
            <a:r>
              <a:rPr lang="ru-RU" sz="3600" dirty="0" err="1"/>
              <a:t>Фаст</a:t>
            </a:r>
            <a:r>
              <a:rPr lang="ru-RU" sz="3600" dirty="0"/>
              <a:t> Скан"</a:t>
            </a:r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11</a:t>
              </a:r>
              <a:endParaRPr dirty="0"/>
            </a:p>
          </p:txBody>
        </p:sp>
      </p:grpSp>
      <p:sp>
        <p:nvSpPr>
          <p:cNvPr id="18" name="Прямоугольник"/>
          <p:cNvSpPr/>
          <p:nvPr/>
        </p:nvSpPr>
        <p:spPr>
          <a:xfrm>
            <a:off x="7510395" y="0"/>
            <a:ext cx="4681605" cy="6860825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" name="Прямоугольник 1"/>
          <p:cNvSpPr/>
          <p:nvPr/>
        </p:nvSpPr>
        <p:spPr>
          <a:xfrm>
            <a:off x="7510395" y="2586890"/>
            <a:ext cx="468160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На данный момент разработана концепция приложения, определены основные функции и технические требования. Однако, для полной готовности продукта необходимо завершить разработку приложения, провести тестирование, получить обратную связь от пользователей и внести необходимые улучшения.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6E4F0C18-06F5-ED48-97D4-43E62381DF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064676" y="523224"/>
            <a:ext cx="1573043" cy="1573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428035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6096000" y="0"/>
            <a:ext cx="6096000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Потенциальные потребители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50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12</a:t>
              </a:r>
              <a:endParaRPr dirty="0"/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106842" y="1928233"/>
            <a:ext cx="5926387" cy="37856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Целевая аудитория </a:t>
            </a:r>
            <a:r>
              <a:rPr lang="ru-RU" dirty="0" smtClean="0"/>
              <a:t>«</a:t>
            </a:r>
            <a:r>
              <a:rPr lang="ru-RU" dirty="0" err="1" smtClean="0"/>
              <a:t>Фаст</a:t>
            </a:r>
            <a:r>
              <a:rPr lang="ru-RU" dirty="0" smtClean="0"/>
              <a:t> Скан»:</a:t>
            </a:r>
            <a:endParaRPr lang="ru-RU" dirty="0"/>
          </a:p>
          <a:p>
            <a:pPr marL="342900" lvl="8" indent="-342900"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Заботящиеся </a:t>
            </a:r>
            <a:r>
              <a:rPr lang="ru-RU" dirty="0"/>
              <a:t>о Здоровье: Люди, стремящиеся к здоровому образу жизни и осознанному </a:t>
            </a:r>
            <a:r>
              <a:rPr lang="ru-RU" dirty="0" smtClean="0"/>
              <a:t>питанию.</a:t>
            </a:r>
          </a:p>
          <a:p>
            <a:pPr marL="342900" lvl="8" indent="-342900"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 smtClean="0"/>
          </a:p>
          <a:p>
            <a:pPr marL="342900" lvl="8" indent="-342900"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С </a:t>
            </a:r>
            <a:r>
              <a:rPr lang="ru-RU" dirty="0"/>
              <a:t>Аллергией и Диетическими Особенностями: Те, кто нуждается в строгом контроле состава продуктов из-за аллергии или особых </a:t>
            </a:r>
            <a:r>
              <a:rPr lang="ru-RU" dirty="0" smtClean="0"/>
              <a:t>диет.</a:t>
            </a:r>
          </a:p>
          <a:p>
            <a:pPr marL="342900" lvl="8" indent="-342900"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 smtClean="0"/>
          </a:p>
          <a:p>
            <a:pPr marL="342900" lvl="8" indent="-342900"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Активные </a:t>
            </a:r>
            <a:r>
              <a:rPr lang="ru-RU" dirty="0"/>
              <a:t>Пользователи Косметики: Индивиды, ищущие безопасные и натуральные косметические </a:t>
            </a:r>
            <a:r>
              <a:rPr lang="ru-RU" dirty="0" smtClean="0"/>
              <a:t>продукты.</a:t>
            </a:r>
          </a:p>
          <a:p>
            <a:pPr marL="342900" lvl="8" indent="-342900"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marL="342900" lvl="8" indent="-342900"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Технологически </a:t>
            </a:r>
            <a:r>
              <a:rPr lang="ru-RU" dirty="0"/>
              <a:t>Осведомленные: Молодые люди, которые активно используют мобильные приложения и ценят инновации.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-6779" y="741039"/>
            <a:ext cx="6102779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 КТО НУЖДАЕТСЯ В</a:t>
            </a:r>
          </a:p>
          <a:p>
            <a:pPr algn="l"/>
            <a:r>
              <a:rPr lang="ru-RU" sz="3600" dirty="0" smtClean="0"/>
              <a:t>«</a:t>
            </a:r>
            <a:r>
              <a:rPr lang="ru-RU" sz="3600" dirty="0" err="1" smtClean="0"/>
              <a:t>Фаст</a:t>
            </a:r>
            <a:r>
              <a:rPr lang="ru-RU" sz="3600" dirty="0" smtClean="0"/>
              <a:t> Скан»?</a:t>
            </a:r>
            <a:endParaRPr lang="ru-RU" sz="36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6096000" y="1936226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Почему они выберут "</a:t>
            </a:r>
            <a:r>
              <a:rPr lang="ru-RU" dirty="0" err="1"/>
              <a:t>Фаст</a:t>
            </a:r>
            <a:r>
              <a:rPr lang="ru-RU" dirty="0"/>
              <a:t> Скан</a:t>
            </a:r>
            <a:r>
              <a:rPr lang="ru-RU" dirty="0" smtClean="0"/>
              <a:t>":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marL="285750" lvl="8" indent="-285750">
              <a:buFontTx/>
              <a:buChar char="-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Удобство </a:t>
            </a:r>
            <a:r>
              <a:rPr lang="ru-RU" dirty="0"/>
              <a:t>и простота использования</a:t>
            </a:r>
            <a:r>
              <a:rPr lang="ru-RU" dirty="0" smtClean="0"/>
              <a:t>.</a:t>
            </a:r>
          </a:p>
          <a:p>
            <a:pPr marL="285750" lvl="8" indent="-285750">
              <a:buFontTx/>
              <a:buChar char="-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marL="285750" lvl="8" indent="-285750">
              <a:buFontTx/>
              <a:buChar char="-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Доверие </a:t>
            </a:r>
            <a:r>
              <a:rPr lang="ru-RU" dirty="0"/>
              <a:t>к точности и актуальности предоставляемой информации</a:t>
            </a:r>
            <a:r>
              <a:rPr lang="ru-RU" dirty="0" smtClean="0"/>
              <a:t>.</a:t>
            </a:r>
          </a:p>
          <a:p>
            <a:pPr marL="285750" lvl="8" indent="-285750">
              <a:buFontTx/>
              <a:buChar char="-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- Возможность индивидуализировать опыт использования приложения под личные потребности.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EAB59F75-9FFE-B845-9604-AC865BE362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0"/>
              </a:ext>
            </a:extLst>
          </a:blip>
          <a:stretch>
            <a:fillRect/>
          </a:stretch>
        </p:blipFill>
        <p:spPr>
          <a:xfrm>
            <a:off x="8516983" y="5143189"/>
            <a:ext cx="1489165" cy="1489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161628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6096000" y="0"/>
            <a:ext cx="6096000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50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13</a:t>
              </a:r>
              <a:endParaRPr dirty="0"/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106842" y="1928233"/>
            <a:ext cx="5926387" cy="255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ym typeface="Gilroy-Light"/>
              </a:rPr>
              <a:t>Казанский Инновационный Университет выражает заинтересованность в реализации проекта "</a:t>
            </a:r>
            <a:r>
              <a:rPr lang="ru-RU" sz="1600" dirty="0" err="1">
                <a:sym typeface="Gilroy-Light"/>
              </a:rPr>
              <a:t>Фаст</a:t>
            </a:r>
            <a:r>
              <a:rPr lang="ru-RU" sz="1600" dirty="0">
                <a:sym typeface="Gilroy-Light"/>
              </a:rPr>
              <a:t> Скан", направленного на облегчение здорового и качественного питания для широкой аудитории. </a:t>
            </a:r>
            <a:endParaRPr lang="ru-RU" sz="1600" dirty="0" smtClean="0">
              <a:sym typeface="Gilroy-Ligh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dirty="0">
              <a:sym typeface="Gilroy-Ligh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 smtClean="0">
                <a:sym typeface="Gilroy-Light"/>
              </a:rPr>
              <a:t>Данный </a:t>
            </a:r>
            <a:r>
              <a:rPr lang="ru-RU" sz="1600" dirty="0">
                <a:sym typeface="Gilroy-Light"/>
              </a:rPr>
              <a:t>проект полностью соответствует научным и научно-техническим приоритетам нашего университета. Мы верим, что он способствует сохранению и укреплению здоровья граждан и имеет потенциал приносить значительную пользу обществу.</a:t>
            </a:r>
            <a:endParaRPr lang="ru-RU" dirty="0"/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106842" y="0"/>
            <a:ext cx="6102779" cy="1754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Соответствие </a:t>
            </a:r>
            <a:r>
              <a:rPr lang="ru-RU" sz="3600" dirty="0" smtClean="0"/>
              <a:t>проекта</a:t>
            </a:r>
          </a:p>
          <a:p>
            <a:pPr algn="l"/>
            <a:r>
              <a:rPr lang="ru-RU" sz="3600" dirty="0" smtClean="0"/>
              <a:t>научно-техническим </a:t>
            </a:r>
            <a:r>
              <a:rPr lang="ru-RU" sz="3600" dirty="0"/>
              <a:t>приоритетам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EAB59F75-9FFE-B845-9604-AC865BE362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0"/>
              </a:ext>
            </a:extLst>
          </a:blip>
          <a:stretch>
            <a:fillRect/>
          </a:stretch>
        </p:blipFill>
        <p:spPr>
          <a:xfrm>
            <a:off x="8516983" y="5143189"/>
            <a:ext cx="1489165" cy="1489165"/>
          </a:xfrm>
          <a:prstGeom prst="rect">
            <a:avLst/>
          </a:prstGeom>
        </p:spPr>
      </p:pic>
      <p:pic>
        <p:nvPicPr>
          <p:cNvPr id="22" name="image2.png" descr="image2.png"/>
          <p:cNvPicPr>
            <a:picLocks noChangeAspect="1"/>
          </p:cNvPicPr>
          <p:nvPr/>
        </p:nvPicPr>
        <p:blipFill>
          <a:blip r:embed="rId91" cstate="print"/>
          <a:srcRect t="720" b="5621"/>
          <a:stretch>
            <a:fillRect/>
          </a:stretch>
        </p:blipFill>
        <p:spPr>
          <a:xfrm>
            <a:off x="6426926" y="0"/>
            <a:ext cx="5222972" cy="687941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153091959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44403" y="879124"/>
            <a:ext cx="12147597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dirty="0"/>
              <a:t>Распределение и Доступность "</a:t>
            </a:r>
            <a:r>
              <a:rPr lang="ru-RU" sz="3200" dirty="0" err="1"/>
              <a:t>Фаст</a:t>
            </a:r>
            <a:r>
              <a:rPr lang="ru-RU" sz="3200" dirty="0"/>
              <a:t> Скан" на Рынке</a:t>
            </a:r>
            <a:endParaRPr sz="28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130004" y="1798892"/>
            <a:ext cx="12061996" cy="45243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b="1" dirty="0"/>
              <a:t>Основные пункты:</a:t>
            </a:r>
            <a:endParaRPr lang="ru-RU" dirty="0"/>
          </a:p>
          <a:p>
            <a:r>
              <a:rPr lang="ru-RU" b="1" dirty="0"/>
              <a:t>Магазины Приложений:</a:t>
            </a:r>
            <a:endParaRPr lang="ru-RU" dirty="0"/>
          </a:p>
          <a:p>
            <a:pPr lvl="1"/>
            <a:r>
              <a:rPr lang="ru-RU" dirty="0"/>
              <a:t>Основные платформы: </a:t>
            </a:r>
            <a:r>
              <a:rPr lang="ru-RU" dirty="0" err="1"/>
              <a:t>AppStore</a:t>
            </a:r>
            <a:r>
              <a:rPr lang="ru-RU" dirty="0"/>
              <a:t> и </a:t>
            </a:r>
            <a:r>
              <a:rPr lang="ru-RU" dirty="0" err="1"/>
              <a:t>Google</a:t>
            </a:r>
            <a:r>
              <a:rPr lang="ru-RU" dirty="0"/>
              <a:t> </a:t>
            </a:r>
            <a:r>
              <a:rPr lang="ru-RU" dirty="0" err="1"/>
              <a:t>Play</a:t>
            </a:r>
            <a:r>
              <a:rPr lang="ru-RU" dirty="0"/>
              <a:t>.</a:t>
            </a:r>
          </a:p>
          <a:p>
            <a:pPr lvl="1"/>
            <a:r>
              <a:rPr lang="ru-RU" dirty="0"/>
              <a:t>Стратегия: Оптимизация для поисковых систем магазинов приложений (ASO) для увеличения видимости.</a:t>
            </a:r>
          </a:p>
          <a:p>
            <a:r>
              <a:rPr lang="ru-RU" b="1" dirty="0"/>
              <a:t>Прямые Продажи:</a:t>
            </a:r>
            <a:endParaRPr lang="ru-RU" dirty="0"/>
          </a:p>
          <a:p>
            <a:pPr lvl="1"/>
            <a:r>
              <a:rPr lang="ru-RU" dirty="0"/>
              <a:t>Официальный веб-сайт проекта.</a:t>
            </a:r>
          </a:p>
          <a:p>
            <a:pPr lvl="1"/>
            <a:r>
              <a:rPr lang="ru-RU" dirty="0"/>
              <a:t>Упрощенный процесс покупки и регистрации для пользователей.</a:t>
            </a:r>
          </a:p>
          <a:p>
            <a:r>
              <a:rPr lang="ru-RU" b="1" dirty="0"/>
              <a:t>Онлайн-Маркетинг:</a:t>
            </a:r>
            <a:endParaRPr lang="ru-RU" dirty="0"/>
          </a:p>
          <a:p>
            <a:pPr lvl="1"/>
            <a:r>
              <a:rPr lang="ru-RU" dirty="0"/>
              <a:t>Активное использование социальных сетей для продвижения.</a:t>
            </a:r>
          </a:p>
          <a:p>
            <a:pPr lvl="1"/>
            <a:r>
              <a:rPr lang="ru-RU" dirty="0"/>
              <a:t>Использование рекламных площадок и партнерских программ.</a:t>
            </a:r>
          </a:p>
          <a:p>
            <a:r>
              <a:rPr lang="ru-RU" b="1" dirty="0"/>
              <a:t>Участие в Событиях:</a:t>
            </a:r>
            <a:endParaRPr lang="ru-RU" dirty="0"/>
          </a:p>
          <a:p>
            <a:pPr lvl="1"/>
            <a:r>
              <a:rPr lang="ru-RU" dirty="0"/>
              <a:t>Выставки и конференции, связанные с технологиями и качеством продуктов.</a:t>
            </a:r>
          </a:p>
          <a:p>
            <a:pPr lvl="1"/>
            <a:r>
              <a:rPr lang="ru-RU" dirty="0"/>
              <a:t>Демонстрация приложения и сетевое взаимодействие с потенциальными партнерами.</a:t>
            </a:r>
          </a:p>
          <a:p>
            <a:r>
              <a:rPr lang="ru-RU" b="1" dirty="0"/>
              <a:t>Сотрудничество с Компаниями:</a:t>
            </a:r>
            <a:endParaRPr lang="ru-RU" dirty="0"/>
          </a:p>
          <a:p>
            <a:pPr lvl="1"/>
            <a:r>
              <a:rPr lang="ru-RU" dirty="0"/>
              <a:t>Партнерство с производителями и продавцами пищевых продуктов и косметики.</a:t>
            </a:r>
          </a:p>
          <a:p>
            <a:pPr lvl="1"/>
            <a:r>
              <a:rPr lang="ru-RU" dirty="0"/>
              <a:t>Взаимодействие с организациями, занимающимися здоровым питанием и образом жизни.</a:t>
            </a: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14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 Каналы Сбыта Продукта "</a:t>
            </a:r>
            <a:r>
              <a:rPr lang="ru-RU" sz="1600" cap="all" dirty="0" err="1">
                <a:solidFill>
                  <a:schemeClr val="tx1"/>
                </a:solidFill>
              </a:rPr>
              <a:t>Фаст</a:t>
            </a:r>
            <a:r>
              <a:rPr lang="ru-RU" sz="1600" cap="all" dirty="0">
                <a:solidFill>
                  <a:schemeClr val="tx1"/>
                </a:solidFill>
              </a:rPr>
              <a:t> Скан"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8721316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44403" y="741039"/>
            <a:ext cx="12147597" cy="1077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dirty="0"/>
              <a:t>Проблемы в Анализе Состава Продуктов и Решения </a:t>
            </a:r>
            <a:endParaRPr lang="ru-RU" sz="3200" dirty="0" smtClean="0"/>
          </a:p>
          <a:p>
            <a:pPr algn="l"/>
            <a:r>
              <a:rPr lang="ru-RU" sz="3200" dirty="0" smtClean="0"/>
              <a:t>"</a:t>
            </a:r>
            <a:r>
              <a:rPr lang="ru-RU" sz="3200" dirty="0" err="1"/>
              <a:t>Фаст</a:t>
            </a:r>
            <a:r>
              <a:rPr lang="ru-RU" sz="3200" dirty="0"/>
              <a:t> Скан"</a:t>
            </a:r>
            <a:endParaRPr sz="28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130004" y="2373658"/>
            <a:ext cx="12061996" cy="31393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b="1" dirty="0"/>
              <a:t>Проблема Анализа Состава:</a:t>
            </a:r>
            <a:endParaRPr lang="ru-RU" dirty="0"/>
          </a:p>
          <a:p>
            <a:pPr lvl="1"/>
            <a:r>
              <a:rPr lang="ru-RU" dirty="0"/>
              <a:t>Быстрый и удобный анализ состава пищевых продуктов и косметических средств.</a:t>
            </a:r>
          </a:p>
          <a:p>
            <a:pPr lvl="1"/>
            <a:r>
              <a:rPr lang="ru-RU" dirty="0"/>
              <a:t>Информирование о потенциально вредных ингредиентах.</a:t>
            </a:r>
          </a:p>
          <a:p>
            <a:r>
              <a:rPr lang="ru-RU" b="1" dirty="0"/>
              <a:t>Индивидуальные Настройки:</a:t>
            </a:r>
            <a:endParaRPr lang="ru-RU" dirty="0"/>
          </a:p>
          <a:p>
            <a:pPr lvl="1"/>
            <a:r>
              <a:rPr lang="ru-RU" dirty="0"/>
              <a:t>Адаптация приложения под особенности пользователя, включая аллергии и диетические предпочтения.</a:t>
            </a:r>
          </a:p>
          <a:p>
            <a:r>
              <a:rPr lang="ru-RU" b="1" dirty="0"/>
              <a:t>Дополнительные Функции:</a:t>
            </a:r>
            <a:endParaRPr lang="ru-RU" dirty="0"/>
          </a:p>
          <a:p>
            <a:pPr lvl="1"/>
            <a:r>
              <a:rPr lang="ru-RU" dirty="0"/>
              <a:t>Сохранение истории сканирования.</a:t>
            </a:r>
          </a:p>
          <a:p>
            <a:pPr lvl="1"/>
            <a:r>
              <a:rPr lang="ru-RU" dirty="0"/>
              <a:t>Создание профилей для членов семьи.</a:t>
            </a:r>
          </a:p>
          <a:p>
            <a:pPr lvl="1"/>
            <a:r>
              <a:rPr lang="ru-RU" dirty="0"/>
              <a:t>Формирование персональных “черных списков” ингредиентов.</a:t>
            </a:r>
          </a:p>
          <a:p>
            <a:r>
              <a:rPr lang="ru-RU" b="1" dirty="0"/>
              <a:t>Образовательный Контент:</a:t>
            </a:r>
            <a:endParaRPr lang="ru-RU" dirty="0"/>
          </a:p>
          <a:p>
            <a:pPr lvl="1"/>
            <a:r>
              <a:rPr lang="ru-RU" dirty="0"/>
              <a:t>Информация о влиянии различных ингредиентов на организм.</a:t>
            </a: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15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Проблематика и Решения, Предлагаемые "</a:t>
            </a:r>
            <a:r>
              <a:rPr lang="ru-RU" sz="1600" cap="all" dirty="0" err="1" smtClean="0">
                <a:solidFill>
                  <a:schemeClr val="tx1"/>
                </a:solidFill>
              </a:rPr>
              <a:t>Фаст</a:t>
            </a:r>
            <a:r>
              <a:rPr lang="ru-RU" sz="1600" cap="all" dirty="0" smtClean="0">
                <a:solidFill>
                  <a:schemeClr val="tx1"/>
                </a:solidFill>
              </a:rPr>
              <a:t> Скан"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0454239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44403" y="741039"/>
            <a:ext cx="12147597" cy="1077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dirty="0" smtClean="0"/>
              <a:t>Проблемы в Анализе Состава Продуктов и Решения </a:t>
            </a:r>
          </a:p>
          <a:p>
            <a:pPr algn="l"/>
            <a:r>
              <a:rPr lang="ru-RU" sz="3200" dirty="0" smtClean="0"/>
              <a:t>"</a:t>
            </a:r>
            <a:r>
              <a:rPr lang="ru-RU" sz="3200" dirty="0" err="1" smtClean="0"/>
              <a:t>Фаст</a:t>
            </a:r>
            <a:r>
              <a:rPr lang="ru-RU" sz="3200" dirty="0" smtClean="0"/>
              <a:t> Скан"</a:t>
            </a:r>
            <a:endParaRPr sz="28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130004" y="1806854"/>
            <a:ext cx="12061996" cy="48013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b="1" dirty="0"/>
              <a:t>Потребители и Их Мотивации:</a:t>
            </a:r>
            <a:endParaRPr lang="ru-RU" dirty="0"/>
          </a:p>
          <a:p>
            <a:pPr lvl="1"/>
            <a:r>
              <a:rPr lang="ru-RU" dirty="0"/>
              <a:t>Потребность в быстром и простом анализе состава продуктов.</a:t>
            </a:r>
          </a:p>
          <a:p>
            <a:pPr lvl="1"/>
            <a:r>
              <a:rPr lang="ru-RU" dirty="0"/>
              <a:t>Желание быть информированными о безопасности ингредиентов</a:t>
            </a:r>
            <a:r>
              <a:rPr lang="ru-RU" dirty="0" smtClean="0"/>
              <a:t>.</a:t>
            </a:r>
          </a:p>
          <a:p>
            <a:pPr lvl="1"/>
            <a:endParaRPr lang="ru-RU" dirty="0"/>
          </a:p>
          <a:p>
            <a:r>
              <a:rPr lang="ru-RU" b="1" dirty="0"/>
              <a:t>Методы Решения</a:t>
            </a:r>
            <a:r>
              <a:rPr lang="ru-RU" b="1" dirty="0" smtClean="0"/>
              <a:t>:</a:t>
            </a:r>
            <a:endParaRPr lang="ru-RU" dirty="0"/>
          </a:p>
          <a:p>
            <a:pPr lvl="1"/>
            <a:r>
              <a:rPr lang="ru-RU" dirty="0"/>
              <a:t>Сканирование этикеток продуктов с помощью камеры мобильного устройства.</a:t>
            </a:r>
          </a:p>
          <a:p>
            <a:pPr lvl="1"/>
            <a:r>
              <a:rPr lang="ru-RU" dirty="0"/>
              <a:t>Сравнение ингредиентов с обширной базой данных для определения вредных веществ</a:t>
            </a:r>
            <a:r>
              <a:rPr lang="ru-RU" dirty="0" smtClean="0"/>
              <a:t>.</a:t>
            </a:r>
          </a:p>
          <a:p>
            <a:pPr lvl="1"/>
            <a:endParaRPr lang="ru-RU" dirty="0"/>
          </a:p>
          <a:p>
            <a:r>
              <a:rPr lang="ru-RU" b="1" dirty="0"/>
              <a:t>Персонализация и Дополнительные Функции:</a:t>
            </a:r>
            <a:endParaRPr lang="ru-RU" dirty="0"/>
          </a:p>
          <a:p>
            <a:pPr lvl="1"/>
            <a:r>
              <a:rPr lang="ru-RU" dirty="0"/>
              <a:t>Настройка приложения под индивидуальные особенности потребителя (аллергии, диеты).</a:t>
            </a:r>
          </a:p>
          <a:p>
            <a:pPr lvl="1"/>
            <a:r>
              <a:rPr lang="ru-RU" dirty="0"/>
              <a:t>Сохранение </a:t>
            </a:r>
            <a:r>
              <a:rPr lang="ru-RU" dirty="0" smtClean="0"/>
              <a:t>и</a:t>
            </a:r>
            <a:r>
              <a:rPr lang="ru-RU" dirty="0"/>
              <a:t>стории сканирований, создание семейных профилей и формирование персональных "черных списков</a:t>
            </a:r>
            <a:r>
              <a:rPr lang="ru-RU" dirty="0" smtClean="0"/>
              <a:t>".</a:t>
            </a:r>
          </a:p>
          <a:p>
            <a:pPr lvl="1"/>
            <a:endParaRPr lang="ru-RU" dirty="0"/>
          </a:p>
          <a:p>
            <a:r>
              <a:rPr lang="ru-RU" b="1" dirty="0"/>
              <a:t>Обеспечение Достоверного Образовательного </a:t>
            </a:r>
            <a:r>
              <a:rPr lang="ru-RU" b="1" dirty="0" err="1"/>
              <a:t>Контента:</a:t>
            </a:r>
            <a:r>
              <a:rPr lang="ru-RU" dirty="0" err="1"/>
              <a:t>Предоставление</a:t>
            </a:r>
            <a:r>
              <a:rPr lang="ru-RU" dirty="0"/>
              <a:t> полной информации о различных ингредиентах и их влиянии на организм.</a:t>
            </a:r>
          </a:p>
          <a:p>
            <a:r>
              <a:rPr lang="ru-RU" dirty="0"/>
              <a:t>Рекомендации по здоровому питанию на основе анализа состава продуктов.</a:t>
            </a:r>
          </a:p>
          <a:p>
            <a:pPr lvl="1"/>
            <a:endParaRPr lang="ru-RU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16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Пользователи "</a:t>
            </a:r>
            <a:r>
              <a:rPr lang="ru-RU" sz="1600" cap="all" dirty="0" err="1">
                <a:solidFill>
                  <a:schemeClr val="tx1"/>
                </a:solidFill>
              </a:rPr>
              <a:t>Фаст</a:t>
            </a:r>
            <a:r>
              <a:rPr lang="ru-RU" sz="1600" cap="all" dirty="0">
                <a:solidFill>
                  <a:schemeClr val="tx1"/>
                </a:solidFill>
              </a:rPr>
              <a:t> Скан" и Методы Решения Проблем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75447780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44403" y="987260"/>
            <a:ext cx="12147597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dirty="0"/>
              <a:t>Анализ Рыночного Потенциала и Возможности "</a:t>
            </a:r>
            <a:r>
              <a:rPr lang="ru-RU" sz="3200" dirty="0" err="1"/>
              <a:t>Фаст</a:t>
            </a:r>
            <a:r>
              <a:rPr lang="ru-RU" sz="3200" dirty="0"/>
              <a:t> Скан"</a:t>
            </a:r>
            <a:endParaRPr sz="28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130004" y="1806854"/>
            <a:ext cx="12061996" cy="36933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b="1" dirty="0"/>
              <a:t>ТАМ (</a:t>
            </a:r>
            <a:r>
              <a:rPr lang="ru-RU" b="1" dirty="0" err="1"/>
              <a:t>Total</a:t>
            </a:r>
            <a:r>
              <a:rPr lang="ru-RU" b="1" dirty="0"/>
              <a:t> </a:t>
            </a:r>
            <a:r>
              <a:rPr lang="ru-RU" b="1" dirty="0" err="1"/>
              <a:t>Addressable</a:t>
            </a:r>
            <a:r>
              <a:rPr lang="ru-RU" b="1" dirty="0"/>
              <a:t> </a:t>
            </a:r>
            <a:r>
              <a:rPr lang="ru-RU" b="1" dirty="0" err="1"/>
              <a:t>Market</a:t>
            </a:r>
            <a:r>
              <a:rPr lang="ru-RU" b="1" dirty="0"/>
              <a:t>):</a:t>
            </a:r>
            <a:endParaRPr lang="ru-RU" dirty="0"/>
          </a:p>
          <a:p>
            <a:pPr lvl="1"/>
            <a:r>
              <a:rPr lang="ru-RU" dirty="0"/>
              <a:t>Оценка: 73 миллиарда рублей.</a:t>
            </a:r>
          </a:p>
          <a:p>
            <a:pPr lvl="1"/>
            <a:r>
              <a:rPr lang="ru-RU" dirty="0"/>
              <a:t>Основа расчета: Вся популяция России (146 млн человек) с потенциальной стоимостью 500 рублей в год на пользователя</a:t>
            </a:r>
            <a:r>
              <a:rPr lang="ru-RU" dirty="0" smtClean="0"/>
              <a:t>.</a:t>
            </a:r>
          </a:p>
          <a:p>
            <a:pPr lvl="1"/>
            <a:endParaRPr lang="ru-RU" dirty="0"/>
          </a:p>
          <a:p>
            <a:r>
              <a:rPr lang="ru-RU" b="1" dirty="0"/>
              <a:t>SAM (</a:t>
            </a:r>
            <a:r>
              <a:rPr lang="ru-RU" b="1" dirty="0" err="1"/>
              <a:t>Serviceable</a:t>
            </a:r>
            <a:r>
              <a:rPr lang="ru-RU" b="1" dirty="0"/>
              <a:t> </a:t>
            </a:r>
            <a:r>
              <a:rPr lang="ru-RU" b="1" dirty="0" err="1"/>
              <a:t>Available</a:t>
            </a:r>
            <a:r>
              <a:rPr lang="ru-RU" b="1" dirty="0"/>
              <a:t> </a:t>
            </a:r>
            <a:r>
              <a:rPr lang="ru-RU" b="1" dirty="0" err="1"/>
              <a:t>Market</a:t>
            </a:r>
            <a:r>
              <a:rPr lang="ru-RU" b="1" dirty="0"/>
              <a:t>):</a:t>
            </a:r>
            <a:endParaRPr lang="ru-RU" dirty="0"/>
          </a:p>
          <a:p>
            <a:pPr lvl="1"/>
            <a:r>
              <a:rPr lang="ru-RU" dirty="0"/>
              <a:t>Оценка: 7,3 миллиарда рублей.</a:t>
            </a:r>
          </a:p>
          <a:p>
            <a:pPr lvl="1"/>
            <a:r>
              <a:rPr lang="ru-RU" dirty="0"/>
              <a:t>Основа расчета: 10% населения России, заинтересованного в здоровом питании и контроле состава продуктов</a:t>
            </a:r>
            <a:r>
              <a:rPr lang="ru-RU" dirty="0" smtClean="0"/>
              <a:t>.</a:t>
            </a:r>
          </a:p>
          <a:p>
            <a:pPr lvl="1"/>
            <a:endParaRPr lang="ru-RU" dirty="0"/>
          </a:p>
          <a:p>
            <a:r>
              <a:rPr lang="ru-RU" b="1" dirty="0"/>
              <a:t>SOM (</a:t>
            </a:r>
            <a:r>
              <a:rPr lang="ru-RU" b="1" dirty="0" err="1"/>
              <a:t>Serviceable</a:t>
            </a:r>
            <a:r>
              <a:rPr lang="ru-RU" b="1" dirty="0"/>
              <a:t> </a:t>
            </a:r>
            <a:r>
              <a:rPr lang="ru-RU" b="1" dirty="0" err="1"/>
              <a:t>Obtainable</a:t>
            </a:r>
            <a:r>
              <a:rPr lang="ru-RU" b="1" dirty="0"/>
              <a:t> </a:t>
            </a:r>
            <a:r>
              <a:rPr lang="ru-RU" b="1" dirty="0" err="1"/>
              <a:t>Market</a:t>
            </a:r>
            <a:r>
              <a:rPr lang="ru-RU" b="1" dirty="0"/>
              <a:t>):</a:t>
            </a:r>
            <a:endParaRPr lang="ru-RU" dirty="0"/>
          </a:p>
          <a:p>
            <a:pPr lvl="1"/>
            <a:r>
              <a:rPr lang="ru-RU" dirty="0"/>
              <a:t>Оценка: 73 миллиона рублей.</a:t>
            </a:r>
          </a:p>
          <a:p>
            <a:pPr lvl="1"/>
            <a:r>
              <a:rPr lang="ru-RU" dirty="0"/>
              <a:t>Основа расчета: 1% от SAM, учитывая конкуренцию и новизну продукта.</a:t>
            </a: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17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Оценка Рыночного Потенциала "</a:t>
            </a:r>
            <a:r>
              <a:rPr lang="ru-RU" sz="1600" cap="all" dirty="0" err="1">
                <a:solidFill>
                  <a:schemeClr val="tx1"/>
                </a:solidFill>
              </a:rPr>
              <a:t>Фаст</a:t>
            </a:r>
            <a:r>
              <a:rPr lang="ru-RU" sz="1600" cap="all" dirty="0">
                <a:solidFill>
                  <a:schemeClr val="tx1"/>
                </a:solidFill>
              </a:rPr>
              <a:t> Скан"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9145018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44403" y="741039"/>
            <a:ext cx="12147597" cy="1077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dirty="0"/>
              <a:t>Прогнозируемая Рентабельность и Финансовая Эффективность</a:t>
            </a:r>
            <a:endParaRPr sz="28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87203" y="2055049"/>
            <a:ext cx="12061996" cy="34163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b="1" dirty="0"/>
              <a:t>Инвестиции и Операционные Затраты:</a:t>
            </a:r>
            <a:endParaRPr lang="ru-RU" dirty="0"/>
          </a:p>
          <a:p>
            <a:pPr lvl="1"/>
            <a:r>
              <a:rPr lang="ru-RU" dirty="0"/>
              <a:t>Начальные инвестиции: 1,5 миллиона рублей.</a:t>
            </a:r>
          </a:p>
          <a:p>
            <a:pPr lvl="1"/>
            <a:r>
              <a:rPr lang="ru-RU" dirty="0"/>
              <a:t>Включает разработку, маркетинг, административные расходы.</a:t>
            </a:r>
          </a:p>
          <a:p>
            <a:r>
              <a:rPr lang="ru-RU" b="1" dirty="0"/>
              <a:t>Ожидаемая Выручка</a:t>
            </a:r>
            <a:r>
              <a:rPr lang="ru-RU" b="1" dirty="0" smtClean="0"/>
              <a:t>:</a:t>
            </a:r>
            <a:endParaRPr lang="ru-RU" dirty="0"/>
          </a:p>
          <a:p>
            <a:pPr lvl="1"/>
            <a:r>
              <a:rPr lang="ru-RU" dirty="0"/>
              <a:t>Прогнозируемая сумма дохода за первый год: 73 миллиона рублей.</a:t>
            </a:r>
          </a:p>
          <a:p>
            <a:pPr lvl="1"/>
            <a:r>
              <a:rPr lang="ru-RU" dirty="0"/>
              <a:t>Основывается на оценке SOM и предполагаемых продажах.</a:t>
            </a:r>
          </a:p>
          <a:p>
            <a:r>
              <a:rPr lang="ru-RU" b="1" dirty="0"/>
              <a:t>Расчет Прибыли:</a:t>
            </a:r>
            <a:endParaRPr lang="ru-RU" dirty="0"/>
          </a:p>
          <a:p>
            <a:pPr lvl="1"/>
            <a:r>
              <a:rPr lang="ru-RU" dirty="0"/>
              <a:t>Прибыль за первый год: 71,5 миллиона рублей.</a:t>
            </a:r>
          </a:p>
          <a:p>
            <a:pPr lvl="1"/>
            <a:r>
              <a:rPr lang="ru-RU" dirty="0"/>
              <a:t>Расчет: Выручка минус затраты (73 млн руб. - 1,5 млн руб.).</a:t>
            </a:r>
          </a:p>
          <a:p>
            <a:r>
              <a:rPr lang="ru-RU" b="1" dirty="0"/>
              <a:t>Рентабельность Инвестиций (ROI):</a:t>
            </a:r>
            <a:endParaRPr lang="ru-RU" dirty="0"/>
          </a:p>
          <a:p>
            <a:pPr lvl="1"/>
            <a:r>
              <a:rPr lang="ru-RU" dirty="0"/>
              <a:t>Высокая рентабельность: 4,766.67%.</a:t>
            </a:r>
          </a:p>
          <a:p>
            <a:pPr lvl="1"/>
            <a:r>
              <a:rPr lang="ru-RU" dirty="0"/>
              <a:t>Расчет: (Прибыль / Инвестиции) * 100%.</a:t>
            </a: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18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4" y="353951"/>
            <a:ext cx="741675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Финансовые Показатели и Рентабельность "</a:t>
            </a:r>
            <a:r>
              <a:rPr lang="ru-RU" sz="1600" cap="all" dirty="0" err="1">
                <a:solidFill>
                  <a:schemeClr val="tx1"/>
                </a:solidFill>
              </a:rPr>
              <a:t>Фаст</a:t>
            </a:r>
            <a:r>
              <a:rPr lang="ru-RU" sz="1600" cap="all" dirty="0">
                <a:solidFill>
                  <a:schemeClr val="tx1"/>
                </a:solidFill>
              </a:rPr>
              <a:t> Скан"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92235086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44403" y="789578"/>
            <a:ext cx="12147597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dirty="0"/>
              <a:t>Стратегия Развития и Расширения "</a:t>
            </a:r>
            <a:r>
              <a:rPr lang="ru-RU" sz="3200" dirty="0" err="1"/>
              <a:t>Фаст</a:t>
            </a:r>
            <a:r>
              <a:rPr lang="ru-RU" sz="3200" dirty="0"/>
              <a:t> Скан"</a:t>
            </a:r>
            <a:endParaRPr sz="28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0" y="1354671"/>
            <a:ext cx="12167721" cy="5047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sz="1400" b="1" dirty="0"/>
              <a:t>Развитие Функционала Приложения:</a:t>
            </a:r>
            <a:endParaRPr lang="ru-RU" sz="1400" dirty="0"/>
          </a:p>
          <a:p>
            <a:pPr lvl="1"/>
            <a:r>
              <a:rPr lang="ru-RU" sz="1400" dirty="0"/>
              <a:t>Добавление новых функций для улучшения пользовательского опыта.</a:t>
            </a:r>
          </a:p>
          <a:p>
            <a:pPr lvl="1"/>
            <a:r>
              <a:rPr lang="ru-RU" sz="1400" dirty="0"/>
              <a:t>Усовершенствование существующих возможностей приложения.</a:t>
            </a:r>
          </a:p>
          <a:p>
            <a:pPr lvl="1"/>
            <a:r>
              <a:rPr lang="ru-RU" sz="1400" dirty="0"/>
              <a:t>Расширение настроек для индивидуальных предпочтений пользователей.</a:t>
            </a:r>
          </a:p>
          <a:p>
            <a:r>
              <a:rPr lang="ru-RU" sz="1400" b="1" dirty="0"/>
              <a:t>Расширение Базы Данных:</a:t>
            </a:r>
            <a:endParaRPr lang="ru-RU" sz="1400" dirty="0"/>
          </a:p>
          <a:p>
            <a:pPr lvl="1"/>
            <a:r>
              <a:rPr lang="ru-RU" sz="1400" dirty="0"/>
              <a:t>Добавление информации о новых продуктах, ингредиентах, брендах и производителях.</a:t>
            </a:r>
          </a:p>
          <a:p>
            <a:pPr lvl="1"/>
            <a:r>
              <a:rPr lang="ru-RU" sz="1400" dirty="0"/>
              <a:t>Постоянное обновление и поддержание актуальности базы данных.</a:t>
            </a:r>
          </a:p>
          <a:p>
            <a:r>
              <a:rPr lang="ru-RU" sz="1400" b="1" dirty="0"/>
              <a:t>Улучшение Алгоритмов:</a:t>
            </a:r>
            <a:endParaRPr lang="ru-RU" sz="1400" dirty="0"/>
          </a:p>
          <a:p>
            <a:pPr lvl="1"/>
            <a:r>
              <a:rPr lang="ru-RU" sz="1400" dirty="0"/>
              <a:t>Оптимизация алгоритмов поиска и анализа для повышения точности и скорости работы приложения.</a:t>
            </a:r>
          </a:p>
          <a:p>
            <a:r>
              <a:rPr lang="ru-RU" sz="1400" b="1" dirty="0"/>
              <a:t>Маркетинг и Привлечение Новых Пользователей:</a:t>
            </a:r>
            <a:endParaRPr lang="ru-RU" sz="1400" dirty="0"/>
          </a:p>
          <a:p>
            <a:pPr lvl="1"/>
            <a:r>
              <a:rPr lang="ru-RU" sz="1400" dirty="0"/>
              <a:t>Разработка и реализация маркетинговых кампаний.</a:t>
            </a:r>
          </a:p>
          <a:p>
            <a:pPr lvl="1"/>
            <a:r>
              <a:rPr lang="ru-RU" sz="1400" dirty="0"/>
              <a:t>Сотрудничество с другими компаниями и организациями для расширения аудитории.</a:t>
            </a:r>
          </a:p>
          <a:p>
            <a:r>
              <a:rPr lang="ru-RU" sz="1400" b="1" dirty="0"/>
              <a:t>Увеличение Доли Рынка:</a:t>
            </a:r>
            <a:endParaRPr lang="ru-RU" sz="1400" dirty="0"/>
          </a:p>
          <a:p>
            <a:pPr lvl="1"/>
            <a:r>
              <a:rPr lang="ru-RU" sz="1400" dirty="0"/>
              <a:t>Повышение качества приложения для укрепления позиций на рынке.</a:t>
            </a:r>
          </a:p>
          <a:p>
            <a:pPr lvl="1"/>
            <a:r>
              <a:rPr lang="ru-RU" sz="1400" dirty="0"/>
              <a:t>Расширение географии использования приложения.</a:t>
            </a:r>
          </a:p>
          <a:p>
            <a:r>
              <a:rPr lang="ru-RU" sz="1400" b="1" dirty="0"/>
              <a:t>Технологическое Развитие:</a:t>
            </a:r>
            <a:endParaRPr lang="ru-RU" sz="1400" dirty="0"/>
          </a:p>
          <a:p>
            <a:pPr lvl="1"/>
            <a:r>
              <a:rPr lang="ru-RU" sz="1400" dirty="0"/>
              <a:t>Интеграция искусственного интеллекта и машинного обучения для улучшения функционала.</a:t>
            </a:r>
          </a:p>
          <a:p>
            <a:pPr lvl="1"/>
            <a:r>
              <a:rPr lang="ru-RU" sz="1400" dirty="0"/>
              <a:t>Внедрение технологий интернета вещей для расширения возможностей приложения.</a:t>
            </a:r>
          </a:p>
          <a:p>
            <a:r>
              <a:rPr lang="ru-RU" sz="1400" b="1" dirty="0"/>
              <a:t>Глобальное Расширение:</a:t>
            </a:r>
            <a:endParaRPr lang="ru-RU" sz="1400" dirty="0"/>
          </a:p>
          <a:p>
            <a:pPr lvl="1"/>
            <a:r>
              <a:rPr lang="ru-RU" sz="1400" dirty="0"/>
              <a:t>Выход на международные рынки и сотрудничество с зарубежными партнерами.</a:t>
            </a:r>
          </a:p>
          <a:p>
            <a:pPr lvl="1"/>
            <a:r>
              <a:rPr lang="ru-RU" sz="1400" dirty="0"/>
              <a:t>Участие в международных выставках и конференциях.</a:t>
            </a:r>
          </a:p>
          <a:p>
            <a:r>
              <a:rPr lang="ru-RU" sz="1400" b="1" dirty="0"/>
              <a:t>Построение Партнерской Сети:</a:t>
            </a:r>
            <a:endParaRPr lang="ru-RU" sz="1400" dirty="0"/>
          </a:p>
          <a:p>
            <a:pPr lvl="1"/>
            <a:r>
              <a:rPr lang="ru-RU" sz="1400" dirty="0"/>
              <a:t>Создание сети сотрудничества с производителями пищевых продуктов и косметики.</a:t>
            </a: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19</a:t>
              </a:r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4" y="353951"/>
            <a:ext cx="741675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План Дальнейшего Развития </a:t>
            </a:r>
            <a:r>
              <a:rPr lang="ru-RU" sz="1600" cap="all" dirty="0" err="1">
                <a:solidFill>
                  <a:schemeClr val="tx1"/>
                </a:solidFill>
              </a:rPr>
              <a:t>Стартапа</a:t>
            </a:r>
            <a:r>
              <a:rPr lang="ru-RU" sz="1600" cap="all" dirty="0">
                <a:solidFill>
                  <a:schemeClr val="tx1"/>
                </a:solidFill>
              </a:rPr>
              <a:t> "</a:t>
            </a:r>
            <a:r>
              <a:rPr lang="ru-RU" sz="1600" cap="all" dirty="0" err="1">
                <a:solidFill>
                  <a:schemeClr val="tx1"/>
                </a:solidFill>
              </a:rPr>
              <a:t>Фаст</a:t>
            </a:r>
            <a:r>
              <a:rPr lang="ru-RU" sz="1600" cap="all" dirty="0">
                <a:solidFill>
                  <a:schemeClr val="tx1"/>
                </a:solidFill>
              </a:rPr>
              <a:t> Скан"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8371525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 cstate="print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 smtClean="0"/>
              <a:t>!</a:t>
            </a: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3223</TotalTime>
  <Words>2062</Words>
  <Application>Microsoft Office PowerPoint</Application>
  <PresentationFormat>Широкоэкранный</PresentationFormat>
  <Paragraphs>300</Paragraphs>
  <Slides>22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32" baseType="lpstr">
      <vt:lpstr>Arial</vt:lpstr>
      <vt:lpstr>Calibri</vt:lpstr>
      <vt:lpstr>Calibri Light</vt:lpstr>
      <vt:lpstr>Geometria</vt:lpstr>
      <vt:lpstr>Gilroy-Bold</vt:lpstr>
      <vt:lpstr>Gilroy-ExtraBold</vt:lpstr>
      <vt:lpstr>Gilroy-Light</vt:lpstr>
      <vt:lpstr>Helvetica</vt:lpstr>
      <vt:lpstr>Helvetica Neue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USER</cp:lastModifiedBy>
  <cp:revision>40</cp:revision>
  <dcterms:modified xsi:type="dcterms:W3CDTF">2024-01-11T17:31:58Z</dcterms:modified>
</cp:coreProperties>
</file>