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</p:sldIdLst>
  <p:sldSz cx="9144000" cy="5143500" type="screen16x9"/>
  <p:notesSz cx="6858000" cy="9144000"/>
  <p:embeddedFontLst>
    <p:embeddedFont>
      <p:font typeface="Roboto" panose="020B060402020202020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944F570-1CD9-4430-BBE0-D8E8894C23F7}">
  <a:tblStyle styleId="{D944F570-1CD9-4430-BBE0-D8E8894C23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7871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bb84c21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bb84c21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bb84c219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bb84c219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bb84c219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bb84c219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bb84c219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bb84c219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bb84c2190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bb84c2190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bb84c2190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8bb84c2190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bb84c219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8bb84c219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bb84c2190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bb84c2190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bb84c219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8bb84c219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bb84c219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8bb84c2190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3.png"/><Relationship Id="rId9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39722" y="1667850"/>
            <a:ext cx="6089100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60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Домовёнок</a:t>
            </a:r>
            <a:endParaRPr sz="60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72650" y="354350"/>
            <a:ext cx="30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666666"/>
                </a:solidFill>
              </a:rPr>
              <a:t>управление проектами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72650" y="541450"/>
            <a:ext cx="390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666666"/>
                </a:solidFill>
              </a:rPr>
              <a:t>тюменский государственный университет</a:t>
            </a:r>
            <a:endParaRPr sz="1200" dirty="0">
              <a:solidFill>
                <a:srgbClr val="666666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22375" y="2856275"/>
            <a:ext cx="60891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>
                <a:solidFill>
                  <a:schemeClr val="lt1"/>
                </a:solidFill>
                <a:latin typeface="Century Gothic" panose="020B0502020202020204" pitchFamily="34" charset="0"/>
              </a:rPr>
              <a:t>Голосовой семейный ассистент со сценариями планирования и контроля выполнения домашних дел</a:t>
            </a:r>
            <a:endParaRPr sz="2000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7151300" y="457350"/>
            <a:ext cx="1632900" cy="328800"/>
          </a:xfrm>
          <a:prstGeom prst="roundRect">
            <a:avLst>
              <a:gd name="adj" fmla="val 36215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</a:rPr>
              <a:t>№ 1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проблема аудитории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16025" y="4241725"/>
            <a:ext cx="3853200" cy="995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Целевая аудитория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2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Занятые родители (30-45 лет) с детьми 4-12 лет, ценящие свое время и комфорт в семье.</a:t>
            </a:r>
            <a:endParaRPr sz="10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421600" y="668025"/>
            <a:ext cx="4435500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Проблема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Ежедневный хаос в семьях с детьми, вызванный отсутствием простого и единого инструмента для координации быта, дел и расписаний систем приводит к забывчивости, стрессу и конфликтам, перечеркивая потенциальную пользу от технологий.</a:t>
            </a:r>
            <a:endParaRPr sz="1000" b="1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Причины:</a:t>
            </a:r>
            <a:endParaRPr lang="ru"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П</a:t>
            </a:r>
            <a:r>
              <a:rPr lang="ru" sz="12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риложения </a:t>
            </a: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не синхронизируются в системе.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В каждой системе — свой интерфейс и логика.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Большая когнитивная нагрузка: нужно помнить, где что записано.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Последствия: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Потеря времени и контрольных точек (опоздания, забытые дела).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Рост стресса и конфликтов в семье.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Отказ от использования технологий как «бесполезных» — хотя потенциал огромен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68" name="Google Shape;68;p14" title="ChatGPT Image 15 окт. 2025 г., 15_16_36.png"/>
          <p:cNvPicPr preferRelativeResize="0"/>
          <p:nvPr/>
        </p:nvPicPr>
        <p:blipFill rotWithShape="1">
          <a:blip r:embed="rId5">
            <a:alphaModFix/>
          </a:blip>
          <a:srcRect l="18027" r="11988"/>
          <a:stretch/>
        </p:blipFill>
        <p:spPr>
          <a:xfrm>
            <a:off x="116025" y="609800"/>
            <a:ext cx="3699702" cy="3684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175875" y="0"/>
            <a:ext cx="754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п</a:t>
            </a:r>
            <a:r>
              <a:rPr lang="ru" sz="2800" b="1" dirty="0" smtClean="0">
                <a:solidFill>
                  <a:schemeClr val="lt1"/>
                </a:solidFill>
                <a:latin typeface="Century Gothic" panose="020B0502020202020204" pitchFamily="34" charset="0"/>
              </a:rPr>
              <a:t>роверка </a:t>
            </a: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гипотезы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175875" y="554300"/>
            <a:ext cx="4084800" cy="1379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Гипотеза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</a:rPr>
              <a:t>Мы предполагаем, что не менее 40% владельцев умных устройств от разных брендов (не менее 2-х) сталкиваются с проблемой управления через несколько приложений ежедневно, и готовы установить единое приложение для управления всеми устройствами в течение первой недели после его обнаружения.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277474" y="1933700"/>
            <a:ext cx="3983175" cy="3426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Ключевые выводы</a:t>
            </a:r>
            <a:endParaRPr sz="13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1.  Проблема ежедневного управления через несколько приложений: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*   Гипотеза: ≥ 40%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*   Результат: ~60% респондентов сталкиваются с этой проблемой ежедневно. Это даже больше, чем предполагалось.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2.  Готовность установить единое приложение в первую неделю: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*   Гипотеза: Готовы среди сталкивающихся с проблемой.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*   Результат: ~72% из тех, кто сталкивается с проблемой ежедневно (25 чел.), готовы немедленно установить такое приложение. Это 18 человек.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*   В пересчете на всю выборку это ~43%, что также превышает заявленные 40%.</a:t>
            </a:r>
            <a:endParaRPr sz="9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Заключительный вердикт: Данные опроса убедительно свидетельствуют в пользу гипотезы. Большинство пользователей экосистем из разных брендов испытывают ежедневные неудобства из-за фрагментации приложений и выражают высокую готовность консолидировать управление в едином интерфейсе в кратчайшие сроки. Это указывает на существование четкого спроса и "боли" на рынке.</a:t>
            </a:r>
            <a:endParaRPr sz="1500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260650" y="668025"/>
            <a:ext cx="4596600" cy="42717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>
                <a:solidFill>
                  <a:srgbClr val="CCCCCC"/>
                </a:solidFill>
              </a:rPr>
              <a:t>Пространство для результатов проверки гипотез (диаграммы, таблицы, цитаты и наиболее интересные выводы)</a:t>
            </a:r>
            <a:endParaRPr sz="1000" i="1">
              <a:solidFill>
                <a:srgbClr val="CCCCCC"/>
              </a:solidFill>
            </a:endParaRPr>
          </a:p>
        </p:txBody>
      </p:sp>
      <p:pic>
        <p:nvPicPr>
          <p:cNvPr id="79" name="Google Shape;79;p15" title="7990fdbe-7e5d-4bdc-8533-d79eb65352e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0675" y="1290130"/>
            <a:ext cx="4748851" cy="31289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789097" y="807194"/>
            <a:ext cx="2118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Данные из опроса:</a:t>
            </a:r>
            <a:endParaRPr lang="ru-RU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описание продукта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175875" y="1559800"/>
            <a:ext cx="6269700" cy="3583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Технология</a:t>
            </a:r>
            <a:endParaRPr sz="12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 smtClean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Искусственный </a:t>
            </a: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интеллект и машинное обучение (AI/ML):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· Обработка естественного языка (NLP/NLU) для понимания команд и контекста.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· Генеративное ML для создания 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</a:rPr>
              <a:t>Укажите до 3-х основных технических параметров.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Количество поддерживаемых устройств умного дома (Supported Smart Devices): От этого зависит универсальность ассистента. Параметр должен масштабироваться с ростом числа партнеров и протоколов (Zigbee, Wi-Fi, Matter).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Глубина персонализации (Personalization Depth): Способность AI предугадывать потребности и автоматизировать рутину на основе анализа данных (например, "Вечером в среду, после тренировки, включи джаз и нагрей воду в умном чайнике").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Уровень автономности (Battery Life / Uptime): Для портативных устройств-спутников. Зависит от емкости аккумулятора и энергоэффективности ПО.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Надежность и безопасность данных (Data Security &amp; Privacy): Уровень шифрования данных (например, AES-256), наличие локальной обработки команд для конфиденциальности, соответствие стандартам (например, GDPR).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75875" y="532425"/>
            <a:ext cx="5923200" cy="1082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Продукт: </a:t>
            </a:r>
            <a:r>
              <a:rPr lang="ru" sz="1000" b="1" dirty="0">
                <a:solidFill>
                  <a:srgbClr val="434343"/>
                </a:solidFill>
                <a:latin typeface="Century Gothic" panose="020B0502020202020204" pitchFamily="34" charset="0"/>
              </a:rPr>
              <a:t>приложение</a:t>
            </a: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/>
            </a:r>
            <a:b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</a:b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Наш продукт - это приложение,соединяющее все устройства в дома, оптимизирую и облегчая этим рутину.  Для каждого члена семьи составляется определенная программа, которая будет работать весь день и подсказывать, что нужно сделать, а также все устройства и электроприборы будут работать по этой программе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7270500" y="668025"/>
            <a:ext cx="1586700" cy="42717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>
                <a:solidFill>
                  <a:srgbClr val="CCCCCC"/>
                </a:solidFill>
              </a:rPr>
              <a:t>Визуализация вашего продукта, </a:t>
            </a:r>
            <a:br>
              <a:rPr lang="ru" sz="1000" i="1">
                <a:solidFill>
                  <a:srgbClr val="CCCCCC"/>
                </a:solidFill>
              </a:rPr>
            </a:br>
            <a:r>
              <a:rPr lang="ru" sz="1000" i="1">
                <a:solidFill>
                  <a:srgbClr val="CCCCCC"/>
                </a:solidFill>
              </a:rPr>
              <a:t>вдохновляющих примеров внешнего вида</a:t>
            </a:r>
            <a:endParaRPr sz="1000" i="1">
              <a:solidFill>
                <a:srgbClr val="CCCCCC"/>
              </a:solidFill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8149" y="668025"/>
            <a:ext cx="2622275" cy="427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сценарий использования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74720" y="552226"/>
            <a:ext cx="1612920" cy="5393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53130" y="557651"/>
            <a:ext cx="1675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Запуск системы</a:t>
            </a:r>
          </a:p>
          <a:p>
            <a:pPr algn="ctr"/>
            <a:r>
              <a:rPr lang="ru-RU" dirty="0" smtClean="0">
                <a:latin typeface="Century Gothic" panose="020B0502020202020204" pitchFamily="34" charset="0"/>
              </a:rPr>
              <a:t>«Умное утро»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742980">
            <a:off x="3867249" y="1498611"/>
            <a:ext cx="835242" cy="797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>
            <a:stCxn id="2" idx="2"/>
          </p:cNvCxnSpPr>
          <p:nvPr/>
        </p:nvCxnSpPr>
        <p:spPr>
          <a:xfrm flipH="1">
            <a:off x="4272297" y="1091596"/>
            <a:ext cx="8883" cy="22844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34787" y="1422816"/>
            <a:ext cx="13177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Century Gothic" panose="020B0502020202020204" pitchFamily="34" charset="0"/>
              </a:rPr>
              <a:t>7:30 </a:t>
            </a:r>
          </a:p>
          <a:p>
            <a:pPr algn="ctr"/>
            <a:r>
              <a:rPr lang="ru-RU" sz="1100" dirty="0" smtClean="0">
                <a:latin typeface="Century Gothic" panose="020B0502020202020204" pitchFamily="34" charset="0"/>
              </a:rPr>
              <a:t>Датчик движения в коридоре 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53130" y="2642634"/>
            <a:ext cx="1694821" cy="5394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429327" y="2586404"/>
            <a:ext cx="16948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Century Gothic" panose="020B0502020202020204" pitchFamily="34" charset="0"/>
              </a:rPr>
              <a:t>Голосовой сценарий: «Доброе утро!»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4284870" y="2475069"/>
            <a:ext cx="0" cy="16633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299411" y="3186568"/>
            <a:ext cx="1770264" cy="1392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>
            <a:stCxn id="13" idx="1"/>
            <a:endCxn id="23" idx="0"/>
          </p:cNvCxnSpPr>
          <p:nvPr/>
        </p:nvCxnSpPr>
        <p:spPr>
          <a:xfrm flipH="1">
            <a:off x="2184543" y="2912376"/>
            <a:ext cx="1268587" cy="27419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597091" y="3186568"/>
            <a:ext cx="1770264" cy="1392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>
            <a:stCxn id="13" idx="3"/>
            <a:endCxn id="31" idx="0"/>
          </p:cNvCxnSpPr>
          <p:nvPr/>
        </p:nvCxnSpPr>
        <p:spPr>
          <a:xfrm>
            <a:off x="5147951" y="2912376"/>
            <a:ext cx="1334272" cy="27419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337131" y="3324020"/>
            <a:ext cx="16948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Century Gothic" panose="020B0502020202020204" pitchFamily="34" charset="0"/>
              </a:rPr>
              <a:t>Родители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«Кофеварка: начать приготовление капучино»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«Раздвинуть шторы»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«Разбудить детей»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34812" y="3244084"/>
            <a:ext cx="169482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Century Gothic" panose="020B0502020202020204" pitchFamily="34" charset="0"/>
              </a:rPr>
              <a:t>Дети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«Включить детские веселые песни»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«Напомнить взять в школу проект»</a:t>
            </a:r>
          </a:p>
          <a:p>
            <a:r>
              <a:rPr lang="ru-RU" sz="1100" dirty="0" smtClean="0">
                <a:latin typeface="Century Gothic" panose="020B0502020202020204" pitchFamily="34" charset="0"/>
              </a:rPr>
              <a:t>«Сообщить, когда готов завтрак»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cxnSp>
        <p:nvCxnSpPr>
          <p:cNvPr id="29" name="Прямая соединительная линия 28"/>
          <p:cNvCxnSpPr>
            <a:stCxn id="23" idx="3"/>
          </p:cNvCxnSpPr>
          <p:nvPr/>
        </p:nvCxnSpPr>
        <p:spPr>
          <a:xfrm>
            <a:off x="3069675" y="3882722"/>
            <a:ext cx="813477" cy="311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1" idx="1"/>
          </p:cNvCxnSpPr>
          <p:nvPr/>
        </p:nvCxnSpPr>
        <p:spPr>
          <a:xfrm flipH="1">
            <a:off x="4952545" y="3882722"/>
            <a:ext cx="644546" cy="353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3797808" y="4009292"/>
            <a:ext cx="1243584" cy="8248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3819110" y="4131934"/>
            <a:ext cx="12009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Century Gothic" panose="020B0502020202020204" pitchFamily="34" charset="0"/>
              </a:rPr>
              <a:t>«Домовёнок, что по плану?»</a:t>
            </a:r>
            <a:endParaRPr lang="ru-RU" sz="11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конкурентный анализ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277475" y="668025"/>
            <a:ext cx="8579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Наше ключевое преимущество: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08" name="Google Shape;108;p18"/>
          <p:cNvGraphicFramePr/>
          <p:nvPr>
            <p:extLst>
              <p:ext uri="{D42A27DB-BD31-4B8C-83A1-F6EECF244321}">
                <p14:modId xmlns:p14="http://schemas.microsoft.com/office/powerpoint/2010/main" val="4005129149"/>
              </p:ext>
            </p:extLst>
          </p:nvPr>
        </p:nvGraphicFramePr>
        <p:xfrm>
          <a:off x="175875" y="1037300"/>
          <a:ext cx="8809475" cy="3900475"/>
        </p:xfrm>
        <a:graphic>
          <a:graphicData uri="http://schemas.openxmlformats.org/drawingml/2006/table">
            <a:tbl>
              <a:tblPr>
                <a:noFill/>
                <a:tableStyleId>{D944F570-1CD9-4430-BBE0-D8E8894C23F7}</a:tableStyleId>
              </a:tblPr>
              <a:tblGrid>
                <a:gridCol w="1452425"/>
                <a:gridCol w="2071350"/>
                <a:gridCol w="1761900"/>
                <a:gridCol w="1761900"/>
                <a:gridCol w="1761900"/>
              </a:tblGrid>
              <a:tr h="395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Наш проект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НАЗВАНИЕ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Конкурент 1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НАЗВАНИЕ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Конкурент 2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НАЗВАНИЕ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654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Конкурент 3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НАЗВАНИЕ</a:t>
                      </a:r>
                      <a:endParaRPr sz="9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6547"/>
                    </a:solidFill>
                  </a:tcPr>
                </a:tc>
              </a:tr>
              <a:tr h="356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entury Gothic" panose="020B0502020202020204" pitchFamily="34" charset="0"/>
                        </a:rPr>
                        <a:t>Критерий 1 </a:t>
                      </a:r>
                      <a:endParaRPr sz="900"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“</a:t>
                      </a:r>
                      <a:r>
                        <a:rPr lang="ru" sz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Домовёнок”</a:t>
                      </a:r>
                      <a:endParaRPr sz="12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Apple HomeKit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Яндекс Алиса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Xiaomi/Aqara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</a:rPr>
                        <a:t>Критерий 2</a:t>
                      </a:r>
                      <a:endParaRPr sz="900"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chemeClr val="lt1"/>
                          </a:solidFill>
                          <a:highlight>
                            <a:schemeClr val="dk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"Умный дом, который работает без интернета"</a:t>
                      </a:r>
                      <a:endParaRPr sz="900" dirty="0">
                        <a:solidFill>
                          <a:schemeClr val="lt1"/>
                        </a:solidFill>
                        <a:highlight>
                          <a:schemeClr val="dk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75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Закрытая премиум-экосистема. "Всё работает идеально, но только с сертифицированными устройствами и внутри экосистемы Apple."</a:t>
                      </a:r>
                      <a:endParaRPr sz="5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Умный дом через голосового ассистента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Широкий ассортимент своих устройств, но смесь стандартов</a:t>
                      </a:r>
                      <a:endParaRPr sz="8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8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entury Gothic" panose="020B0502020202020204" pitchFamily="34" charset="0"/>
                        </a:rPr>
                        <a:t>Критерий 3</a:t>
                      </a:r>
                      <a:endParaRPr sz="900"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"Мощно, но просто"</a:t>
                      </a:r>
                      <a:endParaRPr sz="9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5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Идеально простой и интуитивный интерфейс для пользователей Apple. Настройка через Home — быстро и понятно.</a:t>
                      </a:r>
                      <a:endParaRPr sz="7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5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Хорошая совместимость с популярными брендами</a:t>
                      </a:r>
                      <a:endParaRPr sz="9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5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Хорошая совместимость внутри своего ассортимента и с некоторыми партнерами</a:t>
                      </a:r>
                      <a:endParaRPr sz="7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8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entury Gothic" panose="020B0502020202020204" pitchFamily="34" charset="0"/>
                        </a:rPr>
                        <a:t>Критерий 4</a:t>
                      </a:r>
                      <a:endParaRPr sz="900"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chemeClr val="lt1"/>
                          </a:solidFill>
                          <a:highlight>
                            <a:schemeClr val="dk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Универсальная совместимость</a:t>
                      </a:r>
                      <a:endParaRPr sz="900" dirty="0">
                        <a:solidFill>
                          <a:schemeClr val="lt1"/>
                        </a:solidFill>
                        <a:highlight>
                          <a:schemeClr val="dk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Шифрование "от конца к концу". Данные обрабатываются на устройстве, а не в облаке. Высокий уровень доверия</a:t>
                      </a:r>
                      <a:r>
                        <a:rPr lang="ru" sz="11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.</a:t>
                      </a:r>
                      <a:endParaRPr sz="85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5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Данные обрабатываются в облаке Яндекса. Используются для улучшения сервисов и таргетированной рекламы</a:t>
                      </a:r>
                      <a:endParaRPr sz="6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50" dirty="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entury Gothic" panose="020B0502020202020204" pitchFamily="34" charset="0"/>
                          <a:ea typeface="Roboto"/>
                          <a:cs typeface="Roboto"/>
                          <a:sym typeface="Roboto"/>
                        </a:rPr>
                        <a:t> Несколько приложений (, запутанные меню, сценарии могут требовать технической подкованности.</a:t>
                      </a:r>
                      <a:endParaRPr sz="700" dirty="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95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Century Gothic" panose="020B0502020202020204" pitchFamily="34" charset="0"/>
                        </a:rPr>
                        <a:t>Критерий 5</a:t>
                      </a:r>
                      <a:endParaRPr sz="900"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Средняя цена</a:t>
                      </a:r>
                      <a:endParaRPr sz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Премиум цена</a:t>
                      </a:r>
                      <a:endParaRPr sz="9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Доступная цена</a:t>
                      </a:r>
                      <a:endParaRPr sz="9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Очень доступный</a:t>
                      </a:r>
                      <a:endParaRPr sz="9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бизнес-модель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277475" y="668025"/>
            <a:ext cx="8579700" cy="1492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Ценность нашего продукта для аудитории: </a:t>
            </a:r>
            <a:r>
              <a:rPr lang="ru" sz="1200" dirty="0">
                <a:solidFill>
                  <a:schemeClr val="dk1"/>
                </a:solidFill>
                <a:latin typeface="Century Gothic" panose="020B0502020202020204" pitchFamily="34" charset="0"/>
              </a:rPr>
              <a:t>Домовёнок» — это голосовой ассистент для занятых семей с детьми, который в игровой форме помогает планировать и контролировать выполнение домашних дел, экономя время родителей и приучая детей к ответственности.</a:t>
            </a: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286875" y="1383000"/>
            <a:ext cx="2626500" cy="376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Как продаём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Как </a:t>
            </a: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зарабатывать: Free-модель (бесплатный базовый функционал + платная подписка) и разовая продажа «семейных лицензий».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Кто будет платить: Конечный пользователь (родители). В перспективе партнёрство со строительными и ритейл-компаниями, которые будут предлагать «Домовёнка» как часть «умного дома» или семейного пакета.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Стоимость: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Наша цена: Подписка «Премиум» — 1000 руб./мес. или 7200 руб./год. Включает: расширенную библиотеку сценариев, детскую аналитику, интеграцию с календарями. Разовая покупка которая длится 6 месяцев «Навсегда» — 8000 руб. за лицензию на 1 семью.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3258750" y="1383000"/>
            <a:ext cx="2626500" cy="376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Как продвигаем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Каналы продвижения: 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Контент-маркетин: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Блогеры: Мамы-блогеры(@mama.plus.malysh, @lenasobol) YouTube-каналы: Каналы о семейном быте, воспитании и гаджетах (Это Москва)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Социальные сети и сообщества 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VK</a:t>
            </a:r>
            <a:r>
              <a:rPr lang="ru" sz="9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: </a:t>
            </a: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Тематические паблики(«Детство», «Лайфхак для родителей»).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Яндекс.Дзен: Каналы о воспитании и семейной психологии.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chemeClr val="dk1"/>
                </a:solidFill>
                <a:latin typeface="Century Gothic" panose="020B0502020202020204" pitchFamily="34" charset="0"/>
              </a:rPr>
              <a:t>Партнёрские рассылки: Совместные промо-рассылки с сервисами для родителей (например, «Детский Вопрос», Littleone).</a:t>
            </a:r>
            <a:endParaRPr sz="9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6230625" y="1383075"/>
            <a:ext cx="2626500" cy="376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dk1"/>
                </a:solidFill>
              </a:rPr>
              <a:t>Кто поможет</a:t>
            </a:r>
            <a:endParaRPr sz="1200" b="1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</a:rPr>
              <a:t>Образовательные и детские:Учи.ру (образовательная платформа, возможны совместные сценарии «учеба -&gt; домашние дела»), «Фоксфорд» (онлайн-школа), Сеть детских развивающих центров «Бэби-клуб».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</a:rPr>
              <a:t>Ритейл:Детский мир (продвижение в магазинах и на сайте), М.Видео / «Эльдорадо» (как приложение для умных колонок).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dk1"/>
                </a:solidFill>
                <a:latin typeface="Century Gothic" panose="020B0502020202020204" pitchFamily="34" charset="0"/>
              </a:rPr>
              <a:t>Технологические:Яндекс (для интеграции и продвижения через «Алису» и платформу «Станции»),Сбер (для интеграции в экосистему «Салют» и продвижения через приложение «СберБанк Онлайн»),VK (для интеграции с «Марусей» и рекламы в экосистеме VK).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89999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план реализации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0" name="Google Shape;130;p20" title="2025-10-30_09-26-5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15" y="621792"/>
            <a:ext cx="7797693" cy="4126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план реализации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268224" y="783849"/>
            <a:ext cx="8333232" cy="4146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Ключевые </a:t>
            </a:r>
            <a:r>
              <a:rPr lang="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результаты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i="1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1.Показатели </a:t>
            </a:r>
            <a:r>
              <a:rPr lang="ru" sz="1000" i="1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пользовательской базы</a:t>
            </a:r>
            <a:endParaRPr sz="1000" i="1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Количество установок: 10,000 (за первый год)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</a:t>
            </a:r>
            <a:r>
              <a:rPr lang="ru" sz="1000" i="1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ru" sz="1000" i="1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 Показатели вовлеченности и использования</a:t>
            </a:r>
            <a:endParaRPr sz="1000" i="1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Среднее время в приложении на одного пользователя: 8-10 минут в день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Количество созданных задач на пользователя в неделю: 10-15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Процент регулярных пользователей (используют приложение ≥3 раз в день): 40%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 </a:t>
            </a:r>
            <a:r>
              <a:rPr lang="ru" sz="1000" i="1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3</a:t>
            </a:r>
            <a:r>
              <a:rPr lang="ru" sz="1000" i="1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 Показатели удержания и лояльности</a:t>
            </a:r>
            <a:endParaRPr sz="1000" i="1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Удержание на 1-й день: 56%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Удержание на 7-й день: 44%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Удержание на 30-й день: 38%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i="1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 </a:t>
            </a:r>
            <a:r>
              <a:rPr lang="ru" sz="1000" i="1" dirty="0" smtClean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4.Технические </a:t>
            </a:r>
            <a:r>
              <a:rPr lang="ru" sz="1000" i="1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показатели</a:t>
            </a:r>
            <a:endParaRPr sz="1000" i="1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Скорость запуска приложения: &lt; 2 секунд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F0F0F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· Рейтинг в магазине приложений: 4.7★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 </a:t>
            </a:r>
            <a:r>
              <a:rPr lang="ru" sz="1000" u="sng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1</a:t>
            </a:r>
            <a:r>
              <a:rPr lang="ru" sz="1000" u="sng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 Показатель:</a:t>
            </a: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Снижение когнитивной нагрузки и ментального стресса от управления домашним </a:t>
            </a:r>
            <a:r>
              <a:rPr lang="ru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хозяйством</a:t>
            </a:r>
            <a:r>
              <a:rPr lang="en-US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</a:t>
            </a:r>
            <a:endParaRPr sz="1000" dirty="0">
              <a:solidFill>
                <a:schemeClr val="bg1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Что изменится: Исчезнет необходимость постоянно держать в голове список дел, напоминать о них членам семьи и тратить умственные силы на координацию быта. Дом перестанет быть «второй работой».</a:t>
            </a:r>
            <a:endParaRPr sz="1000" dirty="0">
              <a:solidFill>
                <a:schemeClr val="bg1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 </a:t>
            </a:r>
            <a:r>
              <a:rPr lang="ru" sz="1000" u="sng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2</a:t>
            </a:r>
            <a:r>
              <a:rPr lang="ru" sz="1000" u="sng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 Показатель: </a:t>
            </a: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Формирование общей ответственности и вовлеченности всех членов семьи в ведение домашнего </a:t>
            </a:r>
            <a:r>
              <a:rPr lang="ru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хозяйства</a:t>
            </a:r>
            <a:r>
              <a:rPr lang="en-US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</a:t>
            </a:r>
            <a:endParaRPr sz="1000" dirty="0">
              <a:solidFill>
                <a:schemeClr val="bg1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Что изменится: Домашние обязанности перестанут быть «заботой одного человека» (чаще всего мамы) и станут видимым и осязаемым вкладом каждого.</a:t>
            </a:r>
            <a:endParaRPr sz="1000" dirty="0">
              <a:solidFill>
                <a:schemeClr val="bg1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   </a:t>
            </a:r>
            <a:r>
              <a:rPr lang="ru" sz="1000" u="sng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3</a:t>
            </a:r>
            <a:r>
              <a:rPr lang="ru" sz="1000" u="sng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 Показатель: </a:t>
            </a: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Превращение умного дома из набора разрозненных устройств в осмысленного «участника» семейной </a:t>
            </a:r>
            <a:r>
              <a:rPr lang="ru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жизни</a:t>
            </a:r>
            <a:r>
              <a:rPr lang="en-US" sz="1000" dirty="0" smtClean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.</a:t>
            </a:r>
            <a:endParaRPr sz="1000" dirty="0">
              <a:solidFill>
                <a:schemeClr val="bg1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Что изменится: Умные устройства перестанут быть просто игрушками для включения света голосом, а станут активными помощниками, которые </a:t>
            </a:r>
            <a:r>
              <a:rPr lang="ru" sz="1000" i="1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предвосхищают</a:t>
            </a: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и </a:t>
            </a:r>
            <a:r>
              <a:rPr lang="ru" sz="1000" i="1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интегрируются</a:t>
            </a:r>
            <a:r>
              <a:rPr lang="ru" sz="1000" dirty="0">
                <a:solidFill>
                  <a:schemeClr val="bg1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в рутины семьи (утренние сборы, приготовление ужина, отход ко сну).</a:t>
            </a:r>
            <a:endParaRPr sz="1000" dirty="0">
              <a:solidFill>
                <a:schemeClr val="bg1"/>
              </a:solidFill>
              <a:highlight>
                <a:srgbClr val="0F0F0F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9458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chemeClr val="lt1"/>
                </a:solidFill>
              </a:rPr>
              <a:t>ресурсы</a:t>
            </a:r>
            <a:endParaRPr sz="2800" b="1">
              <a:solidFill>
                <a:schemeClr val="lt1"/>
              </a:solidFill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277475" y="668025"/>
            <a:ext cx="47307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dirty="0">
                <a:solidFill>
                  <a:schemeClr val="dk1"/>
                </a:solidFill>
                <a:latin typeface="Century Gothic" panose="020B0502020202020204" pitchFamily="34" charset="0"/>
              </a:rPr>
              <a:t>Сколько нужно средств на проект: 298000 руб.</a:t>
            </a:r>
            <a:endParaRPr sz="10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39" name="Google Shape;139;p21"/>
          <p:cNvGraphicFramePr/>
          <p:nvPr>
            <p:extLst>
              <p:ext uri="{D42A27DB-BD31-4B8C-83A1-F6EECF244321}">
                <p14:modId xmlns:p14="http://schemas.microsoft.com/office/powerpoint/2010/main" val="1244673616"/>
              </p:ext>
            </p:extLst>
          </p:nvPr>
        </p:nvGraphicFramePr>
        <p:xfrm>
          <a:off x="277475" y="1126704"/>
          <a:ext cx="4730750" cy="3687750"/>
        </p:xfrm>
        <a:graphic>
          <a:graphicData uri="http://schemas.openxmlformats.org/drawingml/2006/table">
            <a:tbl>
              <a:tblPr>
                <a:noFill/>
                <a:tableStyleId>{D944F570-1CD9-4430-BBE0-D8E8894C23F7}</a:tableStyleId>
              </a:tblPr>
              <a:tblGrid>
                <a:gridCol w="2870475"/>
                <a:gridCol w="1860275"/>
              </a:tblGrid>
              <a:tr h="247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Статья расходов</a:t>
                      </a:r>
                      <a:endParaRPr sz="1000" b="1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98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Общая стоимость, руб</a:t>
                      </a:r>
                      <a:endParaRPr sz="10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 anchor="ctr">
                    <a:solidFill>
                      <a:srgbClr val="3F98FF"/>
                    </a:solidFill>
                  </a:tcPr>
                </a:tc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Инфраструктура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16000</a:t>
                      </a:r>
                      <a:endParaRPr sz="10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Внешние сервисы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12000</a:t>
                      </a:r>
                      <a:endParaRPr sz="10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3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Аппаратные ресурсы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80000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Площадка для публикации</a:t>
                      </a:r>
                      <a:endParaRPr sz="10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10000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Оплата труда</a:t>
                      </a:r>
                      <a:endParaRPr sz="100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45000/человек</a:t>
                      </a:r>
                      <a:endParaRPr sz="10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/>
                </a:tc>
              </a:tr>
              <a:tr h="256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ИТОГО</a:t>
                      </a:r>
                      <a:endParaRPr sz="1000" b="1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298000</a:t>
                      </a:r>
                      <a:endParaRPr sz="10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25" marR="91425" marT="91425" marB="91425"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140" name="Google Shape;140;p21"/>
          <p:cNvSpPr/>
          <p:nvPr/>
        </p:nvSpPr>
        <p:spPr>
          <a:xfrm>
            <a:off x="5855350" y="668025"/>
            <a:ext cx="3001800" cy="4146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chemeClr val="lt1"/>
                </a:solidFill>
                <a:latin typeface="Century Gothic" panose="020B0502020202020204" pitchFamily="34" charset="0"/>
              </a:rPr>
              <a:t>Что уже есть</a:t>
            </a:r>
            <a:endParaRPr sz="12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Люди и устройства:</a:t>
            </a: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 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Не полная команда специалистов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Личные ноутбуки и смартфоны для разработки и тестирования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/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b="1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Инфраструктура:</a:t>
            </a: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/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Облака: Yandex Cloud, VK Cloud Solutions</a:t>
            </a:r>
            <a:endParaRPr sz="1000" dirty="0">
              <a:solidFill>
                <a:srgbClr val="F9FAFB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Инструменты разработки:</a:t>
            </a:r>
            <a:br>
              <a:rPr lang="ru" sz="1000" b="1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Дизайн: Tilda 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endParaRPr sz="1000" dirty="0">
              <a:solidFill>
                <a:srgbClr val="F9FAFB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Что может быть в университете: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- Корпоративные аккаунты в российских облаках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- Доступ к российским маркетплейсам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- Лицензии на ПО</a:t>
            </a:r>
            <a:b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1000" dirty="0">
                <a:solidFill>
                  <a:srgbClr val="F9FAFB"/>
                </a:solidFill>
                <a:highlight>
                  <a:srgbClr val="0B0B0B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- Лабораторное оборудование для тестирования</a:t>
            </a:r>
            <a:endParaRPr sz="1000" dirty="0">
              <a:solidFill>
                <a:srgbClr val="F9FAFB"/>
              </a:solidFill>
              <a:highlight>
                <a:srgbClr val="0B0B0B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2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3" title="abstraktnyi-gradientnyi-fon-s-zernovoi-teksturoi-uvlekatel-naa-suma-aerobres-minimalistskie-oboi (2).jpg"/>
          <p:cNvPicPr preferRelativeResize="0"/>
          <p:nvPr/>
        </p:nvPicPr>
        <p:blipFill rotWithShape="1">
          <a:blip r:embed="rId3">
            <a:alphaModFix/>
          </a:blip>
          <a:srcRect b="90696"/>
          <a:stretch/>
        </p:blipFill>
        <p:spPr>
          <a:xfrm>
            <a:off x="0" y="0"/>
            <a:ext cx="9143997" cy="47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 title="utmn_inv2_ru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874" y="72750"/>
            <a:ext cx="340250" cy="33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175875" y="-83175"/>
            <a:ext cx="57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solidFill>
                  <a:schemeClr val="lt1"/>
                </a:solidFill>
                <a:latin typeface="Century Gothic" panose="020B0502020202020204" pitchFamily="34" charset="0"/>
              </a:rPr>
              <a:t>команда</a:t>
            </a:r>
            <a:endParaRPr sz="2800" b="1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277475" y="668025"/>
            <a:ext cx="7562400" cy="49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ru" sz="1200" b="1" i="1" dirty="0">
                <a:solidFill>
                  <a:schemeClr val="dk1"/>
                </a:solidFill>
                <a:highlight>
                  <a:schemeClr val="lt1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Мы — архитекторы вашего времени. Наше приложение — ваш идеальный план.</a:t>
            </a:r>
            <a:endParaRPr sz="1200" b="1" i="1" dirty="0">
              <a:solidFill>
                <a:schemeClr val="dk1"/>
              </a:solidFill>
              <a:highlight>
                <a:schemeClr val="lt1"/>
              </a:highlight>
              <a:latin typeface="Century Gothic" panose="020B0502020202020204" pitchFamily="34" charset="0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277475" y="2431798"/>
            <a:ext cx="1338194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Албул Эмма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анализ рынка, продукт менеджмент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175875" y="4279048"/>
            <a:ext cx="1489448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Васенёва Елизавета</a:t>
            </a:r>
            <a:endParaRPr sz="8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анализ рынка, продукт менеджмент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206702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Боталов Павел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техническая разработка продукта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7" name="Google Shape;157;p23"/>
          <p:cNvSpPr txBox="1"/>
          <p:nvPr/>
        </p:nvSpPr>
        <p:spPr>
          <a:xfrm>
            <a:off x="206702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Гудина Анна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продвижение продукта, дизайн интерфейса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3856575" y="243179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Брезгин Богдан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техническая разработка продукта, лидерство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3856575" y="4279048"/>
            <a:ext cx="1278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Латыпова Яна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chemeClr val="dk1"/>
                </a:solidFill>
                <a:latin typeface="Century Gothic" panose="020B0502020202020204" pitchFamily="34" charset="0"/>
              </a:rPr>
              <a:t>продвижение продукта, дизайн интерфейса</a:t>
            </a:r>
            <a:endParaRPr sz="8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0" name="Google Shape;160;p23"/>
          <p:cNvSpPr/>
          <p:nvPr/>
        </p:nvSpPr>
        <p:spPr>
          <a:xfrm>
            <a:off x="5372275" y="1269275"/>
            <a:ext cx="3638100" cy="3807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Кого ищем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457200" lvl="0" indent="-292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Тестировщик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Исследователь пользовательского опыта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ru" sz="10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Аналитик данных</a:t>
            </a: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Тестировщик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Навыки: Функциональное и кроссплатформенное тестирование (iOS, Android), основы тестирования голосовых интерфейсов.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Опыт: Составление тест-кейсов,работа с эмуляторами и реальными устройствами.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Образование: Не строго обязательно. Важны технический склад ума, внимательность.</a:t>
            </a:r>
            <a:endParaRPr sz="700" dirty="0">
              <a:solidFill>
                <a:schemeClr val="dk1"/>
              </a:solidFill>
              <a:highlight>
                <a:srgbClr val="F3F3F3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Исследователь пользовательского опыта 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Навыки: Проведение интервью и юзабилити-тестов, анализ ЦА, создание персон и сценариев.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Опыт: Работа с семьями или в смежных доменах). Умение работать с детьми и родителями.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Образование: Психология,, социология.</a:t>
            </a:r>
            <a:endParaRPr sz="700" dirty="0">
              <a:solidFill>
                <a:schemeClr val="dk1"/>
              </a:solidFill>
              <a:highlight>
                <a:srgbClr val="F3F3F3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Аналитик данных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Навыки: SQL (основа), Python, визуализация данных,, основы статистики.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Опыт: Анализ поведения пользователей.Опыт в продуктовой аналитике — большое преимущество.</a:t>
            </a:r>
            <a:b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</a:br>
            <a:r>
              <a:rPr lang="ru" sz="700" dirty="0">
                <a:solidFill>
                  <a:schemeClr val="dk1"/>
                </a:solidFill>
                <a:highlight>
                  <a:srgbClr val="F3F3F3"/>
                </a:highlight>
                <a:latin typeface="Century Gothic" panose="020B0502020202020204" pitchFamily="34" charset="0"/>
                <a:ea typeface="Roboto"/>
                <a:cs typeface="Roboto"/>
                <a:sym typeface="Roboto"/>
              </a:rPr>
              <a:t>Образование: Математика, статистика, компьютерные науки, экономика.</a:t>
            </a:r>
            <a:endParaRPr sz="700" dirty="0">
              <a:solidFill>
                <a:schemeClr val="dk1"/>
              </a:solidFill>
              <a:highlight>
                <a:srgbClr val="F3F3F3"/>
              </a:highlight>
              <a:latin typeface="Century Gothic" panose="020B0502020202020204" pitchFamily="34" charset="0"/>
              <a:ea typeface="Roboto"/>
              <a:cs typeface="Roboto"/>
              <a:sym typeface="Roboto"/>
            </a:endParaRPr>
          </a:p>
          <a:p>
            <a:pPr marL="89999" lvl="0" indent="0" algn="l" rtl="0">
              <a:spcBef>
                <a:spcPts val="1200"/>
              </a:spcBef>
              <a:spcAft>
                <a:spcPts val="1000"/>
              </a:spcAft>
              <a:buNone/>
            </a:pPr>
            <a:endParaRPr sz="1000" dirty="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  <p:pic>
        <p:nvPicPr>
          <p:cNvPr id="161" name="Google Shape;161;p23" title="c1767995-5066-4ca8-8900-63c742fe6343.jpg"/>
          <p:cNvPicPr preferRelativeResize="0"/>
          <p:nvPr/>
        </p:nvPicPr>
        <p:blipFill rotWithShape="1">
          <a:blip r:embed="rId5">
            <a:alphaModFix/>
          </a:blip>
          <a:srcRect b="8197"/>
          <a:stretch/>
        </p:blipFill>
        <p:spPr>
          <a:xfrm>
            <a:off x="346175" y="1269263"/>
            <a:ext cx="1210200" cy="113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 rotWithShape="1">
          <a:blip r:embed="rId6">
            <a:alphaModFix/>
          </a:blip>
          <a:srcRect r="4324" b="23153"/>
          <a:stretch/>
        </p:blipFill>
        <p:spPr>
          <a:xfrm>
            <a:off x="2135725" y="1251825"/>
            <a:ext cx="1210200" cy="11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3" title="052221a5-9a92-4438-8e44-a8274481b5bd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6175" y="3064425"/>
            <a:ext cx="1210200" cy="11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 title="070b82c6-5680-4c01-8aff-2aa760086f0a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12550" y="3112050"/>
            <a:ext cx="1210200" cy="111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 title="d1b2fd77-6a52-4638-8314-72b1132301e0.jpg"/>
          <p:cNvPicPr preferRelativeResize="0"/>
          <p:nvPr/>
        </p:nvPicPr>
        <p:blipFill rotWithShape="1">
          <a:blip r:embed="rId9">
            <a:alphaModFix/>
          </a:blip>
          <a:srcRect b="16093"/>
          <a:stretch/>
        </p:blipFill>
        <p:spPr>
          <a:xfrm>
            <a:off x="3878925" y="3138225"/>
            <a:ext cx="1210200" cy="111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 title="8dbb1014-4c87-43e1-9b73-9ca2437eb2ef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78925" y="1250962"/>
            <a:ext cx="1210199" cy="1114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1440</Words>
  <Application>Microsoft Office PowerPoint</Application>
  <PresentationFormat>Экран (16:9)</PresentationFormat>
  <Paragraphs>177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Roboto</vt:lpstr>
      <vt:lpstr>Century Gothic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Эмма Албул</dc:creator>
  <cp:lastModifiedBy>Aslan Askerov</cp:lastModifiedBy>
  <cp:revision>5</cp:revision>
  <dcterms:modified xsi:type="dcterms:W3CDTF">2025-11-05T10:15:08Z</dcterms:modified>
</cp:coreProperties>
</file>