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B7C8A"/>
    <a:srgbClr val="888E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488" autoAdjust="0"/>
    <p:restoredTop sz="94610"/>
  </p:normalViewPr>
  <p:slideViewPr>
    <p:cSldViewPr snapToGrid="0" snapToObjects="1">
      <p:cViewPr varScale="1">
        <p:scale>
          <a:sx n="154" d="100"/>
          <a:sy n="154" d="100"/>
        </p:scale>
        <p:origin x="162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Сегменты</c:v>
                </c:pt>
              </c:strCache>
            </c:strRef>
          </c:tx>
          <c:spPr>
            <a:solidFill>
              <a:schemeClr val="accent1"/>
            </a:solidFill>
            <a:ln w="9525" cap="flat">
              <a:solidFill>
                <a:srgbClr val="F9F9F9"/>
              </a:solidFill>
              <a:prstDash val="solid"/>
              <a:round/>
            </a:ln>
            <a:effectLst/>
          </c:spPr>
          <c:dPt>
            <c:idx val="0"/>
            <c:bubble3D val="0"/>
            <c:spPr>
              <a:solidFill>
                <a:srgbClr val="D4930A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1-9C34-4BD3-B543-CBC4168E597C}"/>
              </c:ext>
            </c:extLst>
          </c:dPt>
          <c:dPt>
            <c:idx val="1"/>
            <c:bubble3D val="0"/>
            <c:spPr>
              <a:solidFill>
                <a:srgbClr val="1B3A4B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3-9C34-4BD3-B543-CBC4168E597C}"/>
              </c:ext>
            </c:extLst>
          </c:dPt>
          <c:dPt>
            <c:idx val="2"/>
            <c:bubble3D val="0"/>
            <c:spPr>
              <a:solidFill>
                <a:srgbClr val="2D7D5A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5-9C34-4BD3-B543-CBC4168E597C}"/>
              </c:ext>
            </c:extLst>
          </c:dPt>
          <c:dPt>
            <c:idx val="3"/>
            <c:bubble3D val="0"/>
            <c:spPr>
              <a:solidFill>
                <a:srgbClr val="8A5A1A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7-9C34-4BD3-B543-CBC4168E597C}"/>
              </c:ext>
            </c:extLst>
          </c:dPt>
          <c:dLbls>
            <c:dLbl>
              <c:idx val="0"/>
              <c:numFmt formatCode="0%" sourceLinked="0"/>
              <c:spPr/>
              <c:txPr>
                <a:bodyPr/>
                <a:lstStyle/>
                <a:p>
                  <a:pPr>
                    <a:defRPr sz="1300" b="1" i="0" u="none" strike="noStrike">
                      <a:solidFill>
                        <a:srgbClr val="FFFFFF"/>
                      </a:solidFill>
                      <a:latin typeface="Arial"/>
                    </a:defRPr>
                  </a:pPr>
                  <a:endParaRPr lang="en-001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C34-4BD3-B543-CBC4168E597C}"/>
                </c:ext>
              </c:extLst>
            </c:dLbl>
            <c:dLbl>
              <c:idx val="1"/>
              <c:numFmt formatCode="0%" sourceLinked="0"/>
              <c:spPr/>
              <c:txPr>
                <a:bodyPr/>
                <a:lstStyle/>
                <a:p>
                  <a:pPr>
                    <a:defRPr sz="1300" b="1" i="0" u="none" strike="noStrike">
                      <a:solidFill>
                        <a:srgbClr val="FFFFFF"/>
                      </a:solidFill>
                      <a:latin typeface="Arial"/>
                    </a:defRPr>
                  </a:pPr>
                  <a:endParaRPr lang="en-001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C34-4BD3-B543-CBC4168E597C}"/>
                </c:ext>
              </c:extLst>
            </c:dLbl>
            <c:dLbl>
              <c:idx val="2"/>
              <c:numFmt formatCode="0%" sourceLinked="0"/>
              <c:spPr/>
              <c:txPr>
                <a:bodyPr/>
                <a:lstStyle/>
                <a:p>
                  <a:pPr>
                    <a:defRPr sz="1300" b="1" i="0" u="none" strike="noStrike">
                      <a:solidFill>
                        <a:srgbClr val="FFFFFF"/>
                      </a:solidFill>
                      <a:latin typeface="Arial"/>
                    </a:defRPr>
                  </a:pPr>
                  <a:endParaRPr lang="en-001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C34-4BD3-B543-CBC4168E597C}"/>
                </c:ext>
              </c:extLst>
            </c:dLbl>
            <c:dLbl>
              <c:idx val="3"/>
              <c:numFmt formatCode="0%" sourceLinked="0"/>
              <c:spPr/>
              <c:txPr>
                <a:bodyPr/>
                <a:lstStyle/>
                <a:p>
                  <a:pPr>
                    <a:defRPr sz="1300" b="1" i="0" u="none" strike="noStrike">
                      <a:solidFill>
                        <a:srgbClr val="FFFFFF"/>
                      </a:solidFill>
                      <a:latin typeface="Arial"/>
                    </a:defRPr>
                  </a:pPr>
                  <a:endParaRPr lang="en-001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C34-4BD3-B543-CBC4168E597C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 i="0" u="none" strike="noStrike">
                    <a:solidFill>
                      <a:srgbClr val="000000"/>
                    </a:solidFill>
                    <a:latin typeface="Arial"/>
                  </a:defRPr>
                </a:pPr>
                <a:endParaRPr lang="en-001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EdTech / Академический</c:v>
                </c:pt>
                <c:pt idx="1">
                  <c:v>B2B Инженерный</c:v>
                </c:pt>
                <c:pt idx="2">
                  <c:v>Государственный</c:v>
                </c:pt>
                <c:pt idx="3">
                  <c:v>B2C Хобби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45</c:v>
                </c:pt>
                <c:pt idx="1">
                  <c:v>30</c:v>
                </c:pt>
                <c:pt idx="2">
                  <c:v>15</c:v>
                </c:pt>
                <c:pt idx="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C34-4BD3-B543-CBC4168E59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span"/>
    <c:showDLblsOverMax val="1"/>
  </c:chart>
  <c:spPr>
    <a:solidFill>
      <a:srgbClr val="F5F6F7"/>
    </a:solidFill>
    <a:ln>
      <a:noFill/>
    </a:ln>
    <a:effectLst/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title>
      <c:tx>
        <c:rich>
          <a:bodyPr/>
          <a:lstStyle/>
          <a:p>
            <a:pPr>
              <a:defRPr sz="1000" b="0" i="0" u="none" strike="noStrike">
                <a:solidFill>
                  <a:srgbClr val="1B3A4B"/>
                </a:solidFill>
                <a:latin typeface="Arial"/>
              </a:defRPr>
            </a:pPr>
            <a:r>
              <a:rPr lang="ru-RU" sz="1000" b="0" i="0" u="none" strike="noStrike">
                <a:solidFill>
                  <a:srgbClr val="1B3A4B"/>
                </a:solidFill>
                <a:latin typeface="Arial"/>
              </a:rPr>
              <a:t>Структура SOM по сегментам, млн ₽  (оценка на 3 года)</a:t>
            </a:r>
          </a:p>
        </c:rich>
      </c:tx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млн ₽</c:v>
                </c:pt>
              </c:strCache>
            </c:strRef>
          </c:tx>
          <c:spPr>
            <a:solidFill>
              <a:srgbClr val="D4930A"/>
            </a:solidFill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FD2E-48A6-BBCD-AD489D75FCF5}"/>
              </c:ext>
            </c:extLst>
          </c:dPt>
          <c:dPt>
            <c:idx val="1"/>
            <c:invertIfNegative val="0"/>
            <c:bubble3D val="0"/>
            <c:spPr>
              <a:solidFill>
                <a:srgbClr val="1B3A4B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3-FD2E-48A6-BBCD-AD489D75FCF5}"/>
              </c:ext>
            </c:extLst>
          </c:dPt>
          <c:dPt>
            <c:idx val="2"/>
            <c:invertIfNegative val="0"/>
            <c:bubble3D val="0"/>
            <c:spPr>
              <a:solidFill>
                <a:srgbClr val="2D7D5A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5-FD2E-48A6-BBCD-AD489D75FCF5}"/>
              </c:ext>
            </c:extLst>
          </c:dPt>
          <c:dPt>
            <c:idx val="3"/>
            <c:invertIfNegative val="0"/>
            <c:bubble3D val="0"/>
            <c:spPr>
              <a:solidFill>
                <a:srgbClr val="8A6A2A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7-FD2E-48A6-BBCD-AD489D75FCF5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0" i="0" u="none" strike="noStrike">
                    <a:solidFill>
                      <a:srgbClr val="FFFFFF"/>
                    </a:solidFill>
                    <a:latin typeface="Arial"/>
                  </a:defRPr>
                </a:pPr>
                <a:endParaRPr lang="en-001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EdTech / Вузы</c:v>
                </c:pt>
                <c:pt idx="1">
                  <c:v>B2B Инженерный</c:v>
                </c:pt>
                <c:pt idx="2">
                  <c:v>Гос. заказ</c:v>
                </c:pt>
                <c:pt idx="3">
                  <c:v>B2C Хобби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144</c:v>
                </c:pt>
                <c:pt idx="1">
                  <c:v>96</c:v>
                </c:pt>
                <c:pt idx="2">
                  <c:v>48</c:v>
                </c:pt>
                <c:pt idx="3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D2E-48A6-BBCD-AD489D75FCF5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094734554"/>
        <c:axId val="2094734552"/>
      </c:barChart>
      <c:catAx>
        <c:axId val="209473455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1000" b="0" i="0" u="none" strike="noStrike">
                <a:solidFill>
                  <a:srgbClr val="36454F"/>
                </a:solidFill>
                <a:latin typeface="Arial"/>
              </a:defRPr>
            </a:pPr>
            <a:endParaRPr lang="en-US"/>
          </a:p>
        </c:txPr>
        <c:crossAx val="2094734552"/>
        <c:crosses val="autoZero"/>
        <c:auto val="1"/>
        <c:lblAlgn val="ctr"/>
        <c:lblOffset val="100"/>
        <c:noMultiLvlLbl val="1"/>
      </c:catAx>
      <c:valAx>
        <c:axId val="2094734552"/>
        <c:scaling>
          <c:orientation val="minMax"/>
        </c:scaling>
        <c:delete val="0"/>
        <c:axPos val="b"/>
        <c:majorGridlines>
          <c:spPr>
            <a:ln w="6350" cap="flat">
              <a:solidFill>
                <a:srgbClr val="E2E8F0"/>
              </a:solidFill>
              <a:prstDash val="solid"/>
              <a:round/>
            </a:ln>
          </c:spPr>
        </c:majorGridlines>
        <c:numFmt formatCode="General" sourceLinked="0"/>
        <c:majorTickMark val="out"/>
        <c:minorTickMark val="none"/>
        <c:tickLblPos val="low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900" b="0" i="0" u="none" strike="noStrike">
                <a:solidFill>
                  <a:srgbClr val="6B7C8A"/>
                </a:solidFill>
                <a:latin typeface="Arial"/>
              </a:defRPr>
            </a:pPr>
            <a:endParaRPr lang="en-US"/>
          </a:p>
        </c:txPr>
        <c:crossAx val="209473455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span"/>
    <c:showDLblsOverMax val="1"/>
  </c:chart>
  <c:spPr>
    <a:solidFill>
      <a:srgbClr val="FFFFFF"/>
    </a:solidFill>
    <a:ln>
      <a:noFill/>
    </a:ln>
    <a:effectLst/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6689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g"/><Relationship Id="rId5" Type="http://schemas.openxmlformats.org/officeDocument/2006/relationships/image" Target="../media/image22.png"/><Relationship Id="rId4" Type="http://schemas.openxmlformats.org/officeDocument/2006/relationships/image" Target="../media/image2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sanek.falaleev@gmail.com" TargetMode="Externa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4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4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1B3A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100584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en-001"/>
          </a:p>
        </p:txBody>
      </p:sp>
      <p:sp>
        <p:nvSpPr>
          <p:cNvPr id="3" name="Shape 1"/>
          <p:cNvSpPr/>
          <p:nvPr/>
        </p:nvSpPr>
        <p:spPr>
          <a:xfrm>
            <a:off x="0" y="1005840"/>
            <a:ext cx="9144000" cy="54864"/>
          </a:xfrm>
          <a:prstGeom prst="rect">
            <a:avLst/>
          </a:prstGeom>
          <a:solidFill>
            <a:srgbClr val="D4930A"/>
          </a:solidFill>
          <a:ln w="12700">
            <a:solidFill>
              <a:srgbClr val="D4930A"/>
            </a:solidFill>
            <a:prstDash val="solid"/>
          </a:ln>
        </p:spPr>
        <p:txBody>
          <a:bodyPr/>
          <a:lstStyle/>
          <a:p>
            <a:endParaRPr lang="en-001"/>
          </a:p>
        </p:txBody>
      </p:sp>
      <p:pic>
        <p:nvPicPr>
          <p:cNvPr id="4" name="Image 0" descr="/home/claude/logo_vavilov_t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28600" y="64008"/>
            <a:ext cx="868680" cy="86868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1152144" y="91440"/>
            <a:ext cx="2560320" cy="8046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50" dirty="0">
                <a:solidFill>
                  <a:srgbClr val="1B3A4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ФГБОУ ВО «Вавиловский</a:t>
            </a:r>
            <a:endParaRPr lang="en-US" sz="950" dirty="0"/>
          </a:p>
          <a:p>
            <a:pPr marL="0" indent="0">
              <a:buNone/>
            </a:pPr>
            <a:r>
              <a:rPr lang="en-US" sz="950" dirty="0">
                <a:solidFill>
                  <a:srgbClr val="1B3A4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университет»</a:t>
            </a:r>
            <a:endParaRPr lang="en-US" sz="950" dirty="0"/>
          </a:p>
        </p:txBody>
      </p:sp>
      <p:sp>
        <p:nvSpPr>
          <p:cNvPr id="6" name="Shape 3"/>
          <p:cNvSpPr/>
          <p:nvPr/>
        </p:nvSpPr>
        <p:spPr>
          <a:xfrm>
            <a:off x="3749040" y="109728"/>
            <a:ext cx="0" cy="786384"/>
          </a:xfrm>
          <a:prstGeom prst="line">
            <a:avLst/>
          </a:prstGeom>
          <a:noFill/>
          <a:ln w="10160">
            <a:solidFill>
              <a:srgbClr val="CCCCCC"/>
            </a:solidFill>
            <a:prstDash val="solid"/>
          </a:ln>
        </p:spPr>
        <p:txBody>
          <a:bodyPr/>
          <a:lstStyle/>
          <a:p>
            <a:endParaRPr lang="en-001"/>
          </a:p>
        </p:txBody>
      </p:sp>
      <p:pic>
        <p:nvPicPr>
          <p:cNvPr id="7" name="Image 1" descr="/home/claude/logo_fasie_t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3931920" y="118872"/>
            <a:ext cx="2743200" cy="749808"/>
          </a:xfrm>
          <a:prstGeom prst="rect">
            <a:avLst/>
          </a:prstGeom>
        </p:spPr>
      </p:pic>
      <p:sp>
        <p:nvSpPr>
          <p:cNvPr id="8" name="Shape 4"/>
          <p:cNvSpPr/>
          <p:nvPr/>
        </p:nvSpPr>
        <p:spPr>
          <a:xfrm>
            <a:off x="6812280" y="109728"/>
            <a:ext cx="0" cy="786384"/>
          </a:xfrm>
          <a:prstGeom prst="line">
            <a:avLst/>
          </a:prstGeom>
          <a:noFill/>
          <a:ln w="10160">
            <a:solidFill>
              <a:srgbClr val="CCCCCC"/>
            </a:solidFill>
            <a:prstDash val="solid"/>
          </a:ln>
        </p:spPr>
        <p:txBody>
          <a:bodyPr/>
          <a:lstStyle/>
          <a:p>
            <a:endParaRPr lang="en-001"/>
          </a:p>
        </p:txBody>
      </p:sp>
      <p:pic>
        <p:nvPicPr>
          <p:cNvPr id="9" name="Image 2" descr="/home/claude/logo_1t_t.p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949440" y="91440"/>
            <a:ext cx="822960" cy="822960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7808976" y="91440"/>
            <a:ext cx="118872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00" dirty="0">
                <a:solidFill>
                  <a:srgbClr val="1B3A4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Трек</a:t>
            </a:r>
            <a:endParaRPr lang="en-US" sz="800" dirty="0"/>
          </a:p>
          <a:p>
            <a:pPr marL="0" indent="0">
              <a:buNone/>
            </a:pPr>
            <a:r>
              <a:rPr lang="en-US" sz="800" dirty="0">
                <a:solidFill>
                  <a:srgbClr val="1B3A4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«Студенческий стартап»</a:t>
            </a:r>
            <a:endParaRPr lang="en-US" sz="800" dirty="0"/>
          </a:p>
        </p:txBody>
      </p:sp>
      <p:sp>
        <p:nvSpPr>
          <p:cNvPr id="11" name="Shape 6"/>
          <p:cNvSpPr/>
          <p:nvPr/>
        </p:nvSpPr>
        <p:spPr>
          <a:xfrm rot="-1800000">
            <a:off x="-274320" y="1371600"/>
            <a:ext cx="2011680" cy="146304"/>
          </a:xfrm>
          <a:prstGeom prst="rect">
            <a:avLst/>
          </a:prstGeom>
          <a:solidFill>
            <a:srgbClr val="D4930A"/>
          </a:solidFill>
          <a:ln w="12700">
            <a:solidFill>
              <a:srgbClr val="D4930A"/>
            </a:solidFill>
            <a:prstDash val="solid"/>
          </a:ln>
        </p:spPr>
        <p:txBody>
          <a:bodyPr/>
          <a:lstStyle/>
          <a:p>
            <a:endParaRPr lang="en-001"/>
          </a:p>
        </p:txBody>
      </p:sp>
      <p:sp>
        <p:nvSpPr>
          <p:cNvPr id="12" name="Shape 7"/>
          <p:cNvSpPr/>
          <p:nvPr/>
        </p:nvSpPr>
        <p:spPr>
          <a:xfrm rot="-1800000">
            <a:off x="-274320" y="1828800"/>
            <a:ext cx="2286000" cy="91440"/>
          </a:xfrm>
          <a:prstGeom prst="rect">
            <a:avLst/>
          </a:prstGeom>
          <a:solidFill>
            <a:srgbClr val="2D7D5A"/>
          </a:solidFill>
          <a:ln w="12700">
            <a:solidFill>
              <a:srgbClr val="2D7D5A"/>
            </a:solidFill>
            <a:prstDash val="solid"/>
          </a:ln>
        </p:spPr>
        <p:txBody>
          <a:bodyPr/>
          <a:lstStyle/>
          <a:p>
            <a:endParaRPr lang="en-001"/>
          </a:p>
        </p:txBody>
      </p:sp>
      <p:sp>
        <p:nvSpPr>
          <p:cNvPr id="13" name="Shape 8"/>
          <p:cNvSpPr/>
          <p:nvPr/>
        </p:nvSpPr>
        <p:spPr>
          <a:xfrm>
            <a:off x="457200" y="1207008"/>
            <a:ext cx="3566160" cy="365760"/>
          </a:xfrm>
          <a:prstGeom prst="rect">
            <a:avLst/>
          </a:prstGeom>
          <a:solidFill>
            <a:srgbClr val="0F4060"/>
          </a:solidFill>
          <a:ln w="12700">
            <a:solidFill>
              <a:srgbClr val="D4930A"/>
            </a:solidFill>
            <a:prstDash val="solid"/>
          </a:ln>
        </p:spPr>
        <p:txBody>
          <a:bodyPr/>
          <a:lstStyle/>
          <a:p>
            <a:endParaRPr lang="en-001"/>
          </a:p>
        </p:txBody>
      </p:sp>
      <p:sp>
        <p:nvSpPr>
          <p:cNvPr id="14" name="Text 9"/>
          <p:cNvSpPr/>
          <p:nvPr/>
        </p:nvSpPr>
        <p:spPr>
          <a:xfrm>
            <a:off x="457200" y="1207008"/>
            <a:ext cx="35661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50" dirty="0">
                <a:solidFill>
                  <a:srgbClr val="D4930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Студенческий стартап · VII очередь</a:t>
            </a:r>
            <a:endParaRPr lang="en-US" sz="1150" dirty="0"/>
          </a:p>
        </p:txBody>
      </p:sp>
      <p:sp>
        <p:nvSpPr>
          <p:cNvPr id="15" name="Text 10"/>
          <p:cNvSpPr/>
          <p:nvPr/>
        </p:nvSpPr>
        <p:spPr>
          <a:xfrm>
            <a:off x="457200" y="1664208"/>
            <a:ext cx="6583680" cy="1783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26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Универсальный транслятор</a:t>
            </a:r>
            <a:endParaRPr lang="en-US" sz="2600" dirty="0"/>
          </a:p>
          <a:p>
            <a:pPr marL="0" indent="0" algn="l">
              <a:buNone/>
            </a:pPr>
            <a:r>
              <a:rPr lang="en-US" sz="26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алгоритмов управления</a:t>
            </a:r>
            <a:endParaRPr lang="en-US" sz="2600" dirty="0"/>
          </a:p>
          <a:p>
            <a:pPr marL="0" indent="0" algn="l">
              <a:buNone/>
            </a:pPr>
            <a:r>
              <a:rPr lang="en-US" sz="26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мобильного робота</a:t>
            </a:r>
            <a:endParaRPr lang="en-US" sz="2600" dirty="0"/>
          </a:p>
        </p:txBody>
      </p:sp>
      <p:sp>
        <p:nvSpPr>
          <p:cNvPr id="16" name="Text 11"/>
          <p:cNvSpPr/>
          <p:nvPr/>
        </p:nvSpPr>
        <p:spPr>
          <a:xfrm>
            <a:off x="457200" y="3493008"/>
            <a:ext cx="6492240" cy="5029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buNone/>
            </a:pPr>
            <a:r>
              <a:rPr lang="en-US" sz="1150" dirty="0">
                <a:solidFill>
                  <a:srgbClr val="AACCD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Программный инструмент визуального</a:t>
            </a:r>
            <a:endParaRPr lang="en-US" sz="1150" dirty="0"/>
          </a:p>
          <a:p>
            <a:pPr marL="0" indent="0" algn="l">
              <a:buNone/>
            </a:pPr>
            <a:r>
              <a:rPr lang="en-US" sz="1150" dirty="0">
                <a:solidFill>
                  <a:srgbClr val="AACCD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проектирования алгоритмов управления роботами</a:t>
            </a:r>
            <a:endParaRPr lang="en-US" sz="1150" dirty="0"/>
          </a:p>
        </p:txBody>
      </p:sp>
      <p:sp>
        <p:nvSpPr>
          <p:cNvPr id="17" name="Shape 12"/>
          <p:cNvSpPr/>
          <p:nvPr/>
        </p:nvSpPr>
        <p:spPr>
          <a:xfrm>
            <a:off x="457200" y="4041648"/>
            <a:ext cx="4754880" cy="658368"/>
          </a:xfrm>
          <a:prstGeom prst="rect">
            <a:avLst/>
          </a:prstGeom>
          <a:solidFill>
            <a:srgbClr val="0F4060"/>
          </a:solidFill>
          <a:ln w="10160">
            <a:solidFill>
              <a:srgbClr val="D4930A"/>
            </a:solidFill>
            <a:prstDash val="solid"/>
          </a:ln>
        </p:spPr>
        <p:txBody>
          <a:bodyPr/>
          <a:lstStyle/>
          <a:p>
            <a:endParaRPr lang="en-001"/>
          </a:p>
        </p:txBody>
      </p:sp>
      <p:sp>
        <p:nvSpPr>
          <p:cNvPr id="18" name="Text 13"/>
          <p:cNvSpPr/>
          <p:nvPr/>
        </p:nvSpPr>
        <p:spPr>
          <a:xfrm>
            <a:off x="585216" y="4041648"/>
            <a:ext cx="457200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Фалалеев Александр Дмитриевич</a:t>
            </a:r>
            <a:endParaRPr lang="en-US" sz="1300" dirty="0"/>
          </a:p>
        </p:txBody>
      </p:sp>
      <p:sp>
        <p:nvSpPr>
          <p:cNvPr id="19" name="Text 14"/>
          <p:cNvSpPr/>
          <p:nvPr/>
        </p:nvSpPr>
        <p:spPr>
          <a:xfrm>
            <a:off x="585216" y="4370832"/>
            <a:ext cx="27432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D4930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№СтС-611436</a:t>
            </a:r>
            <a:endParaRPr lang="en-US" sz="1100" dirty="0"/>
          </a:p>
        </p:txBody>
      </p:sp>
      <p:sp>
        <p:nvSpPr>
          <p:cNvPr id="20" name="Shape 15"/>
          <p:cNvSpPr/>
          <p:nvPr/>
        </p:nvSpPr>
        <p:spPr>
          <a:xfrm>
            <a:off x="0" y="4773168"/>
            <a:ext cx="9144000" cy="370332"/>
          </a:xfrm>
          <a:prstGeom prst="rect">
            <a:avLst/>
          </a:prstGeom>
          <a:solidFill>
            <a:srgbClr val="0D2535"/>
          </a:solidFill>
          <a:ln w="12700">
            <a:solidFill>
              <a:srgbClr val="0D2535"/>
            </a:solidFill>
            <a:prstDash val="solid"/>
          </a:ln>
        </p:spPr>
        <p:txBody>
          <a:bodyPr/>
          <a:lstStyle/>
          <a:p>
            <a:endParaRPr lang="en-001"/>
          </a:p>
        </p:txBody>
      </p:sp>
      <p:sp>
        <p:nvSpPr>
          <p:cNvPr id="21" name="Shape 16"/>
          <p:cNvSpPr/>
          <p:nvPr/>
        </p:nvSpPr>
        <p:spPr>
          <a:xfrm>
            <a:off x="0" y="4773168"/>
            <a:ext cx="164592" cy="370332"/>
          </a:xfrm>
          <a:prstGeom prst="rect">
            <a:avLst/>
          </a:prstGeom>
          <a:solidFill>
            <a:srgbClr val="D4930A"/>
          </a:solidFill>
          <a:ln w="12700">
            <a:solidFill>
              <a:srgbClr val="D4930A"/>
            </a:solidFill>
            <a:prstDash val="solid"/>
          </a:ln>
        </p:spPr>
        <p:txBody>
          <a:bodyPr/>
          <a:lstStyle/>
          <a:p>
            <a:endParaRPr lang="en-001"/>
          </a:p>
        </p:txBody>
      </p:sp>
      <p:sp>
        <p:nvSpPr>
          <p:cNvPr id="22" name="Text 17"/>
          <p:cNvSpPr/>
          <p:nvPr/>
        </p:nvSpPr>
        <p:spPr>
          <a:xfrm>
            <a:off x="310896" y="4773168"/>
            <a:ext cx="3657600" cy="3703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AACCD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г. Саратов · 2026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5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658368"/>
          </a:xfrm>
          <a:prstGeom prst="rect">
            <a:avLst/>
          </a:prstGeom>
          <a:solidFill>
            <a:srgbClr val="1B3A4B"/>
          </a:solidFill>
          <a:ln w="12700">
            <a:solidFill>
              <a:srgbClr val="1B3A4B"/>
            </a:solidFill>
            <a:prstDash val="solid"/>
          </a:ln>
        </p:spPr>
        <p:txBody>
          <a:bodyPr/>
          <a:lstStyle/>
          <a:p>
            <a:endParaRPr lang="en-001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64592" cy="658368"/>
          </a:xfrm>
          <a:prstGeom prst="rect">
            <a:avLst/>
          </a:prstGeom>
          <a:solidFill>
            <a:srgbClr val="D4930A"/>
          </a:solidFill>
          <a:ln w="12700">
            <a:solidFill>
              <a:srgbClr val="D4930A"/>
            </a:solidFill>
            <a:prstDash val="solid"/>
          </a:ln>
        </p:spPr>
        <p:txBody>
          <a:bodyPr/>
          <a:lstStyle/>
          <a:p>
            <a:endParaRPr lang="en-001"/>
          </a:p>
        </p:txBody>
      </p:sp>
      <p:sp>
        <p:nvSpPr>
          <p:cNvPr id="4" name="Text 2"/>
          <p:cNvSpPr/>
          <p:nvPr/>
        </p:nvSpPr>
        <p:spPr>
          <a:xfrm>
            <a:off x="274320" y="0"/>
            <a:ext cx="6583680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000" b="1" dirty="0">
                <a:solidFill>
                  <a:srgbClr val="D4930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Объём рынка</a:t>
            </a:r>
            <a:endParaRPr lang="en-US" sz="2000" dirty="0"/>
          </a:p>
        </p:txBody>
      </p:sp>
      <p:sp>
        <p:nvSpPr>
          <p:cNvPr id="5" name="Shape 3"/>
          <p:cNvSpPr/>
          <p:nvPr/>
        </p:nvSpPr>
        <p:spPr>
          <a:xfrm>
            <a:off x="6876288" y="36576"/>
            <a:ext cx="2103120" cy="585216"/>
          </a:xfrm>
          <a:prstGeom prst="rect">
            <a:avLst/>
          </a:prstGeom>
          <a:solidFill>
            <a:srgbClr val="FFFFFF"/>
          </a:solidFill>
          <a:ln w="6350">
            <a:solidFill>
              <a:srgbClr val="CCCCCC"/>
            </a:solidFill>
            <a:prstDash val="solid"/>
          </a:ln>
        </p:spPr>
        <p:txBody>
          <a:bodyPr/>
          <a:lstStyle/>
          <a:p>
            <a:endParaRPr lang="en-001"/>
          </a:p>
        </p:txBody>
      </p:sp>
      <p:pic>
        <p:nvPicPr>
          <p:cNvPr id="6" name="Image 0" descr="/home/claude/logo_fasie_header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894576" y="54864"/>
            <a:ext cx="2066544" cy="548640"/>
          </a:xfrm>
          <a:prstGeom prst="rect">
            <a:avLst/>
          </a:prstGeom>
        </p:spPr>
      </p:pic>
      <p:sp>
        <p:nvSpPr>
          <p:cNvPr id="9" name="Shape 6"/>
          <p:cNvSpPr/>
          <p:nvPr/>
        </p:nvSpPr>
        <p:spPr>
          <a:xfrm>
            <a:off x="0" y="4983480"/>
            <a:ext cx="9144000" cy="160020"/>
          </a:xfrm>
          <a:prstGeom prst="rect">
            <a:avLst/>
          </a:prstGeom>
          <a:solidFill>
            <a:srgbClr val="1B3A4B"/>
          </a:solidFill>
          <a:ln w="12700">
            <a:solidFill>
              <a:srgbClr val="1B3A4B"/>
            </a:solidFill>
            <a:prstDash val="solid"/>
          </a:ln>
        </p:spPr>
        <p:txBody>
          <a:bodyPr/>
          <a:lstStyle/>
          <a:p>
            <a:endParaRPr lang="en-001"/>
          </a:p>
        </p:txBody>
      </p:sp>
      <p:sp>
        <p:nvSpPr>
          <p:cNvPr id="10" name="Shape 7"/>
          <p:cNvSpPr/>
          <p:nvPr/>
        </p:nvSpPr>
        <p:spPr>
          <a:xfrm>
            <a:off x="0" y="4983480"/>
            <a:ext cx="164592" cy="160020"/>
          </a:xfrm>
          <a:prstGeom prst="rect">
            <a:avLst/>
          </a:prstGeom>
          <a:solidFill>
            <a:srgbClr val="D4930A"/>
          </a:solidFill>
          <a:ln w="12700">
            <a:solidFill>
              <a:srgbClr val="D4930A"/>
            </a:solidFill>
            <a:prstDash val="solid"/>
          </a:ln>
        </p:spPr>
        <p:txBody>
          <a:bodyPr/>
          <a:lstStyle/>
          <a:p>
            <a:endParaRPr lang="en-001"/>
          </a:p>
        </p:txBody>
      </p:sp>
      <p:sp>
        <p:nvSpPr>
          <p:cNvPr id="11" name="Shape 8"/>
          <p:cNvSpPr/>
          <p:nvPr/>
        </p:nvSpPr>
        <p:spPr>
          <a:xfrm>
            <a:off x="274320" y="749808"/>
            <a:ext cx="2651760" cy="2139696"/>
          </a:xfrm>
          <a:prstGeom prst="rect">
            <a:avLst/>
          </a:prstGeom>
          <a:solidFill>
            <a:srgbClr val="FFFFFF"/>
          </a:solidFill>
          <a:ln w="6350">
            <a:solidFill>
              <a:srgbClr val="DDEAEA"/>
            </a:solidFill>
            <a:prstDash val="solid"/>
          </a:ln>
          <a:effectLst>
            <a:outerShdw blurRad="63500" dist="254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001"/>
          </a:p>
        </p:txBody>
      </p:sp>
      <p:sp>
        <p:nvSpPr>
          <p:cNvPr id="12" name="Shape 9"/>
          <p:cNvSpPr/>
          <p:nvPr/>
        </p:nvSpPr>
        <p:spPr>
          <a:xfrm>
            <a:off x="274320" y="749808"/>
            <a:ext cx="2651760" cy="658368"/>
          </a:xfrm>
          <a:prstGeom prst="rect">
            <a:avLst/>
          </a:prstGeom>
          <a:solidFill>
            <a:srgbClr val="1B3A4B"/>
          </a:solidFill>
          <a:ln w="12700">
            <a:solidFill>
              <a:srgbClr val="1B3A4B"/>
            </a:solidFill>
            <a:prstDash val="solid"/>
          </a:ln>
        </p:spPr>
        <p:txBody>
          <a:bodyPr/>
          <a:lstStyle/>
          <a:p>
            <a:endParaRPr lang="en-001"/>
          </a:p>
        </p:txBody>
      </p:sp>
      <p:sp>
        <p:nvSpPr>
          <p:cNvPr id="13" name="Text 10"/>
          <p:cNvSpPr/>
          <p:nvPr/>
        </p:nvSpPr>
        <p:spPr>
          <a:xfrm>
            <a:off x="347472" y="749808"/>
            <a:ext cx="658368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000" b="1" dirty="0">
                <a:solidFill>
                  <a:srgbClr val="D4930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TAM</a:t>
            </a:r>
            <a:endParaRPr lang="en-US" sz="2000" dirty="0"/>
          </a:p>
        </p:txBody>
      </p:sp>
      <p:sp>
        <p:nvSpPr>
          <p:cNvPr id="14" name="Shape 11"/>
          <p:cNvSpPr/>
          <p:nvPr/>
        </p:nvSpPr>
        <p:spPr>
          <a:xfrm>
            <a:off x="1024128" y="841248"/>
            <a:ext cx="0" cy="475488"/>
          </a:xfrm>
          <a:prstGeom prst="line">
            <a:avLst/>
          </a:prstGeom>
          <a:noFill/>
          <a:ln w="12700">
            <a:solidFill>
              <a:srgbClr val="D4930A"/>
            </a:solidFill>
            <a:prstDash val="solid"/>
          </a:ln>
        </p:spPr>
        <p:txBody>
          <a:bodyPr/>
          <a:lstStyle/>
          <a:p>
            <a:endParaRPr lang="en-001"/>
          </a:p>
        </p:txBody>
      </p:sp>
      <p:sp>
        <p:nvSpPr>
          <p:cNvPr id="15" name="Text 12"/>
          <p:cNvSpPr/>
          <p:nvPr/>
        </p:nvSpPr>
        <p:spPr>
          <a:xfrm>
            <a:off x="1115568" y="749808"/>
            <a:ext cx="1719072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50" dirty="0">
                <a:solidFill>
                  <a:srgbClr val="BBCCD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глобальный рынок</a:t>
            </a:r>
            <a:endParaRPr lang="en-US" sz="950" dirty="0"/>
          </a:p>
          <a:p>
            <a:pPr marL="0" indent="0" algn="l">
              <a:buNone/>
            </a:pPr>
            <a:r>
              <a:rPr lang="en-US" sz="950" dirty="0">
                <a:solidFill>
                  <a:srgbClr val="BBCCD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ПО для робототехники</a:t>
            </a:r>
            <a:endParaRPr lang="en-US" sz="950" dirty="0"/>
          </a:p>
        </p:txBody>
      </p:sp>
      <p:sp>
        <p:nvSpPr>
          <p:cNvPr id="16" name="Text 13"/>
          <p:cNvSpPr/>
          <p:nvPr/>
        </p:nvSpPr>
        <p:spPr>
          <a:xfrm>
            <a:off x="347472" y="1435608"/>
            <a:ext cx="2505456" cy="5852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600" b="1" dirty="0">
                <a:solidFill>
                  <a:srgbClr val="D4930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$20 млрд ¹</a:t>
            </a:r>
            <a:endParaRPr lang="en-US" sz="2600" dirty="0"/>
          </a:p>
        </p:txBody>
      </p:sp>
      <p:sp>
        <p:nvSpPr>
          <p:cNvPr id="17" name="Text 14"/>
          <p:cNvSpPr/>
          <p:nvPr/>
        </p:nvSpPr>
        <p:spPr>
          <a:xfrm>
            <a:off x="347472" y="2029968"/>
            <a:ext cx="2505456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750" i="1" dirty="0">
                <a:solidFill>
                  <a:srgbClr val="6B7C8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¹ GMInsights, Robotic Software Market, 2024</a:t>
            </a:r>
            <a:endParaRPr lang="en-US" sz="750" dirty="0"/>
          </a:p>
        </p:txBody>
      </p:sp>
      <p:sp>
        <p:nvSpPr>
          <p:cNvPr id="18" name="Text 15"/>
          <p:cNvSpPr/>
          <p:nvPr/>
        </p:nvSpPr>
        <p:spPr>
          <a:xfrm>
            <a:off x="347472" y="2267712"/>
            <a:ext cx="2505456" cy="530352"/>
          </a:xfrm>
          <a:prstGeom prst="rect">
            <a:avLst/>
          </a:prstGeom>
          <a:noFill/>
          <a:ln/>
        </p:spPr>
        <p:txBody>
          <a:bodyPr wrap="square" lIns="0" tIns="50800" rIns="50800" bIns="0" rtlCol="0" anchor="t"/>
          <a:lstStyle/>
          <a:p>
            <a:pPr marL="0" indent="0" algn="ctr">
              <a:buNone/>
            </a:pPr>
            <a:r>
              <a:rPr lang="en-US" sz="800" dirty="0">
                <a:solidFill>
                  <a:srgbClr val="9AAB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CAGR 22.4% · прогноз $150 млрд к 2034 ¹</a:t>
            </a:r>
            <a:endParaRPr lang="en-US" sz="800" dirty="0"/>
          </a:p>
        </p:txBody>
      </p:sp>
      <p:sp>
        <p:nvSpPr>
          <p:cNvPr id="19" name="Shape 16"/>
          <p:cNvSpPr/>
          <p:nvPr/>
        </p:nvSpPr>
        <p:spPr>
          <a:xfrm>
            <a:off x="3200400" y="749808"/>
            <a:ext cx="2651760" cy="2139696"/>
          </a:xfrm>
          <a:prstGeom prst="rect">
            <a:avLst/>
          </a:prstGeom>
          <a:solidFill>
            <a:srgbClr val="FFFFFF"/>
          </a:solidFill>
          <a:ln w="6350">
            <a:solidFill>
              <a:srgbClr val="DDEAEA"/>
            </a:solidFill>
            <a:prstDash val="solid"/>
          </a:ln>
          <a:effectLst>
            <a:outerShdw blurRad="63500" dist="254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001"/>
          </a:p>
        </p:txBody>
      </p:sp>
      <p:sp>
        <p:nvSpPr>
          <p:cNvPr id="20" name="Shape 17"/>
          <p:cNvSpPr/>
          <p:nvPr/>
        </p:nvSpPr>
        <p:spPr>
          <a:xfrm>
            <a:off x="3200400" y="749808"/>
            <a:ext cx="2651760" cy="658368"/>
          </a:xfrm>
          <a:prstGeom prst="rect">
            <a:avLst/>
          </a:prstGeom>
          <a:solidFill>
            <a:srgbClr val="1B3A4B"/>
          </a:solidFill>
          <a:ln w="12700">
            <a:solidFill>
              <a:srgbClr val="1B3A4B"/>
            </a:solidFill>
            <a:prstDash val="solid"/>
          </a:ln>
        </p:spPr>
        <p:txBody>
          <a:bodyPr/>
          <a:lstStyle/>
          <a:p>
            <a:endParaRPr lang="en-001"/>
          </a:p>
        </p:txBody>
      </p:sp>
      <p:sp>
        <p:nvSpPr>
          <p:cNvPr id="21" name="Text 18"/>
          <p:cNvSpPr/>
          <p:nvPr/>
        </p:nvSpPr>
        <p:spPr>
          <a:xfrm>
            <a:off x="3273552" y="749808"/>
            <a:ext cx="658368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000" b="1" dirty="0">
                <a:solidFill>
                  <a:srgbClr val="D4930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SAM</a:t>
            </a:r>
            <a:endParaRPr lang="en-US" sz="2000" dirty="0"/>
          </a:p>
        </p:txBody>
      </p:sp>
      <p:sp>
        <p:nvSpPr>
          <p:cNvPr id="22" name="Shape 19"/>
          <p:cNvSpPr/>
          <p:nvPr/>
        </p:nvSpPr>
        <p:spPr>
          <a:xfrm>
            <a:off x="3950208" y="841248"/>
            <a:ext cx="0" cy="475488"/>
          </a:xfrm>
          <a:prstGeom prst="line">
            <a:avLst/>
          </a:prstGeom>
          <a:noFill/>
          <a:ln w="12700">
            <a:solidFill>
              <a:srgbClr val="D4930A"/>
            </a:solidFill>
            <a:prstDash val="solid"/>
          </a:ln>
        </p:spPr>
        <p:txBody>
          <a:bodyPr/>
          <a:lstStyle/>
          <a:p>
            <a:endParaRPr lang="en-001"/>
          </a:p>
        </p:txBody>
      </p:sp>
      <p:sp>
        <p:nvSpPr>
          <p:cNvPr id="23" name="Text 20"/>
          <p:cNvSpPr/>
          <p:nvPr/>
        </p:nvSpPr>
        <p:spPr>
          <a:xfrm>
            <a:off x="4041648" y="749808"/>
            <a:ext cx="1719072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50" dirty="0">
                <a:solidFill>
                  <a:srgbClr val="BBCCD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low-code платформы</a:t>
            </a:r>
            <a:endParaRPr lang="en-US" sz="950" dirty="0"/>
          </a:p>
          <a:p>
            <a:pPr marL="0" indent="0" algn="l">
              <a:buNone/>
            </a:pPr>
            <a:r>
              <a:rPr lang="en-US" sz="950" dirty="0">
                <a:solidFill>
                  <a:srgbClr val="BBCCD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для разработки ПО</a:t>
            </a:r>
            <a:endParaRPr lang="en-US" sz="950" dirty="0"/>
          </a:p>
        </p:txBody>
      </p:sp>
      <p:sp>
        <p:nvSpPr>
          <p:cNvPr id="24" name="Text 21"/>
          <p:cNvSpPr/>
          <p:nvPr/>
        </p:nvSpPr>
        <p:spPr>
          <a:xfrm>
            <a:off x="3273552" y="1435608"/>
            <a:ext cx="2505456" cy="5852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600" b="1" dirty="0">
                <a:solidFill>
                  <a:srgbClr val="D4930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$10.46 млрд ²</a:t>
            </a:r>
            <a:endParaRPr lang="en-US" sz="2600" dirty="0"/>
          </a:p>
        </p:txBody>
      </p:sp>
      <p:sp>
        <p:nvSpPr>
          <p:cNvPr id="25" name="Text 22"/>
          <p:cNvSpPr/>
          <p:nvPr/>
        </p:nvSpPr>
        <p:spPr>
          <a:xfrm>
            <a:off x="3273552" y="2029968"/>
            <a:ext cx="2505456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750" i="1" dirty="0">
                <a:solidFill>
                  <a:srgbClr val="6B7C8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² Precedence Research / Gartner, 2024</a:t>
            </a:r>
            <a:endParaRPr lang="en-US" sz="750" dirty="0"/>
          </a:p>
        </p:txBody>
      </p:sp>
      <p:sp>
        <p:nvSpPr>
          <p:cNvPr id="26" name="Text 23"/>
          <p:cNvSpPr/>
          <p:nvPr/>
        </p:nvSpPr>
        <p:spPr>
          <a:xfrm>
            <a:off x="3273552" y="2267712"/>
            <a:ext cx="2505456" cy="530352"/>
          </a:xfrm>
          <a:prstGeom prst="rect">
            <a:avLst/>
          </a:prstGeom>
          <a:noFill/>
          <a:ln/>
        </p:spPr>
        <p:txBody>
          <a:bodyPr wrap="square" lIns="0" tIns="50800" rIns="50800" bIns="0" rtlCol="0" anchor="t"/>
          <a:lstStyle/>
          <a:p>
            <a:pPr marL="0" indent="0" algn="ctr">
              <a:buNone/>
            </a:pPr>
            <a:r>
              <a:rPr lang="en-US" sz="800" dirty="0">
                <a:solidFill>
                  <a:srgbClr val="9AAB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CAGR 22.92% · прогноз $82.37 млрд к 2034 ²</a:t>
            </a:r>
            <a:endParaRPr lang="en-US" sz="800" dirty="0"/>
          </a:p>
        </p:txBody>
      </p:sp>
      <p:sp>
        <p:nvSpPr>
          <p:cNvPr id="27" name="Shape 24"/>
          <p:cNvSpPr/>
          <p:nvPr/>
        </p:nvSpPr>
        <p:spPr>
          <a:xfrm>
            <a:off x="6126480" y="749808"/>
            <a:ext cx="2651760" cy="2139696"/>
          </a:xfrm>
          <a:prstGeom prst="rect">
            <a:avLst/>
          </a:prstGeom>
          <a:solidFill>
            <a:srgbClr val="FFFFFF"/>
          </a:solidFill>
          <a:ln w="6350">
            <a:solidFill>
              <a:srgbClr val="DDEAEA"/>
            </a:solidFill>
            <a:prstDash val="solid"/>
          </a:ln>
          <a:effectLst>
            <a:outerShdw blurRad="63500" dist="254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001"/>
          </a:p>
        </p:txBody>
      </p:sp>
      <p:sp>
        <p:nvSpPr>
          <p:cNvPr id="28" name="Shape 25"/>
          <p:cNvSpPr/>
          <p:nvPr/>
        </p:nvSpPr>
        <p:spPr>
          <a:xfrm>
            <a:off x="6126480" y="749808"/>
            <a:ext cx="2651760" cy="658368"/>
          </a:xfrm>
          <a:prstGeom prst="rect">
            <a:avLst/>
          </a:prstGeom>
          <a:solidFill>
            <a:srgbClr val="1B3A4B"/>
          </a:solidFill>
          <a:ln w="12700">
            <a:solidFill>
              <a:srgbClr val="1B3A4B"/>
            </a:solidFill>
            <a:prstDash val="solid"/>
          </a:ln>
        </p:spPr>
        <p:txBody>
          <a:bodyPr/>
          <a:lstStyle/>
          <a:p>
            <a:endParaRPr lang="en-001"/>
          </a:p>
        </p:txBody>
      </p:sp>
      <p:sp>
        <p:nvSpPr>
          <p:cNvPr id="29" name="Text 26"/>
          <p:cNvSpPr/>
          <p:nvPr/>
        </p:nvSpPr>
        <p:spPr>
          <a:xfrm>
            <a:off x="6199632" y="749808"/>
            <a:ext cx="658368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000" b="1" dirty="0">
                <a:solidFill>
                  <a:srgbClr val="D4930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SOM</a:t>
            </a:r>
            <a:endParaRPr lang="en-US" sz="2000" dirty="0"/>
          </a:p>
        </p:txBody>
      </p:sp>
      <p:sp>
        <p:nvSpPr>
          <p:cNvPr id="30" name="Shape 27"/>
          <p:cNvSpPr/>
          <p:nvPr/>
        </p:nvSpPr>
        <p:spPr>
          <a:xfrm>
            <a:off x="6876288" y="841248"/>
            <a:ext cx="0" cy="475488"/>
          </a:xfrm>
          <a:prstGeom prst="line">
            <a:avLst/>
          </a:prstGeom>
          <a:noFill/>
          <a:ln w="12700">
            <a:solidFill>
              <a:srgbClr val="D4930A"/>
            </a:solidFill>
            <a:prstDash val="solid"/>
          </a:ln>
        </p:spPr>
        <p:txBody>
          <a:bodyPr/>
          <a:lstStyle/>
          <a:p>
            <a:endParaRPr lang="en-001"/>
          </a:p>
        </p:txBody>
      </p:sp>
      <p:sp>
        <p:nvSpPr>
          <p:cNvPr id="31" name="Text 28"/>
          <p:cNvSpPr/>
          <p:nvPr/>
        </p:nvSpPr>
        <p:spPr>
          <a:xfrm>
            <a:off x="6967728" y="749808"/>
            <a:ext cx="1719072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50" dirty="0">
                <a:solidFill>
                  <a:srgbClr val="BBCCD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российский рынок EdTech,</a:t>
            </a:r>
            <a:endParaRPr lang="en-US" sz="950" dirty="0"/>
          </a:p>
          <a:p>
            <a:pPr marL="0" indent="0" algn="l">
              <a:buNone/>
            </a:pPr>
            <a:r>
              <a:rPr lang="en-US" sz="950" dirty="0">
                <a:solidFill>
                  <a:srgbClr val="BBCCD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доступная доля (3 года)</a:t>
            </a:r>
            <a:endParaRPr lang="en-US" sz="950" dirty="0"/>
          </a:p>
        </p:txBody>
      </p:sp>
      <p:sp>
        <p:nvSpPr>
          <p:cNvPr id="32" name="Text 29"/>
          <p:cNvSpPr/>
          <p:nvPr/>
        </p:nvSpPr>
        <p:spPr>
          <a:xfrm>
            <a:off x="6199632" y="1435608"/>
            <a:ext cx="2505456" cy="5852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600" b="1" dirty="0">
                <a:solidFill>
                  <a:srgbClr val="D4930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₽320 млн ³</a:t>
            </a:r>
            <a:endParaRPr lang="en-US" sz="2600" dirty="0"/>
          </a:p>
        </p:txBody>
      </p:sp>
      <p:sp>
        <p:nvSpPr>
          <p:cNvPr id="33" name="Text 30"/>
          <p:cNvSpPr/>
          <p:nvPr/>
        </p:nvSpPr>
        <p:spPr>
          <a:xfrm>
            <a:off x="6199632" y="2029968"/>
            <a:ext cx="2505456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750" i="1" dirty="0">
                <a:solidFill>
                  <a:srgbClr val="6B7C8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³ BusinesStat / Smart Ranking, 2025</a:t>
            </a:r>
            <a:endParaRPr lang="en-US" sz="750" dirty="0"/>
          </a:p>
        </p:txBody>
      </p:sp>
      <p:sp>
        <p:nvSpPr>
          <p:cNvPr id="34" name="Text 31"/>
          <p:cNvSpPr/>
          <p:nvPr/>
        </p:nvSpPr>
        <p:spPr>
          <a:xfrm>
            <a:off x="6199632" y="2267712"/>
            <a:ext cx="2505456" cy="530352"/>
          </a:xfrm>
          <a:prstGeom prst="rect">
            <a:avLst/>
          </a:prstGeom>
          <a:noFill/>
          <a:ln/>
        </p:spPr>
        <p:txBody>
          <a:bodyPr wrap="square" lIns="0" tIns="50800" rIns="50800" bIns="0" rtlCol="0" anchor="t"/>
          <a:lstStyle/>
          <a:p>
            <a:pPr marL="0" indent="0" algn="ctr">
              <a:buNone/>
            </a:pPr>
            <a:r>
              <a:rPr lang="en-US" sz="800" dirty="0">
                <a:solidFill>
                  <a:srgbClr val="9AAB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Рынок EdTech РФ 2024 — ₽149 млрд (+21% г/г)</a:t>
            </a:r>
            <a:endParaRPr lang="en-US" sz="800" dirty="0"/>
          </a:p>
        </p:txBody>
      </p:sp>
      <p:graphicFrame>
        <p:nvGraphicFramePr>
          <p:cNvPr id="35" name="Chart 0"/>
          <p:cNvGraphicFramePr/>
          <p:nvPr/>
        </p:nvGraphicFramePr>
        <p:xfrm>
          <a:off x="274320" y="2944368"/>
          <a:ext cx="5303520" cy="192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6" name="Shape 32"/>
          <p:cNvSpPr/>
          <p:nvPr/>
        </p:nvSpPr>
        <p:spPr>
          <a:xfrm>
            <a:off x="5760720" y="2944368"/>
            <a:ext cx="3108960" cy="1920240"/>
          </a:xfrm>
          <a:prstGeom prst="rect">
            <a:avLst/>
          </a:prstGeom>
          <a:solidFill>
            <a:srgbClr val="FFFFFF"/>
          </a:solidFill>
          <a:ln w="6350">
            <a:solidFill>
              <a:srgbClr val="DDEAEA"/>
            </a:solidFill>
            <a:prstDash val="solid"/>
          </a:ln>
          <a:effectLst>
            <a:outerShdw blurRad="63500" dist="254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001"/>
          </a:p>
        </p:txBody>
      </p:sp>
      <p:sp>
        <p:nvSpPr>
          <p:cNvPr id="37" name="Shape 33"/>
          <p:cNvSpPr/>
          <p:nvPr/>
        </p:nvSpPr>
        <p:spPr>
          <a:xfrm>
            <a:off x="5760720" y="2944368"/>
            <a:ext cx="3108960" cy="365760"/>
          </a:xfrm>
          <a:prstGeom prst="rect">
            <a:avLst/>
          </a:prstGeom>
          <a:solidFill>
            <a:srgbClr val="2D7D5A"/>
          </a:solidFill>
          <a:ln w="12700">
            <a:solidFill>
              <a:srgbClr val="2D7D5A"/>
            </a:solidFill>
            <a:prstDash val="solid"/>
          </a:ln>
        </p:spPr>
        <p:txBody>
          <a:bodyPr/>
          <a:lstStyle/>
          <a:p>
            <a:endParaRPr lang="en-001"/>
          </a:p>
        </p:txBody>
      </p:sp>
      <p:sp>
        <p:nvSpPr>
          <p:cNvPr id="38" name="Text 34"/>
          <p:cNvSpPr/>
          <p:nvPr/>
        </p:nvSpPr>
        <p:spPr>
          <a:xfrm>
            <a:off x="5870448" y="2944368"/>
            <a:ext cx="2889504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Потенциал роста</a:t>
            </a:r>
            <a:endParaRPr lang="en-US" sz="1200" dirty="0"/>
          </a:p>
        </p:txBody>
      </p:sp>
      <p:sp>
        <p:nvSpPr>
          <p:cNvPr id="39" name="Text 35"/>
          <p:cNvSpPr/>
          <p:nvPr/>
        </p:nvSpPr>
        <p:spPr>
          <a:xfrm>
            <a:off x="5897880" y="3401568"/>
            <a:ext cx="173736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1E2E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CAGR рынка робото-ПО</a:t>
            </a:r>
            <a:endParaRPr lang="en-US" sz="1000" dirty="0"/>
          </a:p>
        </p:txBody>
      </p:sp>
      <p:sp>
        <p:nvSpPr>
          <p:cNvPr id="40" name="Text 36"/>
          <p:cNvSpPr/>
          <p:nvPr/>
        </p:nvSpPr>
        <p:spPr>
          <a:xfrm>
            <a:off x="7388352" y="3401568"/>
            <a:ext cx="1389888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200" b="1" dirty="0">
                <a:solidFill>
                  <a:srgbClr val="D4930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22.4% / год</a:t>
            </a:r>
            <a:endParaRPr lang="en-US" sz="1200" dirty="0"/>
          </a:p>
        </p:txBody>
      </p:sp>
      <p:sp>
        <p:nvSpPr>
          <p:cNvPr id="41" name="Text 37"/>
          <p:cNvSpPr/>
          <p:nvPr/>
        </p:nvSpPr>
        <p:spPr>
          <a:xfrm>
            <a:off x="5897880" y="3675888"/>
            <a:ext cx="2871216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00" i="1" dirty="0">
                <a:solidFill>
                  <a:srgbClr val="6B7C8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¹ GMInsights, 2024</a:t>
            </a:r>
            <a:endParaRPr lang="en-US" sz="700" dirty="0"/>
          </a:p>
        </p:txBody>
      </p:sp>
      <p:sp>
        <p:nvSpPr>
          <p:cNvPr id="42" name="Text 38"/>
          <p:cNvSpPr/>
          <p:nvPr/>
        </p:nvSpPr>
        <p:spPr>
          <a:xfrm>
            <a:off x="5897880" y="3858768"/>
            <a:ext cx="173736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1E2E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Охват 3% рынка (SOM)</a:t>
            </a:r>
            <a:endParaRPr lang="en-US" sz="1000" dirty="0"/>
          </a:p>
        </p:txBody>
      </p:sp>
      <p:sp>
        <p:nvSpPr>
          <p:cNvPr id="43" name="Text 39"/>
          <p:cNvSpPr/>
          <p:nvPr/>
        </p:nvSpPr>
        <p:spPr>
          <a:xfrm>
            <a:off x="7388352" y="3858768"/>
            <a:ext cx="1389888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200" b="1" dirty="0">
                <a:solidFill>
                  <a:srgbClr val="D4930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~9.6 млн ₽</a:t>
            </a:r>
            <a:endParaRPr lang="en-US" sz="1200" dirty="0"/>
          </a:p>
        </p:txBody>
      </p:sp>
      <p:sp>
        <p:nvSpPr>
          <p:cNvPr id="44" name="Text 40"/>
          <p:cNvSpPr/>
          <p:nvPr/>
        </p:nvSpPr>
        <p:spPr>
          <a:xfrm>
            <a:off x="5897880" y="4133088"/>
            <a:ext cx="2871216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00" i="1" dirty="0">
                <a:solidFill>
                  <a:srgbClr val="6B7C8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от SOM ₽320 млн</a:t>
            </a:r>
            <a:endParaRPr lang="en-US" sz="700" dirty="0"/>
          </a:p>
        </p:txBody>
      </p:sp>
      <p:sp>
        <p:nvSpPr>
          <p:cNvPr id="45" name="Text 41"/>
          <p:cNvSpPr/>
          <p:nvPr/>
        </p:nvSpPr>
        <p:spPr>
          <a:xfrm>
            <a:off x="5897880" y="4315968"/>
            <a:ext cx="173736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1E2E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Охват 5% рынка (SOM)</a:t>
            </a:r>
            <a:endParaRPr lang="en-US" sz="1000" dirty="0"/>
          </a:p>
        </p:txBody>
      </p:sp>
      <p:sp>
        <p:nvSpPr>
          <p:cNvPr id="46" name="Text 42"/>
          <p:cNvSpPr/>
          <p:nvPr/>
        </p:nvSpPr>
        <p:spPr>
          <a:xfrm>
            <a:off x="7388352" y="4315968"/>
            <a:ext cx="1389888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200" b="1" dirty="0">
                <a:solidFill>
                  <a:srgbClr val="D4930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~16 млн ₽</a:t>
            </a:r>
            <a:endParaRPr lang="en-US" sz="1200" dirty="0"/>
          </a:p>
        </p:txBody>
      </p:sp>
      <p:sp>
        <p:nvSpPr>
          <p:cNvPr id="47" name="Text 43"/>
          <p:cNvSpPr/>
          <p:nvPr/>
        </p:nvSpPr>
        <p:spPr>
          <a:xfrm>
            <a:off x="5897880" y="4590288"/>
            <a:ext cx="2871216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00" i="1" dirty="0">
                <a:solidFill>
                  <a:srgbClr val="6B7C8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от SOM ₽320 млн</a:t>
            </a:r>
            <a:endParaRPr lang="en-US" sz="700" dirty="0"/>
          </a:p>
        </p:txBody>
      </p:sp>
      <p:sp>
        <p:nvSpPr>
          <p:cNvPr id="48" name="Shape 44"/>
          <p:cNvSpPr/>
          <p:nvPr/>
        </p:nvSpPr>
        <p:spPr>
          <a:xfrm>
            <a:off x="0" y="4937760"/>
            <a:ext cx="9144000" cy="205740"/>
          </a:xfrm>
          <a:prstGeom prst="rect">
            <a:avLst/>
          </a:prstGeom>
          <a:solidFill>
            <a:srgbClr val="E2E8F0"/>
          </a:solidFill>
          <a:ln w="127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001"/>
          </a:p>
        </p:txBody>
      </p:sp>
      <p:sp>
        <p:nvSpPr>
          <p:cNvPr id="49" name="Text 45"/>
          <p:cNvSpPr/>
          <p:nvPr/>
        </p:nvSpPr>
        <p:spPr>
          <a:xfrm>
            <a:off x="182880" y="4937760"/>
            <a:ext cx="8778240" cy="2057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650" dirty="0">
                <a:solidFill>
                  <a:srgbClr val="6A7E8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¹ GMInsights, Robotic Software Market Report, 2024  ·  ² Precedence Research, Low-Code Development Platform Market, 2024  ·  ³ BusinesStat, Анализ рынка EdTech РФ 2025; Smart Ranking, Рейтинг EdTech 2024</a:t>
            </a:r>
            <a:endParaRPr lang="en-US" sz="65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5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658368"/>
          </a:xfrm>
          <a:prstGeom prst="rect">
            <a:avLst/>
          </a:prstGeom>
          <a:solidFill>
            <a:srgbClr val="1B3A4B"/>
          </a:solidFill>
          <a:ln w="12700">
            <a:solidFill>
              <a:srgbClr val="1B3A4B"/>
            </a:solidFill>
            <a:prstDash val="solid"/>
          </a:ln>
        </p:spPr>
        <p:txBody>
          <a:bodyPr/>
          <a:lstStyle/>
          <a:p>
            <a:endParaRPr lang="en-001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64592" cy="658368"/>
          </a:xfrm>
          <a:prstGeom prst="rect">
            <a:avLst/>
          </a:prstGeom>
          <a:solidFill>
            <a:srgbClr val="D4930A"/>
          </a:solidFill>
          <a:ln w="12700">
            <a:solidFill>
              <a:srgbClr val="D4930A"/>
            </a:solidFill>
            <a:prstDash val="solid"/>
          </a:ln>
        </p:spPr>
        <p:txBody>
          <a:bodyPr/>
          <a:lstStyle/>
          <a:p>
            <a:endParaRPr lang="en-001"/>
          </a:p>
        </p:txBody>
      </p:sp>
      <p:sp>
        <p:nvSpPr>
          <p:cNvPr id="4" name="Text 2"/>
          <p:cNvSpPr/>
          <p:nvPr/>
        </p:nvSpPr>
        <p:spPr>
          <a:xfrm>
            <a:off x="274320" y="0"/>
            <a:ext cx="6583680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000" b="1" dirty="0">
                <a:solidFill>
                  <a:srgbClr val="D4930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Способ продажи и монетизация</a:t>
            </a:r>
            <a:endParaRPr lang="en-US" sz="2000" dirty="0"/>
          </a:p>
        </p:txBody>
      </p:sp>
      <p:sp>
        <p:nvSpPr>
          <p:cNvPr id="5" name="Shape 3"/>
          <p:cNvSpPr/>
          <p:nvPr/>
        </p:nvSpPr>
        <p:spPr>
          <a:xfrm>
            <a:off x="6876288" y="36576"/>
            <a:ext cx="2103120" cy="585216"/>
          </a:xfrm>
          <a:prstGeom prst="rect">
            <a:avLst/>
          </a:prstGeom>
          <a:solidFill>
            <a:srgbClr val="FFFFFF"/>
          </a:solidFill>
          <a:ln w="6350">
            <a:solidFill>
              <a:srgbClr val="CCCCCC"/>
            </a:solidFill>
            <a:prstDash val="solid"/>
          </a:ln>
        </p:spPr>
        <p:txBody>
          <a:bodyPr/>
          <a:lstStyle/>
          <a:p>
            <a:endParaRPr lang="en-001"/>
          </a:p>
        </p:txBody>
      </p:sp>
      <p:pic>
        <p:nvPicPr>
          <p:cNvPr id="6" name="Image 0" descr="/home/claude/logo_fasie_header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894576" y="54864"/>
            <a:ext cx="2066544" cy="548640"/>
          </a:xfrm>
          <a:prstGeom prst="rect">
            <a:avLst/>
          </a:prstGeom>
        </p:spPr>
      </p:pic>
      <p:sp>
        <p:nvSpPr>
          <p:cNvPr id="9" name="Shape 6"/>
          <p:cNvSpPr/>
          <p:nvPr/>
        </p:nvSpPr>
        <p:spPr>
          <a:xfrm>
            <a:off x="0" y="4983480"/>
            <a:ext cx="9144000" cy="160020"/>
          </a:xfrm>
          <a:prstGeom prst="rect">
            <a:avLst/>
          </a:prstGeom>
          <a:solidFill>
            <a:srgbClr val="1B3A4B"/>
          </a:solidFill>
          <a:ln w="12700">
            <a:solidFill>
              <a:srgbClr val="1B3A4B"/>
            </a:solidFill>
            <a:prstDash val="solid"/>
          </a:ln>
        </p:spPr>
        <p:txBody>
          <a:bodyPr/>
          <a:lstStyle/>
          <a:p>
            <a:endParaRPr lang="en-001"/>
          </a:p>
        </p:txBody>
      </p:sp>
      <p:sp>
        <p:nvSpPr>
          <p:cNvPr id="10" name="Shape 7"/>
          <p:cNvSpPr/>
          <p:nvPr/>
        </p:nvSpPr>
        <p:spPr>
          <a:xfrm>
            <a:off x="0" y="4983480"/>
            <a:ext cx="164592" cy="160020"/>
          </a:xfrm>
          <a:prstGeom prst="rect">
            <a:avLst/>
          </a:prstGeom>
          <a:solidFill>
            <a:srgbClr val="D4930A"/>
          </a:solidFill>
          <a:ln w="12700">
            <a:solidFill>
              <a:srgbClr val="D4930A"/>
            </a:solidFill>
            <a:prstDash val="solid"/>
          </a:ln>
        </p:spPr>
        <p:txBody>
          <a:bodyPr/>
          <a:lstStyle/>
          <a:p>
            <a:endParaRPr lang="en-001"/>
          </a:p>
        </p:txBody>
      </p:sp>
      <p:sp>
        <p:nvSpPr>
          <p:cNvPr id="11" name="Shape 8"/>
          <p:cNvSpPr/>
          <p:nvPr/>
        </p:nvSpPr>
        <p:spPr>
          <a:xfrm>
            <a:off x="274320" y="777240"/>
            <a:ext cx="4572000" cy="4069080"/>
          </a:xfrm>
          <a:prstGeom prst="rect">
            <a:avLst/>
          </a:prstGeom>
          <a:solidFill>
            <a:srgbClr val="FFFFFF"/>
          </a:solidFill>
          <a:ln w="6350">
            <a:solidFill>
              <a:srgbClr val="DDEAEA"/>
            </a:solidFill>
            <a:prstDash val="solid"/>
          </a:ln>
          <a:effectLst>
            <a:outerShdw blurRad="63500" dist="254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001"/>
          </a:p>
        </p:txBody>
      </p:sp>
      <p:sp>
        <p:nvSpPr>
          <p:cNvPr id="12" name="Shape 9"/>
          <p:cNvSpPr/>
          <p:nvPr/>
        </p:nvSpPr>
        <p:spPr>
          <a:xfrm>
            <a:off x="274320" y="777240"/>
            <a:ext cx="4572000" cy="365760"/>
          </a:xfrm>
          <a:prstGeom prst="rect">
            <a:avLst/>
          </a:prstGeom>
          <a:solidFill>
            <a:srgbClr val="D4930A"/>
          </a:solidFill>
          <a:ln w="12700">
            <a:solidFill>
              <a:srgbClr val="D4930A"/>
            </a:solidFill>
            <a:prstDash val="solid"/>
          </a:ln>
        </p:spPr>
        <p:txBody>
          <a:bodyPr/>
          <a:lstStyle/>
          <a:p>
            <a:endParaRPr lang="en-001"/>
          </a:p>
        </p:txBody>
      </p:sp>
      <p:sp>
        <p:nvSpPr>
          <p:cNvPr id="13" name="Text 10"/>
          <p:cNvSpPr/>
          <p:nvPr/>
        </p:nvSpPr>
        <p:spPr>
          <a:xfrm>
            <a:off x="384048" y="777240"/>
            <a:ext cx="4462272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Модели монетизации</a:t>
            </a:r>
            <a:endParaRPr lang="en-US" sz="1100" dirty="0"/>
          </a:p>
        </p:txBody>
      </p:sp>
      <p:sp>
        <p:nvSpPr>
          <p:cNvPr id="14" name="Shape 11"/>
          <p:cNvSpPr/>
          <p:nvPr/>
        </p:nvSpPr>
        <p:spPr>
          <a:xfrm>
            <a:off x="274320" y="1170432"/>
            <a:ext cx="73152" cy="640080"/>
          </a:xfrm>
          <a:prstGeom prst="rect">
            <a:avLst/>
          </a:prstGeom>
          <a:solidFill>
            <a:srgbClr val="D4930A"/>
          </a:solidFill>
          <a:ln w="12700">
            <a:solidFill>
              <a:srgbClr val="D4930A"/>
            </a:solidFill>
            <a:prstDash val="solid"/>
          </a:ln>
        </p:spPr>
        <p:txBody>
          <a:bodyPr/>
          <a:lstStyle/>
          <a:p>
            <a:endParaRPr lang="en-001"/>
          </a:p>
        </p:txBody>
      </p:sp>
      <p:sp>
        <p:nvSpPr>
          <p:cNvPr id="15" name="Text 12"/>
          <p:cNvSpPr/>
          <p:nvPr/>
        </p:nvSpPr>
        <p:spPr>
          <a:xfrm>
            <a:off x="475488" y="1188720"/>
            <a:ext cx="41605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b="1" dirty="0">
                <a:solidFill>
                  <a:srgbClr val="1E2E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Годовая SaaS-подписка (основная)</a:t>
            </a:r>
            <a:endParaRPr lang="en-US" sz="1050" dirty="0"/>
          </a:p>
        </p:txBody>
      </p:sp>
      <p:sp>
        <p:nvSpPr>
          <p:cNvPr id="16" name="Text 13"/>
          <p:cNvSpPr/>
          <p:nvPr/>
        </p:nvSpPr>
        <p:spPr>
          <a:xfrm>
            <a:off x="475488" y="1463040"/>
            <a:ext cx="416052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50" dirty="0">
                <a:solidFill>
                  <a:srgbClr val="6B7C8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Оплата раз в год — выгоднее для клиента, стабильнее для нас</a:t>
            </a:r>
            <a:endParaRPr lang="en-US" sz="950" dirty="0"/>
          </a:p>
        </p:txBody>
      </p:sp>
      <p:sp>
        <p:nvSpPr>
          <p:cNvPr id="17" name="Shape 14"/>
          <p:cNvSpPr/>
          <p:nvPr/>
        </p:nvSpPr>
        <p:spPr>
          <a:xfrm>
            <a:off x="274320" y="1901952"/>
            <a:ext cx="73152" cy="640080"/>
          </a:xfrm>
          <a:prstGeom prst="rect">
            <a:avLst/>
          </a:prstGeom>
          <a:solidFill>
            <a:srgbClr val="2D7D5A"/>
          </a:solidFill>
          <a:ln w="12700">
            <a:solidFill>
              <a:srgbClr val="D4930A"/>
            </a:solidFill>
            <a:prstDash val="solid"/>
          </a:ln>
        </p:spPr>
        <p:txBody>
          <a:bodyPr/>
          <a:lstStyle/>
          <a:p>
            <a:endParaRPr lang="en-001"/>
          </a:p>
        </p:txBody>
      </p:sp>
      <p:sp>
        <p:nvSpPr>
          <p:cNvPr id="18" name="Text 15"/>
          <p:cNvSpPr/>
          <p:nvPr/>
        </p:nvSpPr>
        <p:spPr>
          <a:xfrm>
            <a:off x="475488" y="1920240"/>
            <a:ext cx="41605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b="1" dirty="0">
                <a:solidFill>
                  <a:srgbClr val="1E2E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Корпоративная лицензия</a:t>
            </a:r>
            <a:endParaRPr lang="en-US" sz="1050" dirty="0"/>
          </a:p>
        </p:txBody>
      </p:sp>
      <p:sp>
        <p:nvSpPr>
          <p:cNvPr id="19" name="Text 16"/>
          <p:cNvSpPr/>
          <p:nvPr/>
        </p:nvSpPr>
        <p:spPr>
          <a:xfrm>
            <a:off x="475488" y="2194560"/>
            <a:ext cx="416052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50" dirty="0">
                <a:solidFill>
                  <a:srgbClr val="6B7C8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Локальная установка для компаний и университетов</a:t>
            </a:r>
            <a:endParaRPr lang="en-US" sz="950" dirty="0"/>
          </a:p>
        </p:txBody>
      </p:sp>
      <p:sp>
        <p:nvSpPr>
          <p:cNvPr id="20" name="Shape 17"/>
          <p:cNvSpPr/>
          <p:nvPr/>
        </p:nvSpPr>
        <p:spPr>
          <a:xfrm>
            <a:off x="274320" y="2633472"/>
            <a:ext cx="73152" cy="640080"/>
          </a:xfrm>
          <a:prstGeom prst="rect">
            <a:avLst/>
          </a:prstGeom>
          <a:solidFill>
            <a:srgbClr val="D4930A"/>
          </a:solidFill>
          <a:ln w="12700">
            <a:solidFill>
              <a:srgbClr val="D4930A"/>
            </a:solidFill>
            <a:prstDash val="solid"/>
          </a:ln>
        </p:spPr>
        <p:txBody>
          <a:bodyPr/>
          <a:lstStyle/>
          <a:p>
            <a:endParaRPr lang="en-001"/>
          </a:p>
        </p:txBody>
      </p:sp>
      <p:sp>
        <p:nvSpPr>
          <p:cNvPr id="21" name="Text 18"/>
          <p:cNvSpPr/>
          <p:nvPr/>
        </p:nvSpPr>
        <p:spPr>
          <a:xfrm>
            <a:off x="475488" y="2651760"/>
            <a:ext cx="41605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b="1" dirty="0">
                <a:solidFill>
                  <a:srgbClr val="1E2E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Образовательная лицензия</a:t>
            </a:r>
            <a:endParaRPr lang="en-US" sz="1050" dirty="0"/>
          </a:p>
        </p:txBody>
      </p:sp>
      <p:sp>
        <p:nvSpPr>
          <p:cNvPr id="22" name="Text 19"/>
          <p:cNvSpPr/>
          <p:nvPr/>
        </p:nvSpPr>
        <p:spPr>
          <a:xfrm>
            <a:off x="475488" y="2926080"/>
            <a:ext cx="416052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50" dirty="0">
                <a:solidFill>
                  <a:srgbClr val="6B7C8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Льготные годовые условия для вузов и школ</a:t>
            </a:r>
            <a:endParaRPr lang="en-US" sz="950" dirty="0"/>
          </a:p>
        </p:txBody>
      </p:sp>
      <p:sp>
        <p:nvSpPr>
          <p:cNvPr id="23" name="Shape 20"/>
          <p:cNvSpPr/>
          <p:nvPr/>
        </p:nvSpPr>
        <p:spPr>
          <a:xfrm>
            <a:off x="274320" y="3364992"/>
            <a:ext cx="73152" cy="640080"/>
          </a:xfrm>
          <a:prstGeom prst="rect">
            <a:avLst/>
          </a:prstGeom>
          <a:solidFill>
            <a:srgbClr val="2D7D5A"/>
          </a:solidFill>
          <a:ln w="12700">
            <a:solidFill>
              <a:srgbClr val="D4930A"/>
            </a:solidFill>
            <a:prstDash val="solid"/>
          </a:ln>
        </p:spPr>
        <p:txBody>
          <a:bodyPr/>
          <a:lstStyle/>
          <a:p>
            <a:endParaRPr lang="en-001"/>
          </a:p>
        </p:txBody>
      </p:sp>
      <p:sp>
        <p:nvSpPr>
          <p:cNvPr id="24" name="Text 21"/>
          <p:cNvSpPr/>
          <p:nvPr/>
        </p:nvSpPr>
        <p:spPr>
          <a:xfrm>
            <a:off x="475488" y="3383280"/>
            <a:ext cx="41605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b="1" dirty="0">
                <a:solidFill>
                  <a:srgbClr val="1E2E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Кастомная разработка</a:t>
            </a:r>
            <a:endParaRPr lang="en-US" sz="1050" dirty="0"/>
          </a:p>
        </p:txBody>
      </p:sp>
      <p:sp>
        <p:nvSpPr>
          <p:cNvPr id="25" name="Text 22"/>
          <p:cNvSpPr/>
          <p:nvPr/>
        </p:nvSpPr>
        <p:spPr>
          <a:xfrm>
            <a:off x="475488" y="3657600"/>
            <a:ext cx="416052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50" dirty="0">
                <a:solidFill>
                  <a:srgbClr val="6B7C8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Добавление поддержки специфических платформ по заказу</a:t>
            </a:r>
            <a:endParaRPr lang="en-US" sz="950" dirty="0"/>
          </a:p>
        </p:txBody>
      </p:sp>
      <p:sp>
        <p:nvSpPr>
          <p:cNvPr id="26" name="Shape 23"/>
          <p:cNvSpPr/>
          <p:nvPr/>
        </p:nvSpPr>
        <p:spPr>
          <a:xfrm>
            <a:off x="274320" y="4096512"/>
            <a:ext cx="73152" cy="640080"/>
          </a:xfrm>
          <a:prstGeom prst="rect">
            <a:avLst/>
          </a:prstGeom>
          <a:solidFill>
            <a:srgbClr val="D4930A"/>
          </a:solidFill>
          <a:ln w="12700">
            <a:solidFill>
              <a:srgbClr val="D4930A"/>
            </a:solidFill>
            <a:prstDash val="solid"/>
          </a:ln>
        </p:spPr>
        <p:txBody>
          <a:bodyPr/>
          <a:lstStyle/>
          <a:p>
            <a:endParaRPr lang="en-001"/>
          </a:p>
        </p:txBody>
      </p:sp>
      <p:sp>
        <p:nvSpPr>
          <p:cNvPr id="27" name="Text 24"/>
          <p:cNvSpPr/>
          <p:nvPr/>
        </p:nvSpPr>
        <p:spPr>
          <a:xfrm>
            <a:off x="475488" y="4114800"/>
            <a:ext cx="41605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b="1" dirty="0">
                <a:solidFill>
                  <a:srgbClr val="1E2E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Техническая поддержка</a:t>
            </a:r>
            <a:endParaRPr lang="en-US" sz="1050" dirty="0"/>
          </a:p>
        </p:txBody>
      </p:sp>
      <p:sp>
        <p:nvSpPr>
          <p:cNvPr id="28" name="Text 25"/>
          <p:cNvSpPr/>
          <p:nvPr/>
        </p:nvSpPr>
        <p:spPr>
          <a:xfrm>
            <a:off x="475488" y="4389120"/>
            <a:ext cx="416052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50" dirty="0">
                <a:solidFill>
                  <a:srgbClr val="6B7C8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Годовые контракты сопровождения для корпоративных клиентов</a:t>
            </a:r>
            <a:endParaRPr lang="en-US" sz="950" dirty="0"/>
          </a:p>
        </p:txBody>
      </p:sp>
      <p:sp>
        <p:nvSpPr>
          <p:cNvPr id="29" name="Shape 26"/>
          <p:cNvSpPr/>
          <p:nvPr/>
        </p:nvSpPr>
        <p:spPr>
          <a:xfrm>
            <a:off x="5029200" y="777240"/>
            <a:ext cx="3840480" cy="4069080"/>
          </a:xfrm>
          <a:prstGeom prst="rect">
            <a:avLst/>
          </a:prstGeom>
          <a:solidFill>
            <a:srgbClr val="FFFFFF"/>
          </a:solidFill>
          <a:ln w="6350">
            <a:solidFill>
              <a:srgbClr val="DDEAEA"/>
            </a:solidFill>
            <a:prstDash val="solid"/>
          </a:ln>
          <a:effectLst>
            <a:outerShdw blurRad="63500" dist="254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001"/>
          </a:p>
        </p:txBody>
      </p:sp>
      <p:sp>
        <p:nvSpPr>
          <p:cNvPr id="30" name="Shape 27"/>
          <p:cNvSpPr/>
          <p:nvPr/>
        </p:nvSpPr>
        <p:spPr>
          <a:xfrm>
            <a:off x="5029200" y="777240"/>
            <a:ext cx="3840480" cy="365760"/>
          </a:xfrm>
          <a:prstGeom prst="rect">
            <a:avLst/>
          </a:prstGeom>
          <a:solidFill>
            <a:srgbClr val="1B3A4B"/>
          </a:solidFill>
          <a:ln w="12700">
            <a:solidFill>
              <a:srgbClr val="1B3A4B"/>
            </a:solidFill>
            <a:prstDash val="solid"/>
          </a:ln>
        </p:spPr>
        <p:txBody>
          <a:bodyPr/>
          <a:lstStyle/>
          <a:p>
            <a:endParaRPr lang="en-001"/>
          </a:p>
        </p:txBody>
      </p:sp>
      <p:sp>
        <p:nvSpPr>
          <p:cNvPr id="31" name="Text 28"/>
          <p:cNvSpPr/>
          <p:nvPr/>
        </p:nvSpPr>
        <p:spPr>
          <a:xfrm>
            <a:off x="5138928" y="777240"/>
            <a:ext cx="3730752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Ценообразование</a:t>
            </a:r>
            <a:endParaRPr lang="en-US" sz="1100" dirty="0"/>
          </a:p>
        </p:txBody>
      </p:sp>
      <p:sp>
        <p:nvSpPr>
          <p:cNvPr id="32" name="Shape 29"/>
          <p:cNvSpPr/>
          <p:nvPr/>
        </p:nvSpPr>
        <p:spPr>
          <a:xfrm>
            <a:off x="5138928" y="1234440"/>
            <a:ext cx="3621024" cy="1060704"/>
          </a:xfrm>
          <a:prstGeom prst="rect">
            <a:avLst/>
          </a:prstGeom>
          <a:solidFill>
            <a:srgbClr val="FFF8EE"/>
          </a:solidFill>
          <a:ln w="6350">
            <a:solidFill>
              <a:srgbClr val="DDEAEA"/>
            </a:solidFill>
            <a:prstDash val="solid"/>
          </a:ln>
          <a:effectLst>
            <a:outerShdw blurRad="63500" dist="254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001"/>
          </a:p>
        </p:txBody>
      </p:sp>
      <p:sp>
        <p:nvSpPr>
          <p:cNvPr id="33" name="Shape 30"/>
          <p:cNvSpPr/>
          <p:nvPr/>
        </p:nvSpPr>
        <p:spPr>
          <a:xfrm>
            <a:off x="5138928" y="1234440"/>
            <a:ext cx="73152" cy="1060704"/>
          </a:xfrm>
          <a:prstGeom prst="rect">
            <a:avLst/>
          </a:prstGeom>
          <a:solidFill>
            <a:srgbClr val="D4930A"/>
          </a:solidFill>
          <a:ln w="12700">
            <a:solidFill>
              <a:srgbClr val="D4930A"/>
            </a:solidFill>
            <a:prstDash val="solid"/>
          </a:ln>
        </p:spPr>
        <p:txBody>
          <a:bodyPr/>
          <a:lstStyle/>
          <a:p>
            <a:endParaRPr lang="en-001"/>
          </a:p>
        </p:txBody>
      </p:sp>
      <p:sp>
        <p:nvSpPr>
          <p:cNvPr id="34" name="Text 31"/>
          <p:cNvSpPr/>
          <p:nvPr/>
        </p:nvSpPr>
        <p:spPr>
          <a:xfrm>
            <a:off x="5303520" y="1307592"/>
            <a:ext cx="32918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1E2E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Профессионал</a:t>
            </a:r>
            <a:endParaRPr lang="en-US" sz="1100" dirty="0"/>
          </a:p>
        </p:txBody>
      </p:sp>
      <p:sp>
        <p:nvSpPr>
          <p:cNvPr id="35" name="Text 32"/>
          <p:cNvSpPr/>
          <p:nvPr/>
        </p:nvSpPr>
        <p:spPr>
          <a:xfrm>
            <a:off x="5303520" y="1600200"/>
            <a:ext cx="182880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D4930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150 000 ₽/год</a:t>
            </a:r>
            <a:endParaRPr lang="en-US" sz="1500" dirty="0"/>
          </a:p>
        </p:txBody>
      </p:sp>
      <p:sp>
        <p:nvSpPr>
          <p:cNvPr id="36" name="Text 33"/>
          <p:cNvSpPr/>
          <p:nvPr/>
        </p:nvSpPr>
        <p:spPr>
          <a:xfrm>
            <a:off x="7114032" y="1362456"/>
            <a:ext cx="1554480" cy="8046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50" dirty="0">
                <a:solidFill>
                  <a:srgbClr val="6B7C8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Все платформы,</a:t>
            </a:r>
            <a:endParaRPr lang="en-US" sz="950" dirty="0"/>
          </a:p>
          <a:p>
            <a:pPr marL="0" indent="0">
              <a:buNone/>
            </a:pPr>
            <a:r>
              <a:rPr lang="en-US" sz="950" dirty="0">
                <a:solidFill>
                  <a:srgbClr val="6B7C8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приоритетная поддержка</a:t>
            </a:r>
            <a:endParaRPr lang="en-US" sz="950" dirty="0"/>
          </a:p>
        </p:txBody>
      </p:sp>
      <p:sp>
        <p:nvSpPr>
          <p:cNvPr id="37" name="Shape 34"/>
          <p:cNvSpPr/>
          <p:nvPr/>
        </p:nvSpPr>
        <p:spPr>
          <a:xfrm>
            <a:off x="5138928" y="2404872"/>
            <a:ext cx="3621024" cy="1060704"/>
          </a:xfrm>
          <a:prstGeom prst="rect">
            <a:avLst/>
          </a:prstGeom>
          <a:solidFill>
            <a:srgbClr val="F5F6F7"/>
          </a:solidFill>
          <a:ln w="6350">
            <a:solidFill>
              <a:srgbClr val="DDEAEA"/>
            </a:solidFill>
            <a:prstDash val="solid"/>
          </a:ln>
          <a:effectLst>
            <a:outerShdw blurRad="63500" dist="254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001"/>
          </a:p>
        </p:txBody>
      </p:sp>
      <p:sp>
        <p:nvSpPr>
          <p:cNvPr id="38" name="Text 35"/>
          <p:cNvSpPr/>
          <p:nvPr/>
        </p:nvSpPr>
        <p:spPr>
          <a:xfrm>
            <a:off x="5303520" y="2478024"/>
            <a:ext cx="32918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1E2E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Команда (до 10)</a:t>
            </a:r>
            <a:endParaRPr lang="en-US" sz="1100" dirty="0"/>
          </a:p>
        </p:txBody>
      </p:sp>
      <p:sp>
        <p:nvSpPr>
          <p:cNvPr id="39" name="Text 36"/>
          <p:cNvSpPr/>
          <p:nvPr/>
        </p:nvSpPr>
        <p:spPr>
          <a:xfrm>
            <a:off x="5303520" y="2770632"/>
            <a:ext cx="182880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ru-RU" sz="1500" b="1" dirty="0">
                <a:solidFill>
                  <a:srgbClr val="D4930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500 </a:t>
            </a:r>
            <a:r>
              <a:rPr lang="en-US" sz="1500" b="1" dirty="0">
                <a:solidFill>
                  <a:srgbClr val="D4930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000 ₽/год</a:t>
            </a:r>
            <a:endParaRPr lang="en-US" sz="1500" dirty="0"/>
          </a:p>
        </p:txBody>
      </p:sp>
      <p:sp>
        <p:nvSpPr>
          <p:cNvPr id="40" name="Text 37"/>
          <p:cNvSpPr/>
          <p:nvPr/>
        </p:nvSpPr>
        <p:spPr>
          <a:xfrm>
            <a:off x="7114032" y="2532888"/>
            <a:ext cx="1554480" cy="8046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50" dirty="0">
                <a:solidFill>
                  <a:srgbClr val="6B7C8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Совместная работа,</a:t>
            </a:r>
            <a:endParaRPr lang="en-US" sz="950" dirty="0"/>
          </a:p>
          <a:p>
            <a:pPr marL="0" indent="0">
              <a:buNone/>
            </a:pPr>
            <a:r>
              <a:rPr lang="en-US" sz="950" dirty="0">
                <a:solidFill>
                  <a:srgbClr val="6B7C8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админ-панель</a:t>
            </a:r>
            <a:endParaRPr lang="en-US" sz="950" dirty="0"/>
          </a:p>
        </p:txBody>
      </p:sp>
      <p:sp>
        <p:nvSpPr>
          <p:cNvPr id="41" name="Shape 38"/>
          <p:cNvSpPr/>
          <p:nvPr/>
        </p:nvSpPr>
        <p:spPr>
          <a:xfrm>
            <a:off x="5138928" y="3575304"/>
            <a:ext cx="3621024" cy="1060704"/>
          </a:xfrm>
          <a:prstGeom prst="rect">
            <a:avLst/>
          </a:prstGeom>
          <a:solidFill>
            <a:srgbClr val="F5F6F7"/>
          </a:solidFill>
          <a:ln w="6350">
            <a:solidFill>
              <a:srgbClr val="DDEAEA"/>
            </a:solidFill>
            <a:prstDash val="solid"/>
          </a:ln>
          <a:effectLst>
            <a:outerShdw blurRad="63500" dist="254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001"/>
          </a:p>
        </p:txBody>
      </p:sp>
      <p:sp>
        <p:nvSpPr>
          <p:cNvPr id="42" name="Text 39"/>
          <p:cNvSpPr/>
          <p:nvPr/>
        </p:nvSpPr>
        <p:spPr>
          <a:xfrm>
            <a:off x="5303520" y="3648456"/>
            <a:ext cx="32918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1E2E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Корпоративный</a:t>
            </a:r>
            <a:endParaRPr lang="en-US" sz="1100" dirty="0"/>
          </a:p>
        </p:txBody>
      </p:sp>
      <p:sp>
        <p:nvSpPr>
          <p:cNvPr id="43" name="Text 40"/>
          <p:cNvSpPr/>
          <p:nvPr/>
        </p:nvSpPr>
        <p:spPr>
          <a:xfrm>
            <a:off x="5303520" y="3941064"/>
            <a:ext cx="182880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 err="1">
                <a:solidFill>
                  <a:srgbClr val="D4930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от</a:t>
            </a:r>
            <a:r>
              <a:rPr lang="en-US" sz="1500" b="1" dirty="0">
                <a:solidFill>
                  <a:srgbClr val="D4930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ru-RU" sz="1500" b="1" dirty="0">
                <a:solidFill>
                  <a:srgbClr val="D4930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350 </a:t>
            </a:r>
            <a:r>
              <a:rPr lang="en-US" sz="1500" b="1" dirty="0">
                <a:solidFill>
                  <a:srgbClr val="D4930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000 ₽/год</a:t>
            </a:r>
            <a:endParaRPr lang="en-US" sz="1500" dirty="0"/>
          </a:p>
        </p:txBody>
      </p:sp>
      <p:sp>
        <p:nvSpPr>
          <p:cNvPr id="44" name="Text 41"/>
          <p:cNvSpPr/>
          <p:nvPr/>
        </p:nvSpPr>
        <p:spPr>
          <a:xfrm>
            <a:off x="7114032" y="3703320"/>
            <a:ext cx="1554480" cy="8046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50" dirty="0">
                <a:solidFill>
                  <a:srgbClr val="6B7C8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Лок. установка,</a:t>
            </a:r>
            <a:endParaRPr lang="en-US" sz="950" dirty="0"/>
          </a:p>
          <a:p>
            <a:pPr marL="0" indent="0">
              <a:buNone/>
            </a:pPr>
            <a:r>
              <a:rPr lang="en-US" sz="950" dirty="0">
                <a:solidFill>
                  <a:srgbClr val="6B7C8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кастомные платформы</a:t>
            </a:r>
            <a:endParaRPr lang="en-US" sz="95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5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658368"/>
          </a:xfrm>
          <a:prstGeom prst="rect">
            <a:avLst/>
          </a:prstGeom>
          <a:solidFill>
            <a:srgbClr val="1B3A4B"/>
          </a:solidFill>
          <a:ln w="12700">
            <a:solidFill>
              <a:srgbClr val="1B3A4B"/>
            </a:solidFill>
            <a:prstDash val="solid"/>
          </a:ln>
        </p:spPr>
        <p:txBody>
          <a:bodyPr/>
          <a:lstStyle/>
          <a:p>
            <a:endParaRPr lang="en-001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64592" cy="658368"/>
          </a:xfrm>
          <a:prstGeom prst="rect">
            <a:avLst/>
          </a:prstGeom>
          <a:solidFill>
            <a:srgbClr val="D4930A"/>
          </a:solidFill>
          <a:ln w="12700">
            <a:solidFill>
              <a:srgbClr val="D4930A"/>
            </a:solidFill>
            <a:prstDash val="solid"/>
          </a:ln>
        </p:spPr>
        <p:txBody>
          <a:bodyPr/>
          <a:lstStyle/>
          <a:p>
            <a:endParaRPr lang="en-001"/>
          </a:p>
        </p:txBody>
      </p:sp>
      <p:sp>
        <p:nvSpPr>
          <p:cNvPr id="4" name="Text 2"/>
          <p:cNvSpPr/>
          <p:nvPr/>
        </p:nvSpPr>
        <p:spPr>
          <a:xfrm>
            <a:off x="274320" y="0"/>
            <a:ext cx="6583680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000" b="1" dirty="0">
                <a:solidFill>
                  <a:srgbClr val="D4930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Ресурсы проекта</a:t>
            </a:r>
            <a:endParaRPr lang="en-US" sz="2000" dirty="0"/>
          </a:p>
        </p:txBody>
      </p:sp>
      <p:sp>
        <p:nvSpPr>
          <p:cNvPr id="5" name="Shape 3"/>
          <p:cNvSpPr/>
          <p:nvPr/>
        </p:nvSpPr>
        <p:spPr>
          <a:xfrm>
            <a:off x="6876288" y="36576"/>
            <a:ext cx="2103120" cy="585216"/>
          </a:xfrm>
          <a:prstGeom prst="rect">
            <a:avLst/>
          </a:prstGeom>
          <a:solidFill>
            <a:srgbClr val="FFFFFF"/>
          </a:solidFill>
          <a:ln w="6350">
            <a:solidFill>
              <a:srgbClr val="CCCCCC"/>
            </a:solidFill>
            <a:prstDash val="solid"/>
          </a:ln>
        </p:spPr>
        <p:txBody>
          <a:bodyPr/>
          <a:lstStyle/>
          <a:p>
            <a:endParaRPr lang="en-001"/>
          </a:p>
        </p:txBody>
      </p:sp>
      <p:pic>
        <p:nvPicPr>
          <p:cNvPr id="6" name="Image 0" descr="/home/claude/logo_fasie_header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894576" y="54864"/>
            <a:ext cx="2066544" cy="548640"/>
          </a:xfrm>
          <a:prstGeom prst="rect">
            <a:avLst/>
          </a:prstGeom>
        </p:spPr>
      </p:pic>
      <p:sp>
        <p:nvSpPr>
          <p:cNvPr id="9" name="Shape 6"/>
          <p:cNvSpPr/>
          <p:nvPr/>
        </p:nvSpPr>
        <p:spPr>
          <a:xfrm>
            <a:off x="0" y="4983480"/>
            <a:ext cx="9144000" cy="160020"/>
          </a:xfrm>
          <a:prstGeom prst="rect">
            <a:avLst/>
          </a:prstGeom>
          <a:solidFill>
            <a:srgbClr val="1B3A4B"/>
          </a:solidFill>
          <a:ln w="12700">
            <a:solidFill>
              <a:srgbClr val="1B3A4B"/>
            </a:solidFill>
            <a:prstDash val="solid"/>
          </a:ln>
        </p:spPr>
        <p:txBody>
          <a:bodyPr/>
          <a:lstStyle/>
          <a:p>
            <a:endParaRPr lang="en-001"/>
          </a:p>
        </p:txBody>
      </p:sp>
      <p:sp>
        <p:nvSpPr>
          <p:cNvPr id="10" name="Shape 7"/>
          <p:cNvSpPr/>
          <p:nvPr/>
        </p:nvSpPr>
        <p:spPr>
          <a:xfrm>
            <a:off x="0" y="4983480"/>
            <a:ext cx="164592" cy="160020"/>
          </a:xfrm>
          <a:prstGeom prst="rect">
            <a:avLst/>
          </a:prstGeom>
          <a:solidFill>
            <a:srgbClr val="D4930A"/>
          </a:solidFill>
          <a:ln w="12700">
            <a:solidFill>
              <a:srgbClr val="D4930A"/>
            </a:solidFill>
            <a:prstDash val="solid"/>
          </a:ln>
        </p:spPr>
        <p:txBody>
          <a:bodyPr/>
          <a:lstStyle/>
          <a:p>
            <a:endParaRPr lang="en-001"/>
          </a:p>
        </p:txBody>
      </p:sp>
      <p:sp>
        <p:nvSpPr>
          <p:cNvPr id="11" name="Shape 8"/>
          <p:cNvSpPr/>
          <p:nvPr/>
        </p:nvSpPr>
        <p:spPr>
          <a:xfrm>
            <a:off x="274320" y="749808"/>
            <a:ext cx="4160520" cy="2029968"/>
          </a:xfrm>
          <a:prstGeom prst="rect">
            <a:avLst/>
          </a:prstGeom>
          <a:solidFill>
            <a:srgbClr val="FFFFFF"/>
          </a:solidFill>
          <a:ln w="6350">
            <a:solidFill>
              <a:srgbClr val="DDEAEA"/>
            </a:solidFill>
            <a:prstDash val="solid"/>
          </a:ln>
          <a:effectLst>
            <a:outerShdw blurRad="63500" dist="254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001"/>
          </a:p>
        </p:txBody>
      </p:sp>
      <p:sp>
        <p:nvSpPr>
          <p:cNvPr id="12" name="Shape 9"/>
          <p:cNvSpPr/>
          <p:nvPr/>
        </p:nvSpPr>
        <p:spPr>
          <a:xfrm>
            <a:off x="274320" y="749808"/>
            <a:ext cx="4160520" cy="384048"/>
          </a:xfrm>
          <a:prstGeom prst="rect">
            <a:avLst/>
          </a:prstGeom>
          <a:solidFill>
            <a:srgbClr val="D4930A"/>
          </a:solidFill>
          <a:ln w="12700">
            <a:solidFill>
              <a:srgbClr val="D4930A"/>
            </a:solidFill>
            <a:prstDash val="solid"/>
          </a:ln>
        </p:spPr>
        <p:txBody>
          <a:bodyPr/>
          <a:lstStyle/>
          <a:p>
            <a:endParaRPr lang="en-001"/>
          </a:p>
        </p:txBody>
      </p:sp>
      <p:sp>
        <p:nvSpPr>
          <p:cNvPr id="13" name="Text 10"/>
          <p:cNvSpPr/>
          <p:nvPr/>
        </p:nvSpPr>
        <p:spPr>
          <a:xfrm>
            <a:off x="384048" y="749808"/>
            <a:ext cx="393192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Университетская база</a:t>
            </a:r>
            <a:endParaRPr lang="en-US" sz="1100" dirty="0"/>
          </a:p>
        </p:txBody>
      </p:sp>
      <p:sp>
        <p:nvSpPr>
          <p:cNvPr id="14" name="Text 11"/>
          <p:cNvSpPr/>
          <p:nvPr/>
        </p:nvSpPr>
        <p:spPr>
          <a:xfrm>
            <a:off x="438912" y="1170432"/>
            <a:ext cx="3822192" cy="15544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buSzPct val="100000"/>
              <a:buChar char="•"/>
            </a:pPr>
            <a:r>
              <a:rPr lang="en-US" sz="1050" dirty="0">
                <a:solidFill>
                  <a:srgbClr val="1E2E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Лаборатории и рабочие места для </a:t>
            </a:r>
            <a:r>
              <a:rPr lang="en-US" sz="1050" dirty="0" err="1">
                <a:solidFill>
                  <a:srgbClr val="1E2E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разработки</a:t>
            </a:r>
            <a:r>
              <a:rPr lang="en-US" sz="1050" dirty="0">
                <a:solidFill>
                  <a:srgbClr val="1E2E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ru-RU" sz="1050" dirty="0">
                <a:solidFill>
                  <a:srgbClr val="1E2E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           </a:t>
            </a:r>
            <a:r>
              <a:rPr lang="en-US" sz="1050" dirty="0">
                <a:solidFill>
                  <a:srgbClr val="1E2E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(СКБ на базе университета)</a:t>
            </a:r>
            <a:endParaRPr lang="en-US" sz="1050" dirty="0"/>
          </a:p>
          <a:p>
            <a:pPr marL="342900" indent="-342900">
              <a:buSzPct val="100000"/>
              <a:buChar char="•"/>
            </a:pPr>
            <a:r>
              <a:rPr lang="en-US" sz="1050" dirty="0">
                <a:solidFill>
                  <a:srgbClr val="1E2E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Парк роботов и мехатронных устройств для тестирования (в т.ч. мобильные платформы)</a:t>
            </a:r>
            <a:endParaRPr lang="en-US" sz="1050" dirty="0"/>
          </a:p>
          <a:p>
            <a:pPr marL="342900" indent="-342900">
              <a:buSzPct val="100000"/>
              <a:buChar char="•"/>
            </a:pPr>
            <a:r>
              <a:rPr lang="en-US" sz="1050" dirty="0">
                <a:solidFill>
                  <a:srgbClr val="1E2E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Среда Unity + PhysX: проект RSMA </a:t>
            </a:r>
            <a:r>
              <a:rPr lang="ru-RU" sz="1050" dirty="0">
                <a:solidFill>
                  <a:srgbClr val="1E2E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              </a:t>
            </a:r>
            <a:r>
              <a:rPr lang="en-US" sz="1050" dirty="0">
                <a:solidFill>
                  <a:srgbClr val="1E2E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(отечественная партнёрская разработка)</a:t>
            </a:r>
            <a:endParaRPr lang="en-US" sz="1050" dirty="0"/>
          </a:p>
        </p:txBody>
      </p:sp>
      <p:sp>
        <p:nvSpPr>
          <p:cNvPr id="15" name="Shape 12"/>
          <p:cNvSpPr/>
          <p:nvPr/>
        </p:nvSpPr>
        <p:spPr>
          <a:xfrm>
            <a:off x="4709160" y="749808"/>
            <a:ext cx="4160520" cy="2029968"/>
          </a:xfrm>
          <a:prstGeom prst="rect">
            <a:avLst/>
          </a:prstGeom>
          <a:solidFill>
            <a:srgbClr val="FFFFFF"/>
          </a:solidFill>
          <a:ln w="6350">
            <a:solidFill>
              <a:srgbClr val="DDEAEA"/>
            </a:solidFill>
            <a:prstDash val="solid"/>
          </a:ln>
          <a:effectLst>
            <a:outerShdw blurRad="63500" dist="254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001"/>
          </a:p>
        </p:txBody>
      </p:sp>
      <p:sp>
        <p:nvSpPr>
          <p:cNvPr id="16" name="Shape 13"/>
          <p:cNvSpPr/>
          <p:nvPr/>
        </p:nvSpPr>
        <p:spPr>
          <a:xfrm>
            <a:off x="4709160" y="749808"/>
            <a:ext cx="4160520" cy="384048"/>
          </a:xfrm>
          <a:prstGeom prst="rect">
            <a:avLst/>
          </a:prstGeom>
          <a:solidFill>
            <a:srgbClr val="1B3A4B"/>
          </a:solidFill>
          <a:ln w="12700">
            <a:solidFill>
              <a:srgbClr val="1B3A4B"/>
            </a:solidFill>
            <a:prstDash val="solid"/>
          </a:ln>
        </p:spPr>
        <p:txBody>
          <a:bodyPr/>
          <a:lstStyle/>
          <a:p>
            <a:endParaRPr lang="en-001"/>
          </a:p>
        </p:txBody>
      </p:sp>
      <p:sp>
        <p:nvSpPr>
          <p:cNvPr id="17" name="Text 14"/>
          <p:cNvSpPr/>
          <p:nvPr/>
        </p:nvSpPr>
        <p:spPr>
          <a:xfrm>
            <a:off x="4818888" y="749808"/>
            <a:ext cx="393192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Партнёрства и экспертиза</a:t>
            </a:r>
            <a:endParaRPr lang="en-US" sz="1100" dirty="0"/>
          </a:p>
        </p:txBody>
      </p:sp>
      <p:sp>
        <p:nvSpPr>
          <p:cNvPr id="18" name="Text 15"/>
          <p:cNvSpPr/>
          <p:nvPr/>
        </p:nvSpPr>
        <p:spPr>
          <a:xfrm>
            <a:off x="4873752" y="1170432"/>
            <a:ext cx="3822192" cy="15544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buSzPct val="100000"/>
              <a:buChar char="•"/>
            </a:pPr>
            <a:r>
              <a:rPr lang="en-US" sz="1050" dirty="0">
                <a:solidFill>
                  <a:srgbClr val="1E2E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Партнёры EduNet и GameNet — апробация платформы (RSMA)</a:t>
            </a:r>
            <a:endParaRPr lang="en-US" sz="1050" dirty="0"/>
          </a:p>
          <a:p>
            <a:pPr marL="342900" indent="-342900">
              <a:buSzPct val="100000"/>
              <a:buChar char="•"/>
            </a:pPr>
            <a:r>
              <a:rPr lang="en-US" sz="1050" dirty="0">
                <a:solidFill>
                  <a:srgbClr val="1E2E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Партнёры из промышленности для апробации: ОПК, агросектор</a:t>
            </a:r>
            <a:endParaRPr lang="en-US" sz="1050" dirty="0"/>
          </a:p>
          <a:p>
            <a:pPr marL="342900" indent="-342900">
              <a:buSzPct val="100000"/>
              <a:buChar char="•"/>
            </a:pPr>
            <a:r>
              <a:rPr lang="en-US" sz="1050" dirty="0">
                <a:solidFill>
                  <a:srgbClr val="1E2E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Кафедра — 20+ внедрённых робототехнических решений; алгоритмы управления мобильными роботами</a:t>
            </a:r>
            <a:endParaRPr lang="en-US" sz="1050" dirty="0"/>
          </a:p>
        </p:txBody>
      </p:sp>
      <p:sp>
        <p:nvSpPr>
          <p:cNvPr id="23" name="Shape 20"/>
          <p:cNvSpPr/>
          <p:nvPr/>
        </p:nvSpPr>
        <p:spPr>
          <a:xfrm>
            <a:off x="4709160" y="2926080"/>
            <a:ext cx="4160520" cy="2029968"/>
          </a:xfrm>
          <a:prstGeom prst="rect">
            <a:avLst/>
          </a:prstGeom>
          <a:solidFill>
            <a:srgbClr val="FFFFFF"/>
          </a:solidFill>
          <a:ln w="6350">
            <a:solidFill>
              <a:srgbClr val="DDEAEA"/>
            </a:solidFill>
            <a:prstDash val="solid"/>
          </a:ln>
          <a:effectLst>
            <a:outerShdw blurRad="63500" dist="254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001"/>
          </a:p>
        </p:txBody>
      </p:sp>
      <p:sp>
        <p:nvSpPr>
          <p:cNvPr id="24" name="Shape 21"/>
          <p:cNvSpPr/>
          <p:nvPr/>
        </p:nvSpPr>
        <p:spPr>
          <a:xfrm>
            <a:off x="4709160" y="2926080"/>
            <a:ext cx="4160520" cy="384048"/>
          </a:xfrm>
          <a:prstGeom prst="rect">
            <a:avLst/>
          </a:prstGeom>
          <a:solidFill>
            <a:srgbClr val="8A5A1A"/>
          </a:solidFill>
          <a:ln w="12700">
            <a:solidFill>
              <a:srgbClr val="8A5A1A"/>
            </a:solidFill>
            <a:prstDash val="solid"/>
          </a:ln>
        </p:spPr>
        <p:txBody>
          <a:bodyPr/>
          <a:lstStyle/>
          <a:p>
            <a:endParaRPr lang="en-001"/>
          </a:p>
        </p:txBody>
      </p:sp>
      <p:sp>
        <p:nvSpPr>
          <p:cNvPr id="25" name="Text 22"/>
          <p:cNvSpPr/>
          <p:nvPr/>
        </p:nvSpPr>
        <p:spPr>
          <a:xfrm>
            <a:off x="4818888" y="2926080"/>
            <a:ext cx="393192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Интеллектуальные активы</a:t>
            </a:r>
            <a:endParaRPr lang="en-US" sz="1100" dirty="0"/>
          </a:p>
        </p:txBody>
      </p:sp>
      <p:sp>
        <p:nvSpPr>
          <p:cNvPr id="26" name="Text 23"/>
          <p:cNvSpPr/>
          <p:nvPr/>
        </p:nvSpPr>
        <p:spPr>
          <a:xfrm>
            <a:off x="4738489" y="3340608"/>
            <a:ext cx="4092718" cy="15544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buSzPct val="100000"/>
              <a:buChar char="•"/>
            </a:pPr>
            <a:r>
              <a:rPr lang="en-US" sz="1050" dirty="0">
                <a:solidFill>
                  <a:srgbClr val="1E2E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Прототип: 11 </a:t>
            </a:r>
            <a:r>
              <a:rPr lang="en-US" sz="1050" dirty="0" err="1">
                <a:solidFill>
                  <a:srgbClr val="1E2E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имитирующих</a:t>
            </a:r>
            <a:r>
              <a:rPr lang="en-US" sz="1050" dirty="0">
                <a:solidFill>
                  <a:srgbClr val="1E2E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050" dirty="0" err="1">
                <a:solidFill>
                  <a:srgbClr val="1E2E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модулей</a:t>
            </a:r>
            <a:r>
              <a:rPr lang="ru-RU" sz="1050" dirty="0">
                <a:solidFill>
                  <a:srgbClr val="1E2E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          </a:t>
            </a:r>
            <a:r>
              <a:rPr lang="en-US" sz="1050" dirty="0">
                <a:solidFill>
                  <a:srgbClr val="1E2E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(микроконтроллер, двигатель, сервопривод, </a:t>
            </a:r>
            <a:r>
              <a:rPr lang="en-US" sz="1050" dirty="0" err="1">
                <a:solidFill>
                  <a:srgbClr val="1E2E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дальномер</a:t>
            </a:r>
            <a:r>
              <a:rPr lang="en-US" sz="1050" dirty="0">
                <a:solidFill>
                  <a:srgbClr val="1E2E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,</a:t>
            </a:r>
            <a:r>
              <a:rPr lang="ru-RU" sz="1050" dirty="0">
                <a:solidFill>
                  <a:srgbClr val="1E2E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050" dirty="0">
                <a:solidFill>
                  <a:srgbClr val="1E2E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I²C…)</a:t>
            </a:r>
            <a:endParaRPr lang="en-US" sz="1050" dirty="0"/>
          </a:p>
          <a:p>
            <a:pPr marL="342900" indent="-342900">
              <a:buSzPct val="100000"/>
              <a:buChar char="•"/>
            </a:pPr>
            <a:r>
              <a:rPr lang="en-US" sz="1050" dirty="0">
                <a:solidFill>
                  <a:srgbClr val="1E2E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Поддержка ROS1/2, PhysX, Windows/Linux; 2 языка программирования (C#, C/C++)</a:t>
            </a:r>
            <a:endParaRPr lang="en-US" sz="1050" dirty="0"/>
          </a:p>
          <a:p>
            <a:pPr marL="342900" indent="-342900">
              <a:buSzPct val="100000"/>
              <a:buChar char="•"/>
            </a:pPr>
            <a:r>
              <a:rPr lang="en-US" sz="1050" dirty="0">
                <a:solidFill>
                  <a:srgbClr val="1E2E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Задел по архитектуре транслятора и генераторам кода; заявка на патентование</a:t>
            </a:r>
            <a:endParaRPr lang="en-US" sz="1050" dirty="0"/>
          </a:p>
        </p:txBody>
      </p:sp>
      <p:pic>
        <p:nvPicPr>
          <p:cNvPr id="201" name="QR RSMA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9388" y="2828813"/>
            <a:ext cx="2108061" cy="2108061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5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658368"/>
          </a:xfrm>
          <a:prstGeom prst="rect">
            <a:avLst/>
          </a:prstGeom>
          <a:solidFill>
            <a:srgbClr val="1B3A4B"/>
          </a:solidFill>
          <a:ln w="12700">
            <a:solidFill>
              <a:srgbClr val="1B3A4B"/>
            </a:solidFill>
            <a:prstDash val="solid"/>
          </a:ln>
        </p:spPr>
        <p:txBody>
          <a:bodyPr/>
          <a:lstStyle/>
          <a:p>
            <a:endParaRPr lang="en-001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64592" cy="658368"/>
          </a:xfrm>
          <a:prstGeom prst="rect">
            <a:avLst/>
          </a:prstGeom>
          <a:solidFill>
            <a:srgbClr val="D4930A"/>
          </a:solidFill>
          <a:ln w="12700">
            <a:solidFill>
              <a:srgbClr val="D4930A"/>
            </a:solidFill>
            <a:prstDash val="solid"/>
          </a:ln>
        </p:spPr>
        <p:txBody>
          <a:bodyPr/>
          <a:lstStyle/>
          <a:p>
            <a:endParaRPr lang="en-001"/>
          </a:p>
        </p:txBody>
      </p:sp>
      <p:sp>
        <p:nvSpPr>
          <p:cNvPr id="4" name="Text 2"/>
          <p:cNvSpPr/>
          <p:nvPr/>
        </p:nvSpPr>
        <p:spPr>
          <a:xfrm>
            <a:off x="274320" y="0"/>
            <a:ext cx="6583680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000" b="1" dirty="0">
                <a:solidFill>
                  <a:srgbClr val="D4930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Расходы</a:t>
            </a:r>
            <a:endParaRPr lang="en-US" sz="2000" dirty="0"/>
          </a:p>
        </p:txBody>
      </p:sp>
      <p:sp>
        <p:nvSpPr>
          <p:cNvPr id="5" name="Shape 3"/>
          <p:cNvSpPr/>
          <p:nvPr/>
        </p:nvSpPr>
        <p:spPr>
          <a:xfrm>
            <a:off x="6876288" y="36576"/>
            <a:ext cx="2103120" cy="585216"/>
          </a:xfrm>
          <a:prstGeom prst="rect">
            <a:avLst/>
          </a:prstGeom>
          <a:solidFill>
            <a:srgbClr val="FFFFFF"/>
          </a:solidFill>
          <a:ln w="6350">
            <a:solidFill>
              <a:srgbClr val="CCCCCC"/>
            </a:solidFill>
            <a:prstDash val="solid"/>
          </a:ln>
        </p:spPr>
        <p:txBody>
          <a:bodyPr/>
          <a:lstStyle/>
          <a:p>
            <a:endParaRPr lang="en-001"/>
          </a:p>
        </p:txBody>
      </p:sp>
      <p:pic>
        <p:nvPicPr>
          <p:cNvPr id="6" name="Image 0" descr="/home/claude/logo_fasie_header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894576" y="54864"/>
            <a:ext cx="2066544" cy="548640"/>
          </a:xfrm>
          <a:prstGeom prst="rect">
            <a:avLst/>
          </a:prstGeom>
        </p:spPr>
      </p:pic>
      <p:sp>
        <p:nvSpPr>
          <p:cNvPr id="9" name="Shape 6"/>
          <p:cNvSpPr/>
          <p:nvPr/>
        </p:nvSpPr>
        <p:spPr>
          <a:xfrm>
            <a:off x="0" y="4678436"/>
            <a:ext cx="9144000" cy="160020"/>
          </a:xfrm>
          <a:prstGeom prst="rect">
            <a:avLst/>
          </a:prstGeom>
          <a:solidFill>
            <a:srgbClr val="1B3A4B"/>
          </a:solidFill>
          <a:ln w="12700">
            <a:solidFill>
              <a:srgbClr val="1B3A4B"/>
            </a:solidFill>
            <a:prstDash val="solid"/>
          </a:ln>
        </p:spPr>
        <p:txBody>
          <a:bodyPr/>
          <a:lstStyle/>
          <a:p>
            <a:endParaRPr lang="en-001"/>
          </a:p>
        </p:txBody>
      </p:sp>
      <p:sp>
        <p:nvSpPr>
          <p:cNvPr id="10" name="Shape 7"/>
          <p:cNvSpPr/>
          <p:nvPr/>
        </p:nvSpPr>
        <p:spPr>
          <a:xfrm>
            <a:off x="0" y="4678436"/>
            <a:ext cx="164592" cy="160020"/>
          </a:xfrm>
          <a:prstGeom prst="rect">
            <a:avLst/>
          </a:prstGeom>
          <a:solidFill>
            <a:srgbClr val="D4930A"/>
          </a:solidFill>
          <a:ln w="12700">
            <a:solidFill>
              <a:srgbClr val="D4930A"/>
            </a:solidFill>
            <a:prstDash val="solid"/>
          </a:ln>
        </p:spPr>
        <p:txBody>
          <a:bodyPr/>
          <a:lstStyle/>
          <a:p>
            <a:endParaRPr lang="en-001"/>
          </a:p>
        </p:txBody>
      </p:sp>
      <p:sp>
        <p:nvSpPr>
          <p:cNvPr id="11" name="Shape 8"/>
          <p:cNvSpPr/>
          <p:nvPr/>
        </p:nvSpPr>
        <p:spPr>
          <a:xfrm>
            <a:off x="274320" y="777240"/>
            <a:ext cx="3931920" cy="3764036"/>
          </a:xfrm>
          <a:prstGeom prst="rect">
            <a:avLst/>
          </a:prstGeom>
          <a:solidFill>
            <a:srgbClr val="FFFFFF"/>
          </a:solidFill>
          <a:ln w="6350">
            <a:solidFill>
              <a:srgbClr val="DDEAEA"/>
            </a:solidFill>
            <a:prstDash val="solid"/>
          </a:ln>
          <a:effectLst>
            <a:outerShdw blurRad="63500" dist="254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001"/>
          </a:p>
        </p:txBody>
      </p:sp>
      <p:sp>
        <p:nvSpPr>
          <p:cNvPr id="12" name="Shape 9"/>
          <p:cNvSpPr/>
          <p:nvPr/>
        </p:nvSpPr>
        <p:spPr>
          <a:xfrm>
            <a:off x="274320" y="777240"/>
            <a:ext cx="3931920" cy="365760"/>
          </a:xfrm>
          <a:prstGeom prst="rect">
            <a:avLst/>
          </a:prstGeom>
          <a:solidFill>
            <a:srgbClr val="D4930A"/>
          </a:solidFill>
          <a:ln w="12700">
            <a:solidFill>
              <a:srgbClr val="D4930A"/>
            </a:solidFill>
            <a:prstDash val="solid"/>
          </a:ln>
        </p:spPr>
        <p:txBody>
          <a:bodyPr/>
          <a:lstStyle/>
          <a:p>
            <a:endParaRPr lang="en-001"/>
          </a:p>
        </p:txBody>
      </p:sp>
      <p:sp>
        <p:nvSpPr>
          <p:cNvPr id="13" name="Text 10"/>
          <p:cNvSpPr/>
          <p:nvPr/>
        </p:nvSpPr>
        <p:spPr>
          <a:xfrm>
            <a:off x="384048" y="777240"/>
            <a:ext cx="3822192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Оплата труда (в месяц)</a:t>
            </a:r>
            <a:endParaRPr lang="en-US" sz="1100" dirty="0"/>
          </a:p>
        </p:txBody>
      </p:sp>
      <p:sp>
        <p:nvSpPr>
          <p:cNvPr id="14" name="Text 11"/>
          <p:cNvSpPr/>
          <p:nvPr/>
        </p:nvSpPr>
        <p:spPr>
          <a:xfrm>
            <a:off x="411480" y="1212494"/>
            <a:ext cx="2651760" cy="4206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1E2E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Ведущий разработчик ПО</a:t>
            </a:r>
            <a:endParaRPr lang="en-US" sz="1000" dirty="0"/>
          </a:p>
        </p:txBody>
      </p:sp>
      <p:sp>
        <p:nvSpPr>
          <p:cNvPr id="15" name="Text 12"/>
          <p:cNvSpPr/>
          <p:nvPr/>
        </p:nvSpPr>
        <p:spPr>
          <a:xfrm>
            <a:off x="3017520" y="1212494"/>
            <a:ext cx="1051560" cy="4206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000" b="1" dirty="0" err="1">
                <a:solidFill>
                  <a:srgbClr val="D4930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от</a:t>
            </a:r>
            <a:r>
              <a:rPr lang="en-US" sz="1000" b="1" dirty="0">
                <a:solidFill>
                  <a:srgbClr val="D4930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ru-RU" sz="1000" b="1" dirty="0">
                <a:solidFill>
                  <a:srgbClr val="D4930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25 </a:t>
            </a:r>
            <a:r>
              <a:rPr lang="en-US" sz="1000" b="1" dirty="0">
                <a:solidFill>
                  <a:srgbClr val="D4930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000 ₽</a:t>
            </a:r>
            <a:endParaRPr lang="en-US" sz="1000" dirty="0"/>
          </a:p>
        </p:txBody>
      </p:sp>
      <p:sp>
        <p:nvSpPr>
          <p:cNvPr id="16" name="Text 13"/>
          <p:cNvSpPr/>
          <p:nvPr/>
        </p:nvSpPr>
        <p:spPr>
          <a:xfrm>
            <a:off x="411480" y="1683593"/>
            <a:ext cx="2651760" cy="4206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1E2E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Инженер-программист</a:t>
            </a:r>
            <a:endParaRPr lang="en-US" sz="1000" dirty="0"/>
          </a:p>
        </p:txBody>
      </p:sp>
      <p:sp>
        <p:nvSpPr>
          <p:cNvPr id="17" name="Text 14"/>
          <p:cNvSpPr/>
          <p:nvPr/>
        </p:nvSpPr>
        <p:spPr>
          <a:xfrm>
            <a:off x="3017520" y="1683593"/>
            <a:ext cx="1051560" cy="4206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000" b="1" dirty="0" err="1">
                <a:solidFill>
                  <a:srgbClr val="D4930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от</a:t>
            </a:r>
            <a:r>
              <a:rPr lang="en-US" sz="1000" b="1" dirty="0">
                <a:solidFill>
                  <a:srgbClr val="D4930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ru-RU" sz="1000" b="1" dirty="0">
                <a:solidFill>
                  <a:srgbClr val="D4930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20</a:t>
            </a:r>
            <a:r>
              <a:rPr lang="en-US" sz="1000" b="1" dirty="0">
                <a:solidFill>
                  <a:srgbClr val="D4930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000 ₽</a:t>
            </a:r>
            <a:endParaRPr lang="en-US" sz="1000" dirty="0"/>
          </a:p>
        </p:txBody>
      </p:sp>
      <p:sp>
        <p:nvSpPr>
          <p:cNvPr id="18" name="Text 15"/>
          <p:cNvSpPr/>
          <p:nvPr/>
        </p:nvSpPr>
        <p:spPr>
          <a:xfrm>
            <a:off x="411480" y="2154692"/>
            <a:ext cx="2651760" cy="4206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1E2E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UX/UI дизайнер</a:t>
            </a:r>
            <a:endParaRPr lang="en-US" sz="1000" dirty="0"/>
          </a:p>
        </p:txBody>
      </p:sp>
      <p:sp>
        <p:nvSpPr>
          <p:cNvPr id="19" name="Text 16"/>
          <p:cNvSpPr/>
          <p:nvPr/>
        </p:nvSpPr>
        <p:spPr>
          <a:xfrm>
            <a:off x="3017520" y="2154692"/>
            <a:ext cx="1051560" cy="4206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000" b="1" dirty="0" err="1">
                <a:solidFill>
                  <a:srgbClr val="D4930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от</a:t>
            </a:r>
            <a:r>
              <a:rPr lang="en-US" sz="1000" b="1" dirty="0">
                <a:solidFill>
                  <a:srgbClr val="D4930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ru-RU" sz="1000" b="1" dirty="0">
                <a:solidFill>
                  <a:srgbClr val="D4930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15</a:t>
            </a:r>
            <a:r>
              <a:rPr lang="en-US" sz="1000" b="1" dirty="0">
                <a:solidFill>
                  <a:srgbClr val="D4930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000 ₽</a:t>
            </a:r>
            <a:endParaRPr lang="en-US" sz="1000" dirty="0"/>
          </a:p>
        </p:txBody>
      </p:sp>
      <p:sp>
        <p:nvSpPr>
          <p:cNvPr id="20" name="Text 17"/>
          <p:cNvSpPr/>
          <p:nvPr/>
        </p:nvSpPr>
        <p:spPr>
          <a:xfrm>
            <a:off x="411480" y="2625791"/>
            <a:ext cx="2651760" cy="4206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1E2E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Руководитель проекта</a:t>
            </a:r>
            <a:endParaRPr lang="en-US" sz="1000" dirty="0"/>
          </a:p>
        </p:txBody>
      </p:sp>
      <p:sp>
        <p:nvSpPr>
          <p:cNvPr id="21" name="Text 18"/>
          <p:cNvSpPr/>
          <p:nvPr/>
        </p:nvSpPr>
        <p:spPr>
          <a:xfrm>
            <a:off x="3017520" y="2625791"/>
            <a:ext cx="1051560" cy="4206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000" b="1" dirty="0" err="1">
                <a:solidFill>
                  <a:srgbClr val="D4930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от</a:t>
            </a:r>
            <a:r>
              <a:rPr lang="en-US" sz="1000" b="1" dirty="0">
                <a:solidFill>
                  <a:srgbClr val="D4930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ru-RU" sz="1000" b="1" dirty="0">
                <a:solidFill>
                  <a:srgbClr val="D4930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20</a:t>
            </a:r>
            <a:r>
              <a:rPr lang="en-US" sz="1000" b="1" dirty="0">
                <a:solidFill>
                  <a:srgbClr val="D4930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000 ₽</a:t>
            </a:r>
            <a:endParaRPr lang="en-US" sz="1000" dirty="0"/>
          </a:p>
        </p:txBody>
      </p:sp>
      <p:sp>
        <p:nvSpPr>
          <p:cNvPr id="22" name="Text 19"/>
          <p:cNvSpPr/>
          <p:nvPr/>
        </p:nvSpPr>
        <p:spPr>
          <a:xfrm>
            <a:off x="411480" y="3096889"/>
            <a:ext cx="2651760" cy="4206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1E2E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Бухгалтер (ГПХ)</a:t>
            </a:r>
            <a:endParaRPr lang="en-US" sz="1000" dirty="0"/>
          </a:p>
        </p:txBody>
      </p:sp>
      <p:sp>
        <p:nvSpPr>
          <p:cNvPr id="23" name="Text 20"/>
          <p:cNvSpPr/>
          <p:nvPr/>
        </p:nvSpPr>
        <p:spPr>
          <a:xfrm>
            <a:off x="3017520" y="3096889"/>
            <a:ext cx="1051560" cy="4206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000" b="1" dirty="0" err="1">
                <a:solidFill>
                  <a:srgbClr val="D4930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от</a:t>
            </a:r>
            <a:r>
              <a:rPr lang="en-US" sz="1000" b="1" dirty="0">
                <a:solidFill>
                  <a:srgbClr val="D4930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ru-RU" sz="1000" b="1" dirty="0">
                <a:solidFill>
                  <a:srgbClr val="D4930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8</a:t>
            </a:r>
            <a:r>
              <a:rPr lang="en-US" sz="1000" b="1" dirty="0">
                <a:solidFill>
                  <a:srgbClr val="D4930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000 ₽</a:t>
            </a:r>
            <a:endParaRPr lang="en-US" sz="1000" dirty="0"/>
          </a:p>
        </p:txBody>
      </p:sp>
      <p:sp>
        <p:nvSpPr>
          <p:cNvPr id="24" name="Text 21"/>
          <p:cNvSpPr/>
          <p:nvPr/>
        </p:nvSpPr>
        <p:spPr>
          <a:xfrm>
            <a:off x="411480" y="3567988"/>
            <a:ext cx="2651760" cy="4206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1E2E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Маркетолог (ГПХ)</a:t>
            </a:r>
            <a:endParaRPr lang="en-US" sz="1000" dirty="0"/>
          </a:p>
        </p:txBody>
      </p:sp>
      <p:sp>
        <p:nvSpPr>
          <p:cNvPr id="25" name="Text 22"/>
          <p:cNvSpPr/>
          <p:nvPr/>
        </p:nvSpPr>
        <p:spPr>
          <a:xfrm>
            <a:off x="3017520" y="3567988"/>
            <a:ext cx="1051560" cy="4206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000" b="1" dirty="0" err="1">
                <a:solidFill>
                  <a:srgbClr val="D4930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от</a:t>
            </a:r>
            <a:r>
              <a:rPr lang="en-US" sz="1000" b="1" dirty="0">
                <a:solidFill>
                  <a:srgbClr val="D4930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ru-RU" sz="1000" b="1" dirty="0">
                <a:solidFill>
                  <a:srgbClr val="D4930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10</a:t>
            </a:r>
            <a:r>
              <a:rPr lang="en-US" sz="1000" b="1" dirty="0">
                <a:solidFill>
                  <a:srgbClr val="D4930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000 ₽</a:t>
            </a:r>
            <a:endParaRPr lang="en-US" sz="1000" dirty="0"/>
          </a:p>
        </p:txBody>
      </p:sp>
      <p:sp>
        <p:nvSpPr>
          <p:cNvPr id="26" name="Text 23"/>
          <p:cNvSpPr/>
          <p:nvPr/>
        </p:nvSpPr>
        <p:spPr>
          <a:xfrm>
            <a:off x="411480" y="4039087"/>
            <a:ext cx="2651760" cy="4206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1E2E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Консультант по робототехнике</a:t>
            </a:r>
            <a:endParaRPr lang="en-US" sz="1000" dirty="0"/>
          </a:p>
        </p:txBody>
      </p:sp>
      <p:sp>
        <p:nvSpPr>
          <p:cNvPr id="27" name="Text 24"/>
          <p:cNvSpPr/>
          <p:nvPr/>
        </p:nvSpPr>
        <p:spPr>
          <a:xfrm>
            <a:off x="3017520" y="4039087"/>
            <a:ext cx="1051560" cy="4206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000" b="1" dirty="0" err="1">
                <a:solidFill>
                  <a:srgbClr val="D4930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от</a:t>
            </a:r>
            <a:r>
              <a:rPr lang="en-US" sz="1000" b="1" dirty="0">
                <a:solidFill>
                  <a:srgbClr val="D4930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ru-RU" sz="1000" b="1" dirty="0">
                <a:solidFill>
                  <a:srgbClr val="D4930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15</a:t>
            </a:r>
            <a:r>
              <a:rPr lang="en-US" sz="1000" b="1" dirty="0">
                <a:solidFill>
                  <a:srgbClr val="D4930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000 ₽ (проектно)</a:t>
            </a:r>
            <a:endParaRPr lang="en-US" sz="1000" dirty="0"/>
          </a:p>
        </p:txBody>
      </p:sp>
      <p:sp>
        <p:nvSpPr>
          <p:cNvPr id="28" name="Shape 25"/>
          <p:cNvSpPr/>
          <p:nvPr/>
        </p:nvSpPr>
        <p:spPr>
          <a:xfrm>
            <a:off x="4389120" y="777240"/>
            <a:ext cx="4480560" cy="3764036"/>
          </a:xfrm>
          <a:prstGeom prst="rect">
            <a:avLst/>
          </a:prstGeom>
          <a:solidFill>
            <a:srgbClr val="FFFFFF"/>
          </a:solidFill>
          <a:ln w="6350">
            <a:solidFill>
              <a:srgbClr val="DDEAEA"/>
            </a:solidFill>
            <a:prstDash val="solid"/>
          </a:ln>
          <a:effectLst>
            <a:outerShdw blurRad="63500" dist="254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001"/>
          </a:p>
        </p:txBody>
      </p:sp>
      <p:sp>
        <p:nvSpPr>
          <p:cNvPr id="29" name="Shape 26"/>
          <p:cNvSpPr/>
          <p:nvPr/>
        </p:nvSpPr>
        <p:spPr>
          <a:xfrm>
            <a:off x="4389120" y="777240"/>
            <a:ext cx="4480560" cy="365760"/>
          </a:xfrm>
          <a:prstGeom prst="rect">
            <a:avLst/>
          </a:prstGeom>
          <a:solidFill>
            <a:srgbClr val="1B3A4B"/>
          </a:solidFill>
          <a:ln w="12700">
            <a:solidFill>
              <a:srgbClr val="1B3A4B"/>
            </a:solidFill>
            <a:prstDash val="solid"/>
          </a:ln>
        </p:spPr>
        <p:txBody>
          <a:bodyPr/>
          <a:lstStyle/>
          <a:p>
            <a:endParaRPr lang="en-001"/>
          </a:p>
        </p:txBody>
      </p:sp>
      <p:sp>
        <p:nvSpPr>
          <p:cNvPr id="30" name="Text 27"/>
          <p:cNvSpPr/>
          <p:nvPr/>
        </p:nvSpPr>
        <p:spPr>
          <a:xfrm>
            <a:off x="4498848" y="777240"/>
            <a:ext cx="4370832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Прочие расходы (на период проекта)</a:t>
            </a:r>
            <a:endParaRPr lang="en-US" sz="1100" dirty="0"/>
          </a:p>
        </p:txBody>
      </p:sp>
      <p:sp>
        <p:nvSpPr>
          <p:cNvPr id="31" name="Text 28"/>
          <p:cNvSpPr/>
          <p:nvPr/>
        </p:nvSpPr>
        <p:spPr>
          <a:xfrm>
            <a:off x="4526280" y="1212494"/>
            <a:ext cx="3017520" cy="4206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1E2E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Разработка MVP (</a:t>
            </a:r>
            <a:r>
              <a:rPr lang="en-US" sz="1000" dirty="0" err="1">
                <a:solidFill>
                  <a:srgbClr val="1E2E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серверная</a:t>
            </a:r>
            <a:r>
              <a:rPr lang="en-US" sz="1000" dirty="0">
                <a:solidFill>
                  <a:srgbClr val="1E2E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000" dirty="0" err="1">
                <a:solidFill>
                  <a:srgbClr val="1E2E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инфра</a:t>
            </a:r>
            <a:r>
              <a:rPr lang="ru-RU" sz="1000" dirty="0">
                <a:solidFill>
                  <a:srgbClr val="1E2E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структура</a:t>
            </a:r>
            <a:r>
              <a:rPr lang="en-US" sz="1000" dirty="0">
                <a:solidFill>
                  <a:srgbClr val="1E2E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)</a:t>
            </a:r>
            <a:endParaRPr lang="en-US" sz="1000" dirty="0"/>
          </a:p>
        </p:txBody>
      </p:sp>
      <p:sp>
        <p:nvSpPr>
          <p:cNvPr id="32" name="Text 29"/>
          <p:cNvSpPr/>
          <p:nvPr/>
        </p:nvSpPr>
        <p:spPr>
          <a:xfrm>
            <a:off x="7498080" y="1212494"/>
            <a:ext cx="1234440" cy="4206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000" b="1" dirty="0">
                <a:solidFill>
                  <a:srgbClr val="1B3A4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150 000 ₽</a:t>
            </a:r>
            <a:endParaRPr lang="en-US" sz="1000" dirty="0"/>
          </a:p>
        </p:txBody>
      </p:sp>
      <p:sp>
        <p:nvSpPr>
          <p:cNvPr id="33" name="Text 30"/>
          <p:cNvSpPr/>
          <p:nvPr/>
        </p:nvSpPr>
        <p:spPr>
          <a:xfrm>
            <a:off x="4526280" y="1683593"/>
            <a:ext cx="3017520" cy="4206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1E2E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Хостинг / облачные сервисы</a:t>
            </a:r>
            <a:endParaRPr lang="en-US" sz="1000" dirty="0"/>
          </a:p>
        </p:txBody>
      </p:sp>
      <p:sp>
        <p:nvSpPr>
          <p:cNvPr id="34" name="Text 31"/>
          <p:cNvSpPr/>
          <p:nvPr/>
        </p:nvSpPr>
        <p:spPr>
          <a:xfrm>
            <a:off x="7498080" y="1683593"/>
            <a:ext cx="1234440" cy="4206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000" b="1" dirty="0">
                <a:solidFill>
                  <a:srgbClr val="1B3A4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5 000 ₽/мес</a:t>
            </a:r>
            <a:endParaRPr lang="en-US" sz="1000" dirty="0"/>
          </a:p>
        </p:txBody>
      </p:sp>
      <p:sp>
        <p:nvSpPr>
          <p:cNvPr id="35" name="Text 32"/>
          <p:cNvSpPr/>
          <p:nvPr/>
        </p:nvSpPr>
        <p:spPr>
          <a:xfrm>
            <a:off x="4526280" y="2154692"/>
            <a:ext cx="3017520" cy="4206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1E2E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Лицензии инструментов разработки</a:t>
            </a:r>
            <a:endParaRPr lang="en-US" sz="1000" dirty="0"/>
          </a:p>
        </p:txBody>
      </p:sp>
      <p:sp>
        <p:nvSpPr>
          <p:cNvPr id="36" name="Text 33"/>
          <p:cNvSpPr/>
          <p:nvPr/>
        </p:nvSpPr>
        <p:spPr>
          <a:xfrm>
            <a:off x="7498080" y="2154692"/>
            <a:ext cx="1234440" cy="4206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000" b="1" dirty="0">
                <a:solidFill>
                  <a:srgbClr val="1B3A4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30 000 ₽</a:t>
            </a:r>
            <a:endParaRPr lang="en-US" sz="1000" dirty="0"/>
          </a:p>
        </p:txBody>
      </p:sp>
      <p:sp>
        <p:nvSpPr>
          <p:cNvPr id="37" name="Text 34"/>
          <p:cNvSpPr/>
          <p:nvPr/>
        </p:nvSpPr>
        <p:spPr>
          <a:xfrm>
            <a:off x="4526280" y="2625791"/>
            <a:ext cx="3017520" cy="4206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1E2E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Тестовое оборудование (роботы)</a:t>
            </a:r>
            <a:endParaRPr lang="en-US" sz="1000" dirty="0"/>
          </a:p>
        </p:txBody>
      </p:sp>
      <p:sp>
        <p:nvSpPr>
          <p:cNvPr id="38" name="Text 35"/>
          <p:cNvSpPr/>
          <p:nvPr/>
        </p:nvSpPr>
        <p:spPr>
          <a:xfrm>
            <a:off x="7498080" y="2625791"/>
            <a:ext cx="1234440" cy="4206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000" b="1" dirty="0">
                <a:solidFill>
                  <a:srgbClr val="1B3A4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80 000 ₽</a:t>
            </a:r>
            <a:endParaRPr lang="en-US" sz="1000" dirty="0"/>
          </a:p>
        </p:txBody>
      </p:sp>
      <p:sp>
        <p:nvSpPr>
          <p:cNvPr id="39" name="Text 36"/>
          <p:cNvSpPr/>
          <p:nvPr/>
        </p:nvSpPr>
        <p:spPr>
          <a:xfrm>
            <a:off x="4526280" y="3096889"/>
            <a:ext cx="3017520" cy="4206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1E2E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Регистрация ООО + юридические расходы</a:t>
            </a:r>
            <a:endParaRPr lang="en-US" sz="1000" dirty="0"/>
          </a:p>
        </p:txBody>
      </p:sp>
      <p:sp>
        <p:nvSpPr>
          <p:cNvPr id="40" name="Text 37"/>
          <p:cNvSpPr/>
          <p:nvPr/>
        </p:nvSpPr>
        <p:spPr>
          <a:xfrm>
            <a:off x="7498080" y="3096889"/>
            <a:ext cx="1234440" cy="4206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000" b="1" dirty="0">
                <a:solidFill>
                  <a:srgbClr val="1B3A4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25 000 ₽</a:t>
            </a:r>
            <a:endParaRPr lang="en-US" sz="1000" dirty="0"/>
          </a:p>
        </p:txBody>
      </p:sp>
      <p:sp>
        <p:nvSpPr>
          <p:cNvPr id="41" name="Text 38"/>
          <p:cNvSpPr/>
          <p:nvPr/>
        </p:nvSpPr>
        <p:spPr>
          <a:xfrm>
            <a:off x="4526280" y="3567988"/>
            <a:ext cx="3017520" cy="4206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1E2E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Домен + хостинг сайта</a:t>
            </a:r>
            <a:endParaRPr lang="en-US" sz="1000" dirty="0"/>
          </a:p>
        </p:txBody>
      </p:sp>
      <p:sp>
        <p:nvSpPr>
          <p:cNvPr id="42" name="Text 39"/>
          <p:cNvSpPr/>
          <p:nvPr/>
        </p:nvSpPr>
        <p:spPr>
          <a:xfrm>
            <a:off x="7498080" y="3567988"/>
            <a:ext cx="1234440" cy="4206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000" b="1" dirty="0">
                <a:solidFill>
                  <a:srgbClr val="1B3A4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8 000 ₽/год</a:t>
            </a:r>
            <a:endParaRPr lang="en-US" sz="1000" dirty="0"/>
          </a:p>
        </p:txBody>
      </p:sp>
      <p:sp>
        <p:nvSpPr>
          <p:cNvPr id="43" name="Text 40"/>
          <p:cNvSpPr/>
          <p:nvPr/>
        </p:nvSpPr>
        <p:spPr>
          <a:xfrm>
            <a:off x="4526280" y="4039087"/>
            <a:ext cx="3017520" cy="4206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1E2E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Маркетинг и продвижение</a:t>
            </a:r>
            <a:endParaRPr lang="en-US" sz="1000" dirty="0"/>
          </a:p>
        </p:txBody>
      </p:sp>
      <p:sp>
        <p:nvSpPr>
          <p:cNvPr id="44" name="Text 41"/>
          <p:cNvSpPr/>
          <p:nvPr/>
        </p:nvSpPr>
        <p:spPr>
          <a:xfrm>
            <a:off x="7498080" y="4039087"/>
            <a:ext cx="1234440" cy="4206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000" b="1" dirty="0">
                <a:solidFill>
                  <a:srgbClr val="1B3A4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50 000 ₽/мес</a:t>
            </a:r>
            <a:endParaRPr lang="en-US" sz="1000" dirty="0"/>
          </a:p>
        </p:txBody>
      </p:sp>
      <p:sp>
        <p:nvSpPr>
          <p:cNvPr id="100" name="Sep100"/>
          <p:cNvSpPr/>
          <p:nvPr/>
        </p:nvSpPr>
        <p:spPr>
          <a:xfrm>
            <a:off x="411480" y="1645920"/>
            <a:ext cx="3749039" cy="0"/>
          </a:xfrm>
          <a:prstGeom prst="line">
            <a:avLst/>
          </a:prstGeom>
          <a:ln w="6350">
            <a:solidFill>
              <a:srgbClr val="DDDDDD"/>
            </a:solidFill>
          </a:ln>
        </p:spPr>
        <p:txBody>
          <a:bodyPr/>
          <a:lstStyle/>
          <a:p>
            <a:endParaRPr lang="en-001"/>
          </a:p>
        </p:txBody>
      </p:sp>
      <p:sp>
        <p:nvSpPr>
          <p:cNvPr id="101" name="Sep101"/>
          <p:cNvSpPr/>
          <p:nvPr/>
        </p:nvSpPr>
        <p:spPr>
          <a:xfrm>
            <a:off x="411480" y="2121408"/>
            <a:ext cx="3749039" cy="0"/>
          </a:xfrm>
          <a:prstGeom prst="line">
            <a:avLst/>
          </a:prstGeom>
          <a:ln w="6350">
            <a:solidFill>
              <a:srgbClr val="DDDDDD"/>
            </a:solidFill>
          </a:ln>
        </p:spPr>
        <p:txBody>
          <a:bodyPr/>
          <a:lstStyle/>
          <a:p>
            <a:endParaRPr lang="en-001"/>
          </a:p>
        </p:txBody>
      </p:sp>
      <p:sp>
        <p:nvSpPr>
          <p:cNvPr id="102" name="Sep102"/>
          <p:cNvSpPr/>
          <p:nvPr/>
        </p:nvSpPr>
        <p:spPr>
          <a:xfrm>
            <a:off x="411480" y="2587752"/>
            <a:ext cx="3749039" cy="0"/>
          </a:xfrm>
          <a:prstGeom prst="line">
            <a:avLst/>
          </a:prstGeom>
          <a:ln w="6350">
            <a:solidFill>
              <a:srgbClr val="DDDDDD"/>
            </a:solidFill>
          </a:ln>
        </p:spPr>
        <p:txBody>
          <a:bodyPr/>
          <a:lstStyle/>
          <a:p>
            <a:endParaRPr lang="en-001"/>
          </a:p>
        </p:txBody>
      </p:sp>
      <p:sp>
        <p:nvSpPr>
          <p:cNvPr id="103" name="Sep103"/>
          <p:cNvSpPr/>
          <p:nvPr/>
        </p:nvSpPr>
        <p:spPr>
          <a:xfrm>
            <a:off x="411480" y="3063240"/>
            <a:ext cx="3749039" cy="0"/>
          </a:xfrm>
          <a:prstGeom prst="line">
            <a:avLst/>
          </a:prstGeom>
          <a:ln w="6350">
            <a:solidFill>
              <a:srgbClr val="DDDDDD"/>
            </a:solidFill>
          </a:ln>
        </p:spPr>
        <p:txBody>
          <a:bodyPr/>
          <a:lstStyle/>
          <a:p>
            <a:endParaRPr lang="en-001"/>
          </a:p>
        </p:txBody>
      </p:sp>
      <p:sp>
        <p:nvSpPr>
          <p:cNvPr id="104" name="Sep104"/>
          <p:cNvSpPr/>
          <p:nvPr/>
        </p:nvSpPr>
        <p:spPr>
          <a:xfrm>
            <a:off x="411480" y="3529584"/>
            <a:ext cx="3749039" cy="0"/>
          </a:xfrm>
          <a:prstGeom prst="line">
            <a:avLst/>
          </a:prstGeom>
          <a:ln w="6350">
            <a:solidFill>
              <a:srgbClr val="DDDDDD"/>
            </a:solidFill>
          </a:ln>
        </p:spPr>
        <p:txBody>
          <a:bodyPr/>
          <a:lstStyle/>
          <a:p>
            <a:endParaRPr lang="en-001"/>
          </a:p>
        </p:txBody>
      </p:sp>
      <p:sp>
        <p:nvSpPr>
          <p:cNvPr id="105" name="Sep105"/>
          <p:cNvSpPr/>
          <p:nvPr/>
        </p:nvSpPr>
        <p:spPr>
          <a:xfrm>
            <a:off x="411480" y="4005072"/>
            <a:ext cx="3749039" cy="0"/>
          </a:xfrm>
          <a:prstGeom prst="line">
            <a:avLst/>
          </a:prstGeom>
          <a:ln w="6350">
            <a:solidFill>
              <a:srgbClr val="DDDDDD"/>
            </a:solidFill>
          </a:ln>
        </p:spPr>
        <p:txBody>
          <a:bodyPr/>
          <a:lstStyle/>
          <a:p>
            <a:endParaRPr lang="en-001"/>
          </a:p>
        </p:txBody>
      </p:sp>
      <p:sp>
        <p:nvSpPr>
          <p:cNvPr id="106" name="Sep106"/>
          <p:cNvSpPr/>
          <p:nvPr/>
        </p:nvSpPr>
        <p:spPr>
          <a:xfrm>
            <a:off x="4526280" y="1645920"/>
            <a:ext cx="4297680" cy="0"/>
          </a:xfrm>
          <a:prstGeom prst="line">
            <a:avLst/>
          </a:prstGeom>
          <a:ln w="6350">
            <a:solidFill>
              <a:srgbClr val="DDDDDD"/>
            </a:solidFill>
          </a:ln>
        </p:spPr>
        <p:txBody>
          <a:bodyPr/>
          <a:lstStyle/>
          <a:p>
            <a:endParaRPr lang="en-001"/>
          </a:p>
        </p:txBody>
      </p:sp>
      <p:sp>
        <p:nvSpPr>
          <p:cNvPr id="107" name="Sep107"/>
          <p:cNvSpPr/>
          <p:nvPr/>
        </p:nvSpPr>
        <p:spPr>
          <a:xfrm>
            <a:off x="4526280" y="2121408"/>
            <a:ext cx="4297680" cy="0"/>
          </a:xfrm>
          <a:prstGeom prst="line">
            <a:avLst/>
          </a:prstGeom>
          <a:ln w="6350">
            <a:solidFill>
              <a:srgbClr val="DDDDDD"/>
            </a:solidFill>
          </a:ln>
        </p:spPr>
        <p:txBody>
          <a:bodyPr/>
          <a:lstStyle/>
          <a:p>
            <a:endParaRPr lang="en-001"/>
          </a:p>
        </p:txBody>
      </p:sp>
      <p:sp>
        <p:nvSpPr>
          <p:cNvPr id="108" name="Sep108"/>
          <p:cNvSpPr/>
          <p:nvPr/>
        </p:nvSpPr>
        <p:spPr>
          <a:xfrm>
            <a:off x="4526280" y="2587752"/>
            <a:ext cx="4297680" cy="0"/>
          </a:xfrm>
          <a:prstGeom prst="line">
            <a:avLst/>
          </a:prstGeom>
          <a:ln w="6350">
            <a:solidFill>
              <a:srgbClr val="DDDDDD"/>
            </a:solidFill>
          </a:ln>
        </p:spPr>
        <p:txBody>
          <a:bodyPr/>
          <a:lstStyle/>
          <a:p>
            <a:endParaRPr lang="en-001"/>
          </a:p>
        </p:txBody>
      </p:sp>
      <p:sp>
        <p:nvSpPr>
          <p:cNvPr id="109" name="Sep109"/>
          <p:cNvSpPr/>
          <p:nvPr/>
        </p:nvSpPr>
        <p:spPr>
          <a:xfrm>
            <a:off x="4526280" y="3063240"/>
            <a:ext cx="4297680" cy="0"/>
          </a:xfrm>
          <a:prstGeom prst="line">
            <a:avLst/>
          </a:prstGeom>
          <a:ln w="6350">
            <a:solidFill>
              <a:srgbClr val="DDDDDD"/>
            </a:solidFill>
          </a:ln>
        </p:spPr>
        <p:txBody>
          <a:bodyPr/>
          <a:lstStyle/>
          <a:p>
            <a:endParaRPr lang="en-001"/>
          </a:p>
        </p:txBody>
      </p:sp>
      <p:sp>
        <p:nvSpPr>
          <p:cNvPr id="110" name="Sep110"/>
          <p:cNvSpPr/>
          <p:nvPr/>
        </p:nvSpPr>
        <p:spPr>
          <a:xfrm>
            <a:off x="4526280" y="3529584"/>
            <a:ext cx="4297680" cy="0"/>
          </a:xfrm>
          <a:prstGeom prst="line">
            <a:avLst/>
          </a:prstGeom>
          <a:ln w="6350">
            <a:solidFill>
              <a:srgbClr val="DDDDDD"/>
            </a:solidFill>
          </a:ln>
        </p:spPr>
        <p:txBody>
          <a:bodyPr/>
          <a:lstStyle/>
          <a:p>
            <a:endParaRPr lang="en-001"/>
          </a:p>
        </p:txBody>
      </p:sp>
      <p:sp>
        <p:nvSpPr>
          <p:cNvPr id="111" name="Sep111"/>
          <p:cNvSpPr/>
          <p:nvPr/>
        </p:nvSpPr>
        <p:spPr>
          <a:xfrm>
            <a:off x="4526280" y="4005072"/>
            <a:ext cx="4297680" cy="0"/>
          </a:xfrm>
          <a:prstGeom prst="line">
            <a:avLst/>
          </a:prstGeom>
          <a:ln w="6350">
            <a:solidFill>
              <a:srgbClr val="DDDDDD"/>
            </a:solidFill>
          </a:ln>
        </p:spPr>
        <p:txBody>
          <a:bodyPr/>
          <a:lstStyle/>
          <a:p>
            <a:endParaRPr lang="en-001"/>
          </a:p>
        </p:txBody>
      </p:sp>
      <p:sp>
        <p:nvSpPr>
          <p:cNvPr id="112" name="Sep112"/>
          <p:cNvSpPr/>
          <p:nvPr/>
        </p:nvSpPr>
        <p:spPr>
          <a:xfrm>
            <a:off x="4526280" y="4471416"/>
            <a:ext cx="4297680" cy="0"/>
          </a:xfrm>
          <a:prstGeom prst="line">
            <a:avLst/>
          </a:prstGeom>
          <a:ln w="6350">
            <a:solidFill>
              <a:srgbClr val="DDDDDD"/>
            </a:solidFill>
          </a:ln>
        </p:spPr>
        <p:txBody>
          <a:bodyPr/>
          <a:lstStyle/>
          <a:p>
            <a:endParaRPr lang="en-001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5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658368"/>
          </a:xfrm>
          <a:prstGeom prst="rect">
            <a:avLst/>
          </a:prstGeom>
          <a:solidFill>
            <a:srgbClr val="1B3A4B"/>
          </a:solidFill>
          <a:ln w="12700">
            <a:solidFill>
              <a:srgbClr val="1B3A4B"/>
            </a:solidFill>
            <a:prstDash val="solid"/>
          </a:ln>
        </p:spPr>
        <p:txBody>
          <a:bodyPr/>
          <a:lstStyle/>
          <a:p>
            <a:endParaRPr lang="en-001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64592" cy="658368"/>
          </a:xfrm>
          <a:prstGeom prst="rect">
            <a:avLst/>
          </a:prstGeom>
          <a:solidFill>
            <a:srgbClr val="D4930A"/>
          </a:solidFill>
          <a:ln w="12700">
            <a:solidFill>
              <a:srgbClr val="D4930A"/>
            </a:solidFill>
            <a:prstDash val="solid"/>
          </a:ln>
        </p:spPr>
        <p:txBody>
          <a:bodyPr/>
          <a:lstStyle/>
          <a:p>
            <a:endParaRPr lang="en-001"/>
          </a:p>
        </p:txBody>
      </p:sp>
      <p:sp>
        <p:nvSpPr>
          <p:cNvPr id="4" name="Text 2"/>
          <p:cNvSpPr/>
          <p:nvPr/>
        </p:nvSpPr>
        <p:spPr>
          <a:xfrm>
            <a:off x="274320" y="0"/>
            <a:ext cx="6583680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000" b="1" dirty="0">
                <a:solidFill>
                  <a:srgbClr val="D4930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Бизнес-план</a:t>
            </a:r>
            <a:endParaRPr lang="en-US" sz="2000" dirty="0"/>
          </a:p>
        </p:txBody>
      </p:sp>
      <p:sp>
        <p:nvSpPr>
          <p:cNvPr id="5" name="Shape 3"/>
          <p:cNvSpPr/>
          <p:nvPr/>
        </p:nvSpPr>
        <p:spPr>
          <a:xfrm>
            <a:off x="6876288" y="36576"/>
            <a:ext cx="2103120" cy="585216"/>
          </a:xfrm>
          <a:prstGeom prst="rect">
            <a:avLst/>
          </a:prstGeom>
          <a:solidFill>
            <a:srgbClr val="FFFFFF"/>
          </a:solidFill>
          <a:ln w="6350">
            <a:solidFill>
              <a:srgbClr val="CCCCCC"/>
            </a:solidFill>
            <a:prstDash val="solid"/>
          </a:ln>
        </p:spPr>
        <p:txBody>
          <a:bodyPr/>
          <a:lstStyle/>
          <a:p>
            <a:endParaRPr lang="en-001"/>
          </a:p>
        </p:txBody>
      </p:sp>
      <p:pic>
        <p:nvPicPr>
          <p:cNvPr id="6" name="Image 0" descr="/home/claude/logo_fasie_header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894576" y="54864"/>
            <a:ext cx="2066544" cy="548640"/>
          </a:xfrm>
          <a:prstGeom prst="rect">
            <a:avLst/>
          </a:prstGeom>
        </p:spPr>
      </p:pic>
      <p:sp>
        <p:nvSpPr>
          <p:cNvPr id="9" name="Shape 6"/>
          <p:cNvSpPr/>
          <p:nvPr/>
        </p:nvSpPr>
        <p:spPr>
          <a:xfrm>
            <a:off x="0" y="4983480"/>
            <a:ext cx="9144000" cy="160020"/>
          </a:xfrm>
          <a:prstGeom prst="rect">
            <a:avLst/>
          </a:prstGeom>
          <a:solidFill>
            <a:srgbClr val="1B3A4B"/>
          </a:solidFill>
          <a:ln w="12700">
            <a:solidFill>
              <a:srgbClr val="1B3A4B"/>
            </a:solidFill>
            <a:prstDash val="solid"/>
          </a:ln>
        </p:spPr>
        <p:txBody>
          <a:bodyPr/>
          <a:lstStyle/>
          <a:p>
            <a:endParaRPr lang="en-001"/>
          </a:p>
        </p:txBody>
      </p:sp>
      <p:sp>
        <p:nvSpPr>
          <p:cNvPr id="10" name="Shape 7"/>
          <p:cNvSpPr/>
          <p:nvPr/>
        </p:nvSpPr>
        <p:spPr>
          <a:xfrm>
            <a:off x="0" y="4983480"/>
            <a:ext cx="164592" cy="160020"/>
          </a:xfrm>
          <a:prstGeom prst="rect">
            <a:avLst/>
          </a:prstGeom>
          <a:solidFill>
            <a:srgbClr val="D4930A"/>
          </a:solidFill>
          <a:ln w="12700">
            <a:solidFill>
              <a:srgbClr val="D4930A"/>
            </a:solidFill>
            <a:prstDash val="solid"/>
          </a:ln>
        </p:spPr>
        <p:txBody>
          <a:bodyPr/>
          <a:lstStyle/>
          <a:p>
            <a:endParaRPr lang="en-001"/>
          </a:p>
        </p:txBody>
      </p:sp>
      <p:sp>
        <p:nvSpPr>
          <p:cNvPr id="11" name="Shape 8"/>
          <p:cNvSpPr/>
          <p:nvPr/>
        </p:nvSpPr>
        <p:spPr>
          <a:xfrm>
            <a:off x="274320" y="777240"/>
            <a:ext cx="4160520" cy="4069080"/>
          </a:xfrm>
          <a:prstGeom prst="rect">
            <a:avLst/>
          </a:prstGeom>
          <a:solidFill>
            <a:srgbClr val="FFFFFF"/>
          </a:solidFill>
          <a:ln w="6350">
            <a:solidFill>
              <a:srgbClr val="DDEAEA"/>
            </a:solidFill>
            <a:prstDash val="solid"/>
          </a:ln>
          <a:effectLst>
            <a:outerShdw blurRad="63500" dist="254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001"/>
          </a:p>
        </p:txBody>
      </p:sp>
      <p:sp>
        <p:nvSpPr>
          <p:cNvPr id="12" name="Shape 9"/>
          <p:cNvSpPr/>
          <p:nvPr/>
        </p:nvSpPr>
        <p:spPr>
          <a:xfrm>
            <a:off x="274320" y="777240"/>
            <a:ext cx="4160520" cy="384048"/>
          </a:xfrm>
          <a:prstGeom prst="rect">
            <a:avLst/>
          </a:prstGeom>
          <a:solidFill>
            <a:srgbClr val="D4930A"/>
          </a:solidFill>
          <a:ln w="12700">
            <a:solidFill>
              <a:srgbClr val="D4930A"/>
            </a:solidFill>
            <a:prstDash val="solid"/>
          </a:ln>
        </p:spPr>
        <p:txBody>
          <a:bodyPr/>
          <a:lstStyle/>
          <a:p>
            <a:endParaRPr lang="en-001"/>
          </a:p>
        </p:txBody>
      </p:sp>
      <p:sp>
        <p:nvSpPr>
          <p:cNvPr id="13" name="Text 10"/>
          <p:cNvSpPr/>
          <p:nvPr/>
        </p:nvSpPr>
        <p:spPr>
          <a:xfrm>
            <a:off x="384048" y="777240"/>
            <a:ext cx="393192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Планируемые расходы за 1 год (₽)</a:t>
            </a:r>
            <a:endParaRPr lang="en-US" sz="1050" dirty="0"/>
          </a:p>
        </p:txBody>
      </p:sp>
      <p:sp>
        <p:nvSpPr>
          <p:cNvPr id="14" name="Text 11"/>
          <p:cNvSpPr/>
          <p:nvPr/>
        </p:nvSpPr>
        <p:spPr>
          <a:xfrm>
            <a:off x="384048" y="1261872"/>
            <a:ext cx="1463040" cy="6217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500" b="1" dirty="0">
                <a:solidFill>
                  <a:srgbClr val="D4930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360 000</a:t>
            </a:r>
            <a:endParaRPr lang="en-US" sz="1500" dirty="0"/>
          </a:p>
        </p:txBody>
      </p:sp>
      <p:sp>
        <p:nvSpPr>
          <p:cNvPr id="15" name="Text 12"/>
          <p:cNvSpPr/>
          <p:nvPr/>
        </p:nvSpPr>
        <p:spPr>
          <a:xfrm>
            <a:off x="1920240" y="1261872"/>
            <a:ext cx="2331720" cy="6217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dirty="0">
                <a:solidFill>
                  <a:srgbClr val="1E2E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Оплата труда команды</a:t>
            </a:r>
            <a:endParaRPr lang="en-US" sz="1050" dirty="0"/>
          </a:p>
        </p:txBody>
      </p:sp>
      <p:sp>
        <p:nvSpPr>
          <p:cNvPr id="16" name="Text 13"/>
          <p:cNvSpPr/>
          <p:nvPr/>
        </p:nvSpPr>
        <p:spPr>
          <a:xfrm>
            <a:off x="384048" y="1975104"/>
            <a:ext cx="1463040" cy="6217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500" b="1" dirty="0">
                <a:solidFill>
                  <a:srgbClr val="D4930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90 000</a:t>
            </a:r>
            <a:endParaRPr lang="en-US" sz="1500" dirty="0"/>
          </a:p>
        </p:txBody>
      </p:sp>
      <p:sp>
        <p:nvSpPr>
          <p:cNvPr id="17" name="Text 14"/>
          <p:cNvSpPr/>
          <p:nvPr/>
        </p:nvSpPr>
        <p:spPr>
          <a:xfrm>
            <a:off x="1920240" y="1975104"/>
            <a:ext cx="2331720" cy="6217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dirty="0">
                <a:solidFill>
                  <a:srgbClr val="1E2E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Серверная инфраструктура и хостинг</a:t>
            </a:r>
            <a:endParaRPr lang="en-US" sz="1050" dirty="0"/>
          </a:p>
        </p:txBody>
      </p:sp>
      <p:sp>
        <p:nvSpPr>
          <p:cNvPr id="18" name="Text 15"/>
          <p:cNvSpPr/>
          <p:nvPr/>
        </p:nvSpPr>
        <p:spPr>
          <a:xfrm>
            <a:off x="384048" y="2688336"/>
            <a:ext cx="1463040" cy="6217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500" b="1" dirty="0">
                <a:solidFill>
                  <a:srgbClr val="D4930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150 000</a:t>
            </a:r>
            <a:endParaRPr lang="en-US" sz="1500" dirty="0"/>
          </a:p>
        </p:txBody>
      </p:sp>
      <p:sp>
        <p:nvSpPr>
          <p:cNvPr id="19" name="Text 16"/>
          <p:cNvSpPr/>
          <p:nvPr/>
        </p:nvSpPr>
        <p:spPr>
          <a:xfrm>
            <a:off x="1920240" y="2688336"/>
            <a:ext cx="2331720" cy="6217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dirty="0">
                <a:solidFill>
                  <a:srgbClr val="1E2E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Разработка MVP</a:t>
            </a:r>
            <a:endParaRPr lang="en-US" sz="1050" dirty="0"/>
          </a:p>
        </p:txBody>
      </p:sp>
      <p:sp>
        <p:nvSpPr>
          <p:cNvPr id="20" name="Text 17"/>
          <p:cNvSpPr/>
          <p:nvPr/>
        </p:nvSpPr>
        <p:spPr>
          <a:xfrm>
            <a:off x="384048" y="3401568"/>
            <a:ext cx="1463040" cy="6217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500" b="1" dirty="0">
                <a:solidFill>
                  <a:srgbClr val="D4930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80 000</a:t>
            </a:r>
            <a:endParaRPr lang="en-US" sz="1500" dirty="0"/>
          </a:p>
        </p:txBody>
      </p:sp>
      <p:sp>
        <p:nvSpPr>
          <p:cNvPr id="21" name="Text 18"/>
          <p:cNvSpPr/>
          <p:nvPr/>
        </p:nvSpPr>
        <p:spPr>
          <a:xfrm>
            <a:off x="1920240" y="3401568"/>
            <a:ext cx="2331720" cy="6217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dirty="0">
                <a:solidFill>
                  <a:srgbClr val="1E2E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Тестовое оборудование и апробация</a:t>
            </a:r>
            <a:endParaRPr lang="en-US" sz="1050" dirty="0"/>
          </a:p>
        </p:txBody>
      </p:sp>
      <p:sp>
        <p:nvSpPr>
          <p:cNvPr id="22" name="Text 19"/>
          <p:cNvSpPr/>
          <p:nvPr/>
        </p:nvSpPr>
        <p:spPr>
          <a:xfrm>
            <a:off x="384048" y="4114800"/>
            <a:ext cx="1463040" cy="6217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500" b="1" dirty="0">
                <a:solidFill>
                  <a:srgbClr val="D4930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100 000</a:t>
            </a:r>
            <a:endParaRPr lang="en-US" sz="1500" dirty="0"/>
          </a:p>
        </p:txBody>
      </p:sp>
      <p:sp>
        <p:nvSpPr>
          <p:cNvPr id="23" name="Text 20"/>
          <p:cNvSpPr/>
          <p:nvPr/>
        </p:nvSpPr>
        <p:spPr>
          <a:xfrm>
            <a:off x="1920240" y="4114800"/>
            <a:ext cx="2331720" cy="6217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dirty="0">
                <a:solidFill>
                  <a:srgbClr val="1E2E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Прочие расходы (маркетинг, юр. услуги)</a:t>
            </a:r>
            <a:endParaRPr lang="en-US" sz="1050" dirty="0"/>
          </a:p>
        </p:txBody>
      </p:sp>
      <p:sp>
        <p:nvSpPr>
          <p:cNvPr id="24" name="Shape 21"/>
          <p:cNvSpPr/>
          <p:nvPr/>
        </p:nvSpPr>
        <p:spPr>
          <a:xfrm>
            <a:off x="4617720" y="777240"/>
            <a:ext cx="4251960" cy="4069080"/>
          </a:xfrm>
          <a:prstGeom prst="rect">
            <a:avLst/>
          </a:prstGeom>
          <a:solidFill>
            <a:srgbClr val="FFFFFF"/>
          </a:solidFill>
          <a:ln w="6350">
            <a:solidFill>
              <a:srgbClr val="DDEAEA"/>
            </a:solidFill>
            <a:prstDash val="solid"/>
          </a:ln>
          <a:effectLst>
            <a:outerShdw blurRad="63500" dist="254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001"/>
          </a:p>
        </p:txBody>
      </p:sp>
      <p:sp>
        <p:nvSpPr>
          <p:cNvPr id="25" name="Shape 22"/>
          <p:cNvSpPr/>
          <p:nvPr/>
        </p:nvSpPr>
        <p:spPr>
          <a:xfrm>
            <a:off x="4617720" y="777240"/>
            <a:ext cx="4251960" cy="384048"/>
          </a:xfrm>
          <a:prstGeom prst="rect">
            <a:avLst/>
          </a:prstGeom>
          <a:solidFill>
            <a:srgbClr val="2D7D5A"/>
          </a:solidFill>
          <a:ln w="12700">
            <a:solidFill>
              <a:srgbClr val="2D7D5A"/>
            </a:solidFill>
            <a:prstDash val="solid"/>
          </a:ln>
        </p:spPr>
        <p:txBody>
          <a:bodyPr/>
          <a:lstStyle/>
          <a:p>
            <a:endParaRPr lang="en-001"/>
          </a:p>
        </p:txBody>
      </p:sp>
      <p:sp>
        <p:nvSpPr>
          <p:cNvPr id="26" name="Text 23"/>
          <p:cNvSpPr/>
          <p:nvPr/>
        </p:nvSpPr>
        <p:spPr>
          <a:xfrm>
            <a:off x="4727448" y="777240"/>
            <a:ext cx="402336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Планируемые поступления за 1 год (₽)</a:t>
            </a:r>
            <a:endParaRPr lang="en-US" sz="1050" dirty="0"/>
          </a:p>
        </p:txBody>
      </p:sp>
      <p:sp>
        <p:nvSpPr>
          <p:cNvPr id="27" name="Shape 24"/>
          <p:cNvSpPr/>
          <p:nvPr/>
        </p:nvSpPr>
        <p:spPr>
          <a:xfrm>
            <a:off x="4727448" y="1261872"/>
            <a:ext cx="4023360" cy="1280160"/>
          </a:xfrm>
          <a:prstGeom prst="rect">
            <a:avLst/>
          </a:prstGeom>
          <a:solidFill>
            <a:srgbClr val="EAF6EF"/>
          </a:solidFill>
          <a:ln w="6350">
            <a:solidFill>
              <a:srgbClr val="DDEAEA"/>
            </a:solidFill>
            <a:prstDash val="solid"/>
          </a:ln>
          <a:effectLst>
            <a:outerShdw blurRad="63500" dist="254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001"/>
          </a:p>
        </p:txBody>
      </p:sp>
      <p:sp>
        <p:nvSpPr>
          <p:cNvPr id="28" name="Shape 25"/>
          <p:cNvSpPr/>
          <p:nvPr/>
        </p:nvSpPr>
        <p:spPr>
          <a:xfrm>
            <a:off x="4727448" y="1261872"/>
            <a:ext cx="91440" cy="1280160"/>
          </a:xfrm>
          <a:prstGeom prst="rect">
            <a:avLst/>
          </a:prstGeom>
          <a:solidFill>
            <a:srgbClr val="2D7D5A"/>
          </a:solidFill>
          <a:ln w="12700">
            <a:solidFill>
              <a:srgbClr val="2D7D5A"/>
            </a:solidFill>
            <a:prstDash val="solid"/>
          </a:ln>
        </p:spPr>
        <p:txBody>
          <a:bodyPr/>
          <a:lstStyle/>
          <a:p>
            <a:endParaRPr lang="en-001"/>
          </a:p>
        </p:txBody>
      </p:sp>
      <p:sp>
        <p:nvSpPr>
          <p:cNvPr id="29" name="Text 26"/>
          <p:cNvSpPr/>
          <p:nvPr/>
        </p:nvSpPr>
        <p:spPr>
          <a:xfrm>
            <a:off x="4892040" y="1325880"/>
            <a:ext cx="374904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800" b="1" dirty="0">
                <a:solidFill>
                  <a:srgbClr val="2D7D5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1 000 000</a:t>
            </a:r>
            <a:endParaRPr lang="en-US" sz="2800" dirty="0"/>
          </a:p>
        </p:txBody>
      </p:sp>
      <p:sp>
        <p:nvSpPr>
          <p:cNvPr id="30" name="Text 27"/>
          <p:cNvSpPr/>
          <p:nvPr/>
        </p:nvSpPr>
        <p:spPr>
          <a:xfrm>
            <a:off x="4892040" y="1920240"/>
            <a:ext cx="374904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1E2E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Грантовая поддержка</a:t>
            </a:r>
            <a:endParaRPr lang="en-US" sz="1000" dirty="0"/>
          </a:p>
          <a:p>
            <a:pPr marL="0" indent="0" algn="ctr">
              <a:buNone/>
            </a:pPr>
            <a:r>
              <a:rPr lang="en-US" sz="1000" dirty="0">
                <a:solidFill>
                  <a:srgbClr val="1E2E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(Фонд содействия инновациям)</a:t>
            </a:r>
            <a:endParaRPr lang="en-US" sz="1000" dirty="0"/>
          </a:p>
        </p:txBody>
      </p:sp>
      <p:sp>
        <p:nvSpPr>
          <p:cNvPr id="31" name="Text 28"/>
          <p:cNvSpPr/>
          <p:nvPr/>
        </p:nvSpPr>
        <p:spPr>
          <a:xfrm>
            <a:off x="4727448" y="2743200"/>
            <a:ext cx="4023360" cy="17373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1050" dirty="0">
                <a:solidFill>
                  <a:srgbClr val="1E2E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На первый год основной источник —</a:t>
            </a:r>
            <a:endParaRPr lang="en-US" sz="1050" dirty="0"/>
          </a:p>
          <a:p>
            <a:pPr marL="0" indent="0">
              <a:buNone/>
            </a:pPr>
            <a:r>
              <a:rPr lang="en-US" sz="1050" dirty="0">
                <a:solidFill>
                  <a:srgbClr val="1E2E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грантовое финансирование.</a:t>
            </a:r>
            <a:endParaRPr lang="en-US" sz="1050" dirty="0"/>
          </a:p>
          <a:p>
            <a:pPr marL="0" indent="0">
              <a:buNone/>
            </a:pPr>
            <a:r>
              <a:rPr lang="en-US" sz="1050" dirty="0">
                <a:solidFill>
                  <a:srgbClr val="1E2E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Параллельно: поиск соинвесторов,</a:t>
            </a:r>
            <a:endParaRPr lang="en-US" sz="1050" dirty="0"/>
          </a:p>
          <a:p>
            <a:pPr marL="0" indent="0">
              <a:buNone/>
            </a:pPr>
            <a:r>
              <a:rPr lang="en-US" sz="1050" dirty="0">
                <a:solidFill>
                  <a:srgbClr val="1E2E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предпродажи и выход на рынок с MVP.</a:t>
            </a:r>
            <a:endParaRPr lang="en-US" sz="105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5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658368"/>
          </a:xfrm>
          <a:prstGeom prst="rect">
            <a:avLst/>
          </a:prstGeom>
          <a:solidFill>
            <a:srgbClr val="1B3A4B"/>
          </a:solidFill>
          <a:ln w="12700">
            <a:solidFill>
              <a:srgbClr val="1B3A4B"/>
            </a:solidFill>
            <a:prstDash val="solid"/>
          </a:ln>
        </p:spPr>
        <p:txBody>
          <a:bodyPr/>
          <a:lstStyle/>
          <a:p>
            <a:endParaRPr lang="en-001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64592" cy="658368"/>
          </a:xfrm>
          <a:prstGeom prst="rect">
            <a:avLst/>
          </a:prstGeom>
          <a:solidFill>
            <a:srgbClr val="D4930A"/>
          </a:solidFill>
          <a:ln w="12700">
            <a:solidFill>
              <a:srgbClr val="D4930A"/>
            </a:solidFill>
            <a:prstDash val="solid"/>
          </a:ln>
        </p:spPr>
        <p:txBody>
          <a:bodyPr/>
          <a:lstStyle/>
          <a:p>
            <a:endParaRPr lang="en-001"/>
          </a:p>
        </p:txBody>
      </p:sp>
      <p:sp>
        <p:nvSpPr>
          <p:cNvPr id="4" name="Text 2"/>
          <p:cNvSpPr/>
          <p:nvPr/>
        </p:nvSpPr>
        <p:spPr>
          <a:xfrm>
            <a:off x="274320" y="0"/>
            <a:ext cx="6583680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000" b="1" dirty="0">
                <a:solidFill>
                  <a:srgbClr val="D4930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Команда</a:t>
            </a:r>
            <a:endParaRPr lang="en-US" sz="2000" dirty="0"/>
          </a:p>
        </p:txBody>
      </p:sp>
      <p:sp>
        <p:nvSpPr>
          <p:cNvPr id="5" name="Shape 3"/>
          <p:cNvSpPr/>
          <p:nvPr/>
        </p:nvSpPr>
        <p:spPr>
          <a:xfrm>
            <a:off x="6876288" y="36576"/>
            <a:ext cx="2103120" cy="585216"/>
          </a:xfrm>
          <a:prstGeom prst="rect">
            <a:avLst/>
          </a:prstGeom>
          <a:solidFill>
            <a:srgbClr val="FFFFFF"/>
          </a:solidFill>
          <a:ln w="6350">
            <a:solidFill>
              <a:srgbClr val="CCCCCC"/>
            </a:solidFill>
            <a:prstDash val="solid"/>
          </a:ln>
        </p:spPr>
        <p:txBody>
          <a:bodyPr/>
          <a:lstStyle/>
          <a:p>
            <a:endParaRPr lang="en-001"/>
          </a:p>
        </p:txBody>
      </p:sp>
      <p:pic>
        <p:nvPicPr>
          <p:cNvPr id="6" name="Image 0" descr="/home/claude/logo_fasie_header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894576" y="54864"/>
            <a:ext cx="2066544" cy="548640"/>
          </a:xfrm>
          <a:prstGeom prst="rect">
            <a:avLst/>
          </a:prstGeom>
        </p:spPr>
      </p:pic>
      <p:sp>
        <p:nvSpPr>
          <p:cNvPr id="9" name="Shape 6"/>
          <p:cNvSpPr/>
          <p:nvPr/>
        </p:nvSpPr>
        <p:spPr>
          <a:xfrm>
            <a:off x="0" y="4983480"/>
            <a:ext cx="9144000" cy="160020"/>
          </a:xfrm>
          <a:prstGeom prst="rect">
            <a:avLst/>
          </a:prstGeom>
          <a:solidFill>
            <a:srgbClr val="1B3A4B"/>
          </a:solidFill>
          <a:ln w="12700">
            <a:solidFill>
              <a:srgbClr val="1B3A4B"/>
            </a:solidFill>
            <a:prstDash val="solid"/>
          </a:ln>
        </p:spPr>
        <p:txBody>
          <a:bodyPr/>
          <a:lstStyle/>
          <a:p>
            <a:endParaRPr lang="en-001"/>
          </a:p>
        </p:txBody>
      </p:sp>
      <p:sp>
        <p:nvSpPr>
          <p:cNvPr id="10" name="Shape 7"/>
          <p:cNvSpPr/>
          <p:nvPr/>
        </p:nvSpPr>
        <p:spPr>
          <a:xfrm>
            <a:off x="0" y="4983480"/>
            <a:ext cx="164592" cy="160020"/>
          </a:xfrm>
          <a:prstGeom prst="rect">
            <a:avLst/>
          </a:prstGeom>
          <a:solidFill>
            <a:srgbClr val="D4930A"/>
          </a:solidFill>
          <a:ln w="12700">
            <a:solidFill>
              <a:srgbClr val="D4930A"/>
            </a:solidFill>
            <a:prstDash val="solid"/>
          </a:ln>
        </p:spPr>
        <p:txBody>
          <a:bodyPr/>
          <a:lstStyle/>
          <a:p>
            <a:endParaRPr lang="en-001"/>
          </a:p>
        </p:txBody>
      </p:sp>
      <p:sp>
        <p:nvSpPr>
          <p:cNvPr id="11" name="Shape 8"/>
          <p:cNvSpPr/>
          <p:nvPr/>
        </p:nvSpPr>
        <p:spPr>
          <a:xfrm>
            <a:off x="274320" y="804672"/>
            <a:ext cx="2011680" cy="3931920"/>
          </a:xfrm>
          <a:prstGeom prst="rect">
            <a:avLst/>
          </a:prstGeom>
          <a:solidFill>
            <a:srgbClr val="FFFFFF"/>
          </a:solidFill>
          <a:ln w="6350">
            <a:solidFill>
              <a:srgbClr val="DDEAEA"/>
            </a:solidFill>
            <a:prstDash val="solid"/>
          </a:ln>
          <a:effectLst>
            <a:outerShdw blurRad="63500" dist="254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001"/>
          </a:p>
        </p:txBody>
      </p:sp>
      <p:sp>
        <p:nvSpPr>
          <p:cNvPr id="12" name="Shape 9"/>
          <p:cNvSpPr/>
          <p:nvPr/>
        </p:nvSpPr>
        <p:spPr>
          <a:xfrm>
            <a:off x="594360" y="987552"/>
            <a:ext cx="1371600" cy="1371600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6350">
            <a:solidFill>
              <a:srgbClr val="CCCCCC"/>
            </a:solidFill>
            <a:prstDash val="solid"/>
          </a:ln>
        </p:spPr>
        <p:txBody>
          <a:bodyPr/>
          <a:lstStyle/>
          <a:p>
            <a:endParaRPr lang="en-001"/>
          </a:p>
        </p:txBody>
      </p:sp>
      <p:sp>
        <p:nvSpPr>
          <p:cNvPr id="14" name="Text 11"/>
          <p:cNvSpPr/>
          <p:nvPr/>
        </p:nvSpPr>
        <p:spPr>
          <a:xfrm>
            <a:off x="384048" y="2468880"/>
            <a:ext cx="1792224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050" b="1" dirty="0">
                <a:solidFill>
                  <a:srgbClr val="1B3A4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Фалалеев Александр</a:t>
            </a:r>
            <a:endParaRPr lang="en-US" sz="1050" dirty="0"/>
          </a:p>
          <a:p>
            <a:pPr marL="0" indent="0" algn="ctr">
              <a:buNone/>
            </a:pPr>
            <a:r>
              <a:rPr lang="en-US" sz="1050" b="1" dirty="0">
                <a:solidFill>
                  <a:srgbClr val="1B3A4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Дмитриевич</a:t>
            </a:r>
            <a:endParaRPr lang="en-US" sz="1050" dirty="0"/>
          </a:p>
        </p:txBody>
      </p:sp>
      <p:sp>
        <p:nvSpPr>
          <p:cNvPr id="15" name="Text 12"/>
          <p:cNvSpPr/>
          <p:nvPr/>
        </p:nvSpPr>
        <p:spPr>
          <a:xfrm>
            <a:off x="384048" y="3090672"/>
            <a:ext cx="1792224" cy="4206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50" b="1" dirty="0">
                <a:solidFill>
                  <a:srgbClr val="D4930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Руководитель проекта</a:t>
            </a:r>
            <a:endParaRPr lang="en-US" sz="950" dirty="0"/>
          </a:p>
        </p:txBody>
      </p:sp>
      <p:sp>
        <p:nvSpPr>
          <p:cNvPr id="16" name="Text 13"/>
          <p:cNvSpPr/>
          <p:nvPr/>
        </p:nvSpPr>
        <p:spPr>
          <a:xfrm>
            <a:off x="384048" y="3547872"/>
            <a:ext cx="1792224" cy="10515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50" dirty="0">
                <a:solidFill>
                  <a:srgbClr val="6B7C8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Студент 1 курса, 09.03.03 Прикладная информатика, ФГБОУ ВО Вавиловский университет. C++, embedded-системы, инструменты CLI</a:t>
            </a:r>
            <a:endParaRPr lang="en-US" sz="850" dirty="0"/>
          </a:p>
        </p:txBody>
      </p:sp>
      <p:sp>
        <p:nvSpPr>
          <p:cNvPr id="17" name="Shape 14"/>
          <p:cNvSpPr/>
          <p:nvPr/>
        </p:nvSpPr>
        <p:spPr>
          <a:xfrm>
            <a:off x="2450592" y="804672"/>
            <a:ext cx="2011680" cy="3931920"/>
          </a:xfrm>
          <a:prstGeom prst="rect">
            <a:avLst/>
          </a:prstGeom>
          <a:solidFill>
            <a:srgbClr val="FFFFFF"/>
          </a:solidFill>
          <a:ln w="6350">
            <a:solidFill>
              <a:srgbClr val="DDEAEA"/>
            </a:solidFill>
            <a:prstDash val="solid"/>
          </a:ln>
          <a:effectLst>
            <a:outerShdw blurRad="63500" dist="254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001"/>
          </a:p>
        </p:txBody>
      </p:sp>
      <p:sp>
        <p:nvSpPr>
          <p:cNvPr id="18" name="Shape 15"/>
          <p:cNvSpPr/>
          <p:nvPr/>
        </p:nvSpPr>
        <p:spPr>
          <a:xfrm>
            <a:off x="2770632" y="987552"/>
            <a:ext cx="1371600" cy="1371600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6350">
            <a:solidFill>
              <a:srgbClr val="CCCCCC"/>
            </a:solidFill>
            <a:prstDash val="solid"/>
          </a:ln>
        </p:spPr>
        <p:txBody>
          <a:bodyPr/>
          <a:lstStyle/>
          <a:p>
            <a:r>
              <a:rPr lang="en-US" dirty="0"/>
              <a:t>`</a:t>
            </a:r>
            <a:endParaRPr lang="en-001" dirty="0"/>
          </a:p>
        </p:txBody>
      </p:sp>
      <p:sp>
        <p:nvSpPr>
          <p:cNvPr id="20" name="Text 17"/>
          <p:cNvSpPr/>
          <p:nvPr/>
        </p:nvSpPr>
        <p:spPr>
          <a:xfrm>
            <a:off x="2560320" y="2468880"/>
            <a:ext cx="1792224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050" b="1" dirty="0">
                <a:solidFill>
                  <a:srgbClr val="1B3A4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Самохин Никита</a:t>
            </a:r>
            <a:endParaRPr lang="en-US" sz="1050" dirty="0"/>
          </a:p>
          <a:p>
            <a:pPr marL="0" indent="0" algn="ctr">
              <a:buNone/>
            </a:pPr>
            <a:r>
              <a:rPr lang="en-US" sz="1050" b="1" dirty="0">
                <a:solidFill>
                  <a:srgbClr val="1B3A4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Евгеньевич</a:t>
            </a:r>
            <a:endParaRPr lang="en-US" sz="1050" dirty="0"/>
          </a:p>
        </p:txBody>
      </p:sp>
      <p:sp>
        <p:nvSpPr>
          <p:cNvPr id="21" name="Text 18"/>
          <p:cNvSpPr/>
          <p:nvPr/>
        </p:nvSpPr>
        <p:spPr>
          <a:xfrm>
            <a:off x="2560320" y="3090672"/>
            <a:ext cx="1792224" cy="4206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50" b="1" dirty="0">
                <a:solidFill>
                  <a:srgbClr val="D4930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Технический консультант</a:t>
            </a:r>
            <a:endParaRPr lang="en-US" sz="950" dirty="0"/>
          </a:p>
        </p:txBody>
      </p:sp>
      <p:sp>
        <p:nvSpPr>
          <p:cNvPr id="22" name="Text 19"/>
          <p:cNvSpPr/>
          <p:nvPr/>
        </p:nvSpPr>
        <p:spPr>
          <a:xfrm>
            <a:off x="2560320" y="3547872"/>
            <a:ext cx="1792224" cy="10515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50" dirty="0">
                <a:solidFill>
                  <a:srgbClr val="6B7C8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Опыт работы с STM32, Arduino, МИК АМУР32. Участие в НИОКР кафедры</a:t>
            </a:r>
            <a:endParaRPr lang="en-US" sz="850" dirty="0"/>
          </a:p>
        </p:txBody>
      </p:sp>
      <p:sp>
        <p:nvSpPr>
          <p:cNvPr id="23" name="Shape 20"/>
          <p:cNvSpPr/>
          <p:nvPr/>
        </p:nvSpPr>
        <p:spPr>
          <a:xfrm>
            <a:off x="4626864" y="804672"/>
            <a:ext cx="2011680" cy="3931920"/>
          </a:xfrm>
          <a:prstGeom prst="rect">
            <a:avLst/>
          </a:prstGeom>
          <a:solidFill>
            <a:srgbClr val="FFFFFF"/>
          </a:solidFill>
          <a:ln w="6350">
            <a:solidFill>
              <a:srgbClr val="DDEAEA"/>
            </a:solidFill>
            <a:prstDash val="solid"/>
          </a:ln>
          <a:effectLst>
            <a:outerShdw blurRad="63500" dist="254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001"/>
          </a:p>
        </p:txBody>
      </p:sp>
      <p:sp>
        <p:nvSpPr>
          <p:cNvPr id="24" name="Shape 21"/>
          <p:cNvSpPr/>
          <p:nvPr/>
        </p:nvSpPr>
        <p:spPr>
          <a:xfrm>
            <a:off x="4946904" y="987552"/>
            <a:ext cx="1371600" cy="1371600"/>
          </a:xfrm>
          <a:prstGeom prst="ellipse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6350">
            <a:solidFill>
              <a:srgbClr val="CCCCCC"/>
            </a:solidFill>
            <a:prstDash val="solid"/>
          </a:ln>
        </p:spPr>
        <p:txBody>
          <a:bodyPr/>
          <a:lstStyle/>
          <a:p>
            <a:endParaRPr lang="en-001"/>
          </a:p>
        </p:txBody>
      </p:sp>
      <p:sp>
        <p:nvSpPr>
          <p:cNvPr id="26" name="Text 23"/>
          <p:cNvSpPr/>
          <p:nvPr/>
        </p:nvSpPr>
        <p:spPr>
          <a:xfrm>
            <a:off x="4736592" y="2468880"/>
            <a:ext cx="1792224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050" b="1" dirty="0">
                <a:solidFill>
                  <a:srgbClr val="1B3A4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Куприн Максим</a:t>
            </a:r>
            <a:endParaRPr lang="en-US" sz="1050" dirty="0"/>
          </a:p>
          <a:p>
            <a:pPr marL="0" indent="0" algn="ctr">
              <a:buNone/>
            </a:pPr>
            <a:r>
              <a:rPr lang="en-US" sz="1050" b="1" dirty="0">
                <a:solidFill>
                  <a:srgbClr val="1B3A4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Сергеевич</a:t>
            </a:r>
            <a:endParaRPr lang="en-US" sz="1050" dirty="0"/>
          </a:p>
        </p:txBody>
      </p:sp>
      <p:sp>
        <p:nvSpPr>
          <p:cNvPr id="27" name="Text 24"/>
          <p:cNvSpPr/>
          <p:nvPr/>
        </p:nvSpPr>
        <p:spPr>
          <a:xfrm>
            <a:off x="4736592" y="3090672"/>
            <a:ext cx="1792224" cy="4206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50" b="1" dirty="0">
                <a:solidFill>
                  <a:srgbClr val="D4930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Разработчик архитектуры</a:t>
            </a:r>
            <a:endParaRPr lang="en-US" sz="950" dirty="0"/>
          </a:p>
        </p:txBody>
      </p:sp>
      <p:sp>
        <p:nvSpPr>
          <p:cNvPr id="28" name="Text 25"/>
          <p:cNvSpPr/>
          <p:nvPr/>
        </p:nvSpPr>
        <p:spPr>
          <a:xfrm>
            <a:off x="4736592" y="3547872"/>
            <a:ext cx="1792224" cy="10515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50" dirty="0">
                <a:solidFill>
                  <a:srgbClr val="6B7C8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Разработка алгоритмов управления роботами, опыт программирования МК. 5 лет GameDev, C#, 6 игровых проектов</a:t>
            </a:r>
            <a:endParaRPr lang="en-US" sz="850" dirty="0"/>
          </a:p>
        </p:txBody>
      </p:sp>
      <p:sp>
        <p:nvSpPr>
          <p:cNvPr id="29" name="Shape 26"/>
          <p:cNvSpPr/>
          <p:nvPr/>
        </p:nvSpPr>
        <p:spPr>
          <a:xfrm>
            <a:off x="6874026" y="804672"/>
            <a:ext cx="1869900" cy="3931920"/>
          </a:xfrm>
          <a:prstGeom prst="rect">
            <a:avLst/>
          </a:prstGeom>
          <a:solidFill>
            <a:srgbClr val="FFFFFF"/>
          </a:solidFill>
          <a:ln w="6350">
            <a:solidFill>
              <a:srgbClr val="DDEAEA"/>
            </a:solidFill>
            <a:prstDash val="solid"/>
          </a:ln>
          <a:effectLst>
            <a:outerShdw blurRad="63500" dist="254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001"/>
          </a:p>
        </p:txBody>
      </p:sp>
      <p:sp>
        <p:nvSpPr>
          <p:cNvPr id="30" name="Shape 27"/>
          <p:cNvSpPr/>
          <p:nvPr/>
        </p:nvSpPr>
        <p:spPr>
          <a:xfrm>
            <a:off x="7108723" y="987552"/>
            <a:ext cx="1400506" cy="1371600"/>
          </a:xfrm>
          <a:prstGeom prst="ellipse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6350">
            <a:solidFill>
              <a:srgbClr val="CCCCCC"/>
            </a:solidFill>
            <a:prstDash val="solid"/>
          </a:ln>
        </p:spPr>
        <p:txBody>
          <a:bodyPr/>
          <a:lstStyle/>
          <a:p>
            <a:endParaRPr lang="en-001"/>
          </a:p>
        </p:txBody>
      </p:sp>
      <p:sp>
        <p:nvSpPr>
          <p:cNvPr id="32" name="Text 29"/>
          <p:cNvSpPr/>
          <p:nvPr/>
        </p:nvSpPr>
        <p:spPr>
          <a:xfrm>
            <a:off x="6912864" y="2468880"/>
            <a:ext cx="1792224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050" b="1" dirty="0">
                <a:solidFill>
                  <a:srgbClr val="1B3A4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Ключиков Аркадий</a:t>
            </a:r>
            <a:endParaRPr lang="en-US" sz="1050" dirty="0"/>
          </a:p>
          <a:p>
            <a:pPr marL="0" indent="0" algn="ctr">
              <a:buNone/>
            </a:pPr>
            <a:r>
              <a:rPr lang="en-US" sz="1050" b="1" dirty="0">
                <a:solidFill>
                  <a:srgbClr val="1B3A4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Викторович</a:t>
            </a:r>
            <a:endParaRPr lang="en-US" sz="1050" dirty="0"/>
          </a:p>
        </p:txBody>
      </p:sp>
      <p:sp>
        <p:nvSpPr>
          <p:cNvPr id="33" name="Text 30"/>
          <p:cNvSpPr/>
          <p:nvPr/>
        </p:nvSpPr>
        <p:spPr>
          <a:xfrm>
            <a:off x="6912864" y="3090672"/>
            <a:ext cx="1792224" cy="4206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50" b="1" dirty="0">
                <a:solidFill>
                  <a:srgbClr val="D4930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Научный руководитель</a:t>
            </a:r>
            <a:endParaRPr lang="en-US" sz="950" dirty="0"/>
          </a:p>
        </p:txBody>
      </p:sp>
      <p:sp>
        <p:nvSpPr>
          <p:cNvPr id="34" name="Text 31"/>
          <p:cNvSpPr/>
          <p:nvPr/>
        </p:nvSpPr>
        <p:spPr>
          <a:xfrm>
            <a:off x="6912864" y="3547872"/>
            <a:ext cx="1792224" cy="10515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50" dirty="0">
                <a:solidFill>
                  <a:srgbClr val="6B7C8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к.т.н. доц., более 15 успешных НИР и НИОКР стартапов</a:t>
            </a:r>
            <a:endParaRPr lang="en-US" sz="85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1B3A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 rot="1800000">
            <a:off x="-274320" y="3474720"/>
            <a:ext cx="2011680" cy="164592"/>
          </a:xfrm>
          <a:prstGeom prst="rect">
            <a:avLst/>
          </a:prstGeom>
          <a:solidFill>
            <a:srgbClr val="D4930A"/>
          </a:solidFill>
          <a:ln w="12700">
            <a:solidFill>
              <a:srgbClr val="D4930A"/>
            </a:solidFill>
            <a:prstDash val="solid"/>
          </a:ln>
        </p:spPr>
        <p:txBody>
          <a:bodyPr/>
          <a:lstStyle/>
          <a:p>
            <a:endParaRPr lang="en-001"/>
          </a:p>
        </p:txBody>
      </p:sp>
      <p:sp>
        <p:nvSpPr>
          <p:cNvPr id="3" name="Shape 1"/>
          <p:cNvSpPr/>
          <p:nvPr/>
        </p:nvSpPr>
        <p:spPr>
          <a:xfrm rot="1800000">
            <a:off x="-274320" y="2926080"/>
            <a:ext cx="2286000" cy="109728"/>
          </a:xfrm>
          <a:prstGeom prst="rect">
            <a:avLst/>
          </a:prstGeom>
          <a:solidFill>
            <a:srgbClr val="2D7D5A"/>
          </a:solidFill>
          <a:ln w="12700">
            <a:solidFill>
              <a:srgbClr val="2D7D5A"/>
            </a:solidFill>
            <a:prstDash val="solid"/>
          </a:ln>
        </p:spPr>
        <p:txBody>
          <a:bodyPr/>
          <a:lstStyle/>
          <a:p>
            <a:endParaRPr lang="en-001"/>
          </a:p>
        </p:txBody>
      </p:sp>
      <p:sp>
        <p:nvSpPr>
          <p:cNvPr id="4" name="Shape 2"/>
          <p:cNvSpPr/>
          <p:nvPr/>
        </p:nvSpPr>
        <p:spPr>
          <a:xfrm>
            <a:off x="7132320" y="0"/>
            <a:ext cx="2011680" cy="5143500"/>
          </a:xfrm>
          <a:prstGeom prst="rect">
            <a:avLst/>
          </a:prstGeom>
          <a:solidFill>
            <a:srgbClr val="0F2D3D"/>
          </a:solidFill>
          <a:ln w="12700">
            <a:solidFill>
              <a:srgbClr val="0F2D3D"/>
            </a:solidFill>
            <a:prstDash val="solid"/>
          </a:ln>
        </p:spPr>
        <p:txBody>
          <a:bodyPr/>
          <a:lstStyle/>
          <a:p>
            <a:endParaRPr lang="en-001"/>
          </a:p>
        </p:txBody>
      </p:sp>
      <p:sp>
        <p:nvSpPr>
          <p:cNvPr id="5" name="Shape 3"/>
          <p:cNvSpPr/>
          <p:nvPr/>
        </p:nvSpPr>
        <p:spPr>
          <a:xfrm>
            <a:off x="7086600" y="0"/>
            <a:ext cx="73152" cy="5143500"/>
          </a:xfrm>
          <a:prstGeom prst="rect">
            <a:avLst/>
          </a:prstGeom>
          <a:solidFill>
            <a:srgbClr val="D4930A"/>
          </a:solidFill>
          <a:ln w="12700">
            <a:solidFill>
              <a:srgbClr val="D4930A"/>
            </a:solidFill>
            <a:prstDash val="solid"/>
          </a:ln>
        </p:spPr>
        <p:txBody>
          <a:bodyPr/>
          <a:lstStyle/>
          <a:p>
            <a:endParaRPr lang="en-001"/>
          </a:p>
        </p:txBody>
      </p:sp>
      <p:sp>
        <p:nvSpPr>
          <p:cNvPr id="6" name="Text 4"/>
          <p:cNvSpPr/>
          <p:nvPr/>
        </p:nvSpPr>
        <p:spPr>
          <a:xfrm>
            <a:off x="457200" y="731520"/>
            <a:ext cx="6492240" cy="10058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3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Спасибо за внимание!</a:t>
            </a:r>
            <a:endParaRPr lang="en-US" sz="3200" dirty="0"/>
          </a:p>
        </p:txBody>
      </p:sp>
      <p:sp>
        <p:nvSpPr>
          <p:cNvPr id="7" name="Shape 5"/>
          <p:cNvSpPr/>
          <p:nvPr/>
        </p:nvSpPr>
        <p:spPr>
          <a:xfrm>
            <a:off x="457200" y="1828799"/>
            <a:ext cx="4754880" cy="2684207"/>
          </a:xfrm>
          <a:prstGeom prst="rect">
            <a:avLst/>
          </a:prstGeom>
          <a:solidFill>
            <a:srgbClr val="0F4060"/>
          </a:solidFill>
          <a:ln w="10160">
            <a:solidFill>
              <a:srgbClr val="D4930A"/>
            </a:solidFill>
            <a:prstDash val="solid"/>
          </a:ln>
        </p:spPr>
        <p:txBody>
          <a:bodyPr/>
          <a:lstStyle/>
          <a:p>
            <a:endParaRPr lang="en-001"/>
          </a:p>
        </p:txBody>
      </p:sp>
      <p:sp>
        <p:nvSpPr>
          <p:cNvPr id="8" name="Text 6"/>
          <p:cNvSpPr/>
          <p:nvPr/>
        </p:nvSpPr>
        <p:spPr>
          <a:xfrm>
            <a:off x="594360" y="1920240"/>
            <a:ext cx="448056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Фалалеев Александр Дмитриевич</a:t>
            </a:r>
            <a:endParaRPr lang="en-US" sz="1400" dirty="0"/>
          </a:p>
        </p:txBody>
      </p:sp>
      <p:sp>
        <p:nvSpPr>
          <p:cNvPr id="9" name="Text 7"/>
          <p:cNvSpPr/>
          <p:nvPr/>
        </p:nvSpPr>
        <p:spPr>
          <a:xfrm>
            <a:off x="594360" y="2286000"/>
            <a:ext cx="448056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D4930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№СтС-611436</a:t>
            </a:r>
            <a:endParaRPr lang="en-US" sz="1200" dirty="0"/>
          </a:p>
        </p:txBody>
      </p:sp>
      <p:sp>
        <p:nvSpPr>
          <p:cNvPr id="10" name="Shape 8"/>
          <p:cNvSpPr/>
          <p:nvPr/>
        </p:nvSpPr>
        <p:spPr>
          <a:xfrm>
            <a:off x="594360" y="2697480"/>
            <a:ext cx="4297680" cy="0"/>
          </a:xfrm>
          <a:prstGeom prst="line">
            <a:avLst/>
          </a:prstGeom>
          <a:noFill/>
          <a:ln w="6350">
            <a:solidFill>
              <a:srgbClr val="D4930A"/>
            </a:solidFill>
            <a:prstDash val="dash"/>
          </a:ln>
        </p:spPr>
        <p:txBody>
          <a:bodyPr/>
          <a:lstStyle/>
          <a:p>
            <a:endParaRPr lang="en-001"/>
          </a:p>
        </p:txBody>
      </p:sp>
      <p:sp>
        <p:nvSpPr>
          <p:cNvPr id="11" name="Text 9"/>
          <p:cNvSpPr/>
          <p:nvPr/>
        </p:nvSpPr>
        <p:spPr>
          <a:xfrm>
            <a:off x="594360" y="2939796"/>
            <a:ext cx="44805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 err="1">
                <a:solidFill>
                  <a:srgbClr val="AACCD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Контактные</a:t>
            </a:r>
            <a:r>
              <a:rPr lang="en-US" sz="1000" dirty="0">
                <a:solidFill>
                  <a:srgbClr val="AACCD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000" dirty="0" err="1">
                <a:solidFill>
                  <a:srgbClr val="AACCD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данные</a:t>
            </a:r>
            <a:endParaRPr lang="ru-RU" sz="1000" dirty="0">
              <a:solidFill>
                <a:srgbClr val="AACCDD"/>
              </a:solidFill>
              <a:latin typeface="Calibri" pitchFamily="34" charset="0"/>
              <a:ea typeface="Calibri" pitchFamily="34" charset="-122"/>
              <a:cs typeface="Calibri" pitchFamily="34" charset="-120"/>
            </a:endParaRPr>
          </a:p>
          <a:p>
            <a:pPr marL="0" indent="0">
              <a:buNone/>
            </a:pPr>
            <a:r>
              <a:rPr lang="en-US" sz="1000" dirty="0">
                <a:solidFill>
                  <a:srgbClr val="AACCD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E-mail: </a:t>
            </a:r>
            <a:r>
              <a:rPr lang="en-US" sz="1000" dirty="0">
                <a:solidFill>
                  <a:srgbClr val="AACCDD"/>
                </a:solidFill>
                <a:latin typeface="Calibri" pitchFamily="34" charset="0"/>
                <a:ea typeface="Calibri" pitchFamily="34" charset="-122"/>
                <a:cs typeface="Calibri" pitchFamily="34" charset="-120"/>
                <a:hlinkClick r:id="rId3"/>
              </a:rPr>
              <a:t>sanek.falaleev@gmail.com</a:t>
            </a:r>
            <a:endParaRPr lang="ru-RU" sz="1000" dirty="0">
              <a:solidFill>
                <a:srgbClr val="AACCDD"/>
              </a:solidFill>
              <a:latin typeface="Calibri" pitchFamily="34" charset="0"/>
              <a:ea typeface="Calibri" pitchFamily="34" charset="-122"/>
              <a:cs typeface="Calibri" pitchFamily="34" charset="-120"/>
            </a:endParaRPr>
          </a:p>
          <a:p>
            <a:pPr marL="0" indent="0">
              <a:buNone/>
            </a:pPr>
            <a:r>
              <a:rPr lang="ru-RU" sz="1000" dirty="0">
                <a:solidFill>
                  <a:srgbClr val="AACCD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Номер телефона</a:t>
            </a:r>
            <a:r>
              <a:rPr lang="en-US" sz="1000" dirty="0">
                <a:solidFill>
                  <a:srgbClr val="AACCD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: </a:t>
            </a:r>
            <a:r>
              <a:rPr lang="ru-RU" sz="1000" dirty="0">
                <a:solidFill>
                  <a:srgbClr val="AACCD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+79170297739</a:t>
            </a:r>
            <a:endParaRPr lang="en-US" sz="1000" dirty="0">
              <a:solidFill>
                <a:srgbClr val="AACCDD"/>
              </a:solidFill>
              <a:latin typeface="Calibri" pitchFamily="34" charset="0"/>
              <a:ea typeface="Calibri" pitchFamily="34" charset="-122"/>
              <a:cs typeface="Calibri" pitchFamily="34" charset="-120"/>
            </a:endParaRPr>
          </a:p>
          <a:p>
            <a:pPr marL="0" indent="0">
              <a:buNone/>
            </a:pPr>
            <a:endParaRPr lang="en-US" sz="1000" dirty="0"/>
          </a:p>
        </p:txBody>
      </p:sp>
      <p:sp>
        <p:nvSpPr>
          <p:cNvPr id="12" name="Text 10"/>
          <p:cNvSpPr/>
          <p:nvPr/>
        </p:nvSpPr>
        <p:spPr>
          <a:xfrm>
            <a:off x="594360" y="3456432"/>
            <a:ext cx="44805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AACCD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Ссылка на </a:t>
            </a:r>
            <a:r>
              <a:rPr lang="en-US" sz="1000" dirty="0" err="1">
                <a:solidFill>
                  <a:srgbClr val="AACCD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материалы</a:t>
            </a:r>
            <a:r>
              <a:rPr lang="en-US" sz="1000" dirty="0">
                <a:solidFill>
                  <a:srgbClr val="AACCD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000" dirty="0" err="1">
                <a:solidFill>
                  <a:srgbClr val="AACCD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проекта</a:t>
            </a:r>
            <a:endParaRPr lang="ru-RU" sz="1000" dirty="0">
              <a:solidFill>
                <a:srgbClr val="AACCDD"/>
              </a:solidFill>
              <a:latin typeface="Calibri" pitchFamily="34" charset="0"/>
              <a:ea typeface="Calibri" pitchFamily="34" charset="-122"/>
              <a:cs typeface="Calibri" pitchFamily="34" charset="-120"/>
            </a:endParaRPr>
          </a:p>
          <a:p>
            <a:r>
              <a:rPr lang="en-US" sz="1000" dirty="0">
                <a:solidFill>
                  <a:srgbClr val="AACCD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https://github.com/GrimDarkTech/RSMA</a:t>
            </a:r>
            <a:endParaRPr lang="ru-RU" sz="1000" dirty="0">
              <a:solidFill>
                <a:srgbClr val="AACCDD"/>
              </a:solidFill>
              <a:latin typeface="Calibri" pitchFamily="34" charset="0"/>
              <a:ea typeface="Calibri" pitchFamily="34" charset="-122"/>
              <a:cs typeface="Calibri" pitchFamily="34" charset="-120"/>
            </a:endParaRPr>
          </a:p>
          <a:p>
            <a:pPr marL="0" indent="0">
              <a:buNone/>
            </a:pPr>
            <a:endParaRPr lang="en-US" sz="1000" dirty="0"/>
          </a:p>
        </p:txBody>
      </p:sp>
      <p:sp>
        <p:nvSpPr>
          <p:cNvPr id="13" name="Text 11"/>
          <p:cNvSpPr/>
          <p:nvPr/>
        </p:nvSpPr>
        <p:spPr>
          <a:xfrm>
            <a:off x="594360" y="3456432"/>
            <a:ext cx="448056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sz="110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79229A8-2F6E-67ED-FC52-6BCAD33A42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360" y="3744545"/>
            <a:ext cx="671590" cy="671590"/>
          </a:xfrm>
          <a:prstGeom prst="rect">
            <a:avLst/>
          </a:prstGeom>
        </p:spPr>
      </p:pic>
      <p:pic>
        <p:nvPicPr>
          <p:cNvPr id="17" name="Image 0" descr="/home/claude/logo_fasie_header.png">
            <a:extLst>
              <a:ext uri="{FF2B5EF4-FFF2-40B4-BE49-F238E27FC236}">
                <a16:creationId xmlns:a16="http://schemas.microsoft.com/office/drawing/2014/main" id="{CD4B23E5-5290-0073-62E3-BE7B7E70690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7305761" y="272623"/>
            <a:ext cx="1728511" cy="635878"/>
          </a:xfrm>
          <a:prstGeom prst="rect">
            <a:avLst/>
          </a:prstGeom>
        </p:spPr>
      </p:pic>
      <p:pic>
        <p:nvPicPr>
          <p:cNvPr id="18" name="Image 0" descr="/home/claude/logo_vavilov_t.png">
            <a:extLst>
              <a:ext uri="{FF2B5EF4-FFF2-40B4-BE49-F238E27FC236}">
                <a16:creationId xmlns:a16="http://schemas.microsoft.com/office/drawing/2014/main" id="{3B6FBF29-167D-CCB2-80D4-E4F0F01E10A5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7511648" y="1623060"/>
            <a:ext cx="1316736" cy="1316736"/>
          </a:xfrm>
          <a:prstGeom prst="rect">
            <a:avLst/>
          </a:prstGeom>
        </p:spPr>
      </p:pic>
      <p:pic>
        <p:nvPicPr>
          <p:cNvPr id="19" name="Image 2" descr="/home/claude/logo_1t_t.png">
            <a:extLst>
              <a:ext uri="{FF2B5EF4-FFF2-40B4-BE49-F238E27FC236}">
                <a16:creationId xmlns:a16="http://schemas.microsoft.com/office/drawing/2014/main" id="{210C802C-6FF3-F00E-1543-612DAFC89035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7429352" y="3251503"/>
            <a:ext cx="1481328" cy="148132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5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658368"/>
          </a:xfrm>
          <a:prstGeom prst="rect">
            <a:avLst/>
          </a:prstGeom>
          <a:solidFill>
            <a:srgbClr val="1B3A4B"/>
          </a:solidFill>
          <a:ln w="12700">
            <a:solidFill>
              <a:srgbClr val="1B3A4B"/>
            </a:solidFill>
            <a:prstDash val="solid"/>
          </a:ln>
        </p:spPr>
        <p:txBody>
          <a:bodyPr/>
          <a:lstStyle/>
          <a:p>
            <a:endParaRPr lang="en-001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64592" cy="658368"/>
          </a:xfrm>
          <a:prstGeom prst="rect">
            <a:avLst/>
          </a:prstGeom>
          <a:solidFill>
            <a:srgbClr val="D4930A"/>
          </a:solidFill>
          <a:ln w="12700">
            <a:solidFill>
              <a:srgbClr val="D4930A"/>
            </a:solidFill>
            <a:prstDash val="solid"/>
          </a:ln>
        </p:spPr>
        <p:txBody>
          <a:bodyPr/>
          <a:lstStyle/>
          <a:p>
            <a:endParaRPr lang="en-001"/>
          </a:p>
        </p:txBody>
      </p:sp>
      <p:sp>
        <p:nvSpPr>
          <p:cNvPr id="4" name="Text 2"/>
          <p:cNvSpPr/>
          <p:nvPr/>
        </p:nvSpPr>
        <p:spPr>
          <a:xfrm>
            <a:off x="274320" y="0"/>
            <a:ext cx="6583680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000" b="1" dirty="0">
                <a:solidFill>
                  <a:srgbClr val="D4930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Проблема</a:t>
            </a:r>
            <a:endParaRPr lang="en-US" sz="2000" dirty="0"/>
          </a:p>
        </p:txBody>
      </p:sp>
      <p:sp>
        <p:nvSpPr>
          <p:cNvPr id="5" name="Shape 3"/>
          <p:cNvSpPr/>
          <p:nvPr/>
        </p:nvSpPr>
        <p:spPr>
          <a:xfrm>
            <a:off x="6876288" y="36576"/>
            <a:ext cx="2103120" cy="585216"/>
          </a:xfrm>
          <a:prstGeom prst="rect">
            <a:avLst/>
          </a:prstGeom>
          <a:solidFill>
            <a:srgbClr val="FFFFFF"/>
          </a:solidFill>
          <a:ln w="6350">
            <a:solidFill>
              <a:srgbClr val="CCCCCC"/>
            </a:solidFill>
            <a:prstDash val="solid"/>
          </a:ln>
        </p:spPr>
        <p:txBody>
          <a:bodyPr/>
          <a:lstStyle/>
          <a:p>
            <a:endParaRPr lang="en-001"/>
          </a:p>
        </p:txBody>
      </p:sp>
      <p:pic>
        <p:nvPicPr>
          <p:cNvPr id="6" name="Image 0" descr="/home/claude/logo_fasie_header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894576" y="54864"/>
            <a:ext cx="2066544" cy="548640"/>
          </a:xfrm>
          <a:prstGeom prst="rect">
            <a:avLst/>
          </a:prstGeom>
        </p:spPr>
      </p:pic>
      <p:sp>
        <p:nvSpPr>
          <p:cNvPr id="9" name="Shape 6"/>
          <p:cNvSpPr/>
          <p:nvPr/>
        </p:nvSpPr>
        <p:spPr>
          <a:xfrm>
            <a:off x="0" y="4983480"/>
            <a:ext cx="9144000" cy="160020"/>
          </a:xfrm>
          <a:prstGeom prst="rect">
            <a:avLst/>
          </a:prstGeom>
          <a:solidFill>
            <a:srgbClr val="1B3A4B"/>
          </a:solidFill>
          <a:ln w="12700">
            <a:solidFill>
              <a:srgbClr val="1B3A4B"/>
            </a:solidFill>
            <a:prstDash val="solid"/>
          </a:ln>
        </p:spPr>
        <p:txBody>
          <a:bodyPr/>
          <a:lstStyle/>
          <a:p>
            <a:endParaRPr lang="en-001"/>
          </a:p>
        </p:txBody>
      </p:sp>
      <p:sp>
        <p:nvSpPr>
          <p:cNvPr id="10" name="Shape 7"/>
          <p:cNvSpPr/>
          <p:nvPr/>
        </p:nvSpPr>
        <p:spPr>
          <a:xfrm>
            <a:off x="0" y="4983480"/>
            <a:ext cx="164592" cy="160020"/>
          </a:xfrm>
          <a:prstGeom prst="rect">
            <a:avLst/>
          </a:prstGeom>
          <a:solidFill>
            <a:srgbClr val="D4930A"/>
          </a:solidFill>
          <a:ln w="12700">
            <a:solidFill>
              <a:srgbClr val="D4930A"/>
            </a:solidFill>
            <a:prstDash val="solid"/>
          </a:ln>
        </p:spPr>
        <p:txBody>
          <a:bodyPr/>
          <a:lstStyle/>
          <a:p>
            <a:endParaRPr lang="en-001"/>
          </a:p>
        </p:txBody>
      </p:sp>
      <p:sp>
        <p:nvSpPr>
          <p:cNvPr id="11" name="Shape 8"/>
          <p:cNvSpPr/>
          <p:nvPr/>
        </p:nvSpPr>
        <p:spPr>
          <a:xfrm>
            <a:off x="274320" y="749808"/>
            <a:ext cx="8595360" cy="822960"/>
          </a:xfrm>
          <a:prstGeom prst="rect">
            <a:avLst/>
          </a:prstGeom>
          <a:solidFill>
            <a:srgbClr val="FFF8EE"/>
          </a:solidFill>
          <a:ln w="6350">
            <a:solidFill>
              <a:srgbClr val="DDEAEA"/>
            </a:solidFill>
            <a:prstDash val="solid"/>
          </a:ln>
          <a:effectLst>
            <a:outerShdw blurRad="63500" dist="254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001"/>
          </a:p>
        </p:txBody>
      </p:sp>
      <p:sp>
        <p:nvSpPr>
          <p:cNvPr id="12" name="Shape 9"/>
          <p:cNvSpPr/>
          <p:nvPr/>
        </p:nvSpPr>
        <p:spPr>
          <a:xfrm>
            <a:off x="274320" y="749808"/>
            <a:ext cx="109728" cy="822960"/>
          </a:xfrm>
          <a:prstGeom prst="rect">
            <a:avLst/>
          </a:prstGeom>
          <a:solidFill>
            <a:srgbClr val="D4930A"/>
          </a:solidFill>
          <a:ln w="12700">
            <a:solidFill>
              <a:srgbClr val="D4930A"/>
            </a:solidFill>
            <a:prstDash val="solid"/>
          </a:ln>
        </p:spPr>
        <p:txBody>
          <a:bodyPr/>
          <a:lstStyle/>
          <a:p>
            <a:endParaRPr lang="en-001"/>
          </a:p>
        </p:txBody>
      </p:sp>
      <p:sp>
        <p:nvSpPr>
          <p:cNvPr id="13" name="Text 10"/>
          <p:cNvSpPr/>
          <p:nvPr/>
        </p:nvSpPr>
        <p:spPr>
          <a:xfrm>
            <a:off x="502920" y="749808"/>
            <a:ext cx="8229600" cy="8229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1B3A4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Длительность разработки конфигураций и концептуально новых роботов</a:t>
            </a:r>
            <a:endParaRPr lang="en-US" sz="1300" dirty="0"/>
          </a:p>
          <a:p>
            <a:pPr marL="0" indent="0">
              <a:buNone/>
            </a:pPr>
            <a:r>
              <a:rPr lang="en-US" sz="1300" b="1" dirty="0">
                <a:solidFill>
                  <a:srgbClr val="1B3A4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обусловлена наукоёмкостью и междисциплинарностью отрасли робототехники</a:t>
            </a:r>
            <a:endParaRPr lang="en-US" sz="1300" dirty="0"/>
          </a:p>
        </p:txBody>
      </p:sp>
      <p:sp>
        <p:nvSpPr>
          <p:cNvPr id="14" name="Text 11"/>
          <p:cNvSpPr/>
          <p:nvPr/>
        </p:nvSpPr>
        <p:spPr>
          <a:xfrm>
            <a:off x="274320" y="1691640"/>
            <a:ext cx="5120640" cy="3291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1B3A4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Чтобы создать робота, инженер должен владеть:</a:t>
            </a:r>
            <a:endParaRPr lang="en-US" sz="1100" dirty="0"/>
          </a:p>
        </p:txBody>
      </p:sp>
      <p:sp>
        <p:nvSpPr>
          <p:cNvPr id="15" name="Shape 12"/>
          <p:cNvSpPr/>
          <p:nvPr/>
        </p:nvSpPr>
        <p:spPr>
          <a:xfrm>
            <a:off x="274320" y="2084832"/>
            <a:ext cx="5120640" cy="594360"/>
          </a:xfrm>
          <a:prstGeom prst="rect">
            <a:avLst/>
          </a:prstGeom>
          <a:solidFill>
            <a:srgbClr val="FFFFFF"/>
          </a:solidFill>
          <a:ln w="6350">
            <a:solidFill>
              <a:srgbClr val="DDEAEA"/>
            </a:solidFill>
            <a:prstDash val="solid"/>
          </a:ln>
          <a:effectLst>
            <a:outerShdw blurRad="63500" dist="254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001"/>
          </a:p>
        </p:txBody>
      </p:sp>
      <p:sp>
        <p:nvSpPr>
          <p:cNvPr id="16" name="Shape 13"/>
          <p:cNvSpPr/>
          <p:nvPr/>
        </p:nvSpPr>
        <p:spPr>
          <a:xfrm>
            <a:off x="274320" y="2084832"/>
            <a:ext cx="73152" cy="594360"/>
          </a:xfrm>
          <a:prstGeom prst="rect">
            <a:avLst/>
          </a:prstGeom>
          <a:solidFill>
            <a:srgbClr val="D4930A"/>
          </a:solidFill>
          <a:ln w="12700">
            <a:solidFill>
              <a:srgbClr val="D4930A"/>
            </a:solidFill>
            <a:prstDash val="solid"/>
          </a:ln>
        </p:spPr>
        <p:txBody>
          <a:bodyPr/>
          <a:lstStyle/>
          <a:p>
            <a:endParaRPr lang="en-001"/>
          </a:p>
        </p:txBody>
      </p:sp>
      <p:sp>
        <p:nvSpPr>
          <p:cNvPr id="17" name="Text 14"/>
          <p:cNvSpPr/>
          <p:nvPr/>
        </p:nvSpPr>
        <p:spPr>
          <a:xfrm>
            <a:off x="475488" y="2121408"/>
            <a:ext cx="475488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1E2E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Программирование МК</a:t>
            </a:r>
            <a:endParaRPr lang="en-US" sz="1100" dirty="0"/>
          </a:p>
        </p:txBody>
      </p:sp>
      <p:sp>
        <p:nvSpPr>
          <p:cNvPr id="18" name="Text 15"/>
          <p:cNvSpPr/>
          <p:nvPr/>
        </p:nvSpPr>
        <p:spPr>
          <a:xfrm>
            <a:off x="475488" y="2386584"/>
            <a:ext cx="475488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50" dirty="0">
                <a:solidFill>
                  <a:srgbClr val="6B7C8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C/C++, Assembly, RTOS, прошивка под конкретную платформу</a:t>
            </a:r>
            <a:endParaRPr lang="en-US" sz="950" dirty="0"/>
          </a:p>
        </p:txBody>
      </p:sp>
      <p:sp>
        <p:nvSpPr>
          <p:cNvPr id="19" name="Shape 16"/>
          <p:cNvSpPr/>
          <p:nvPr/>
        </p:nvSpPr>
        <p:spPr>
          <a:xfrm>
            <a:off x="274320" y="2761488"/>
            <a:ext cx="5120640" cy="594360"/>
          </a:xfrm>
          <a:prstGeom prst="rect">
            <a:avLst/>
          </a:prstGeom>
          <a:solidFill>
            <a:srgbClr val="FFFFFF"/>
          </a:solidFill>
          <a:ln w="6350">
            <a:solidFill>
              <a:srgbClr val="DDEAEA"/>
            </a:solidFill>
            <a:prstDash val="solid"/>
          </a:ln>
          <a:effectLst>
            <a:outerShdw blurRad="63500" dist="254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001"/>
          </a:p>
        </p:txBody>
      </p:sp>
      <p:sp>
        <p:nvSpPr>
          <p:cNvPr id="20" name="Shape 17"/>
          <p:cNvSpPr/>
          <p:nvPr/>
        </p:nvSpPr>
        <p:spPr>
          <a:xfrm>
            <a:off x="274320" y="2761488"/>
            <a:ext cx="73152" cy="594360"/>
          </a:xfrm>
          <a:prstGeom prst="rect">
            <a:avLst/>
          </a:prstGeom>
          <a:solidFill>
            <a:srgbClr val="D4930A"/>
          </a:solidFill>
          <a:ln w="12700">
            <a:solidFill>
              <a:srgbClr val="D4930A"/>
            </a:solidFill>
            <a:prstDash val="solid"/>
          </a:ln>
        </p:spPr>
        <p:txBody>
          <a:bodyPr/>
          <a:lstStyle/>
          <a:p>
            <a:endParaRPr lang="en-001"/>
          </a:p>
        </p:txBody>
      </p:sp>
      <p:sp>
        <p:nvSpPr>
          <p:cNvPr id="21" name="Text 18"/>
          <p:cNvSpPr/>
          <p:nvPr/>
        </p:nvSpPr>
        <p:spPr>
          <a:xfrm>
            <a:off x="475488" y="2798064"/>
            <a:ext cx="475488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1E2E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Электроника и схемотехника</a:t>
            </a:r>
            <a:endParaRPr lang="en-US" sz="1100" dirty="0"/>
          </a:p>
        </p:txBody>
      </p:sp>
      <p:sp>
        <p:nvSpPr>
          <p:cNvPr id="22" name="Text 19"/>
          <p:cNvSpPr/>
          <p:nvPr/>
        </p:nvSpPr>
        <p:spPr>
          <a:xfrm>
            <a:off x="475488" y="3063240"/>
            <a:ext cx="475488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50" dirty="0">
                <a:solidFill>
                  <a:srgbClr val="6B7C8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Выбор компонентов, разводка плат, питание, сигналы</a:t>
            </a:r>
            <a:endParaRPr lang="en-US" sz="950" dirty="0"/>
          </a:p>
        </p:txBody>
      </p:sp>
      <p:sp>
        <p:nvSpPr>
          <p:cNvPr id="23" name="Shape 20"/>
          <p:cNvSpPr/>
          <p:nvPr/>
        </p:nvSpPr>
        <p:spPr>
          <a:xfrm>
            <a:off x="274320" y="3438144"/>
            <a:ext cx="5120640" cy="594360"/>
          </a:xfrm>
          <a:prstGeom prst="rect">
            <a:avLst/>
          </a:prstGeom>
          <a:solidFill>
            <a:srgbClr val="FFFFFF"/>
          </a:solidFill>
          <a:ln w="6350">
            <a:solidFill>
              <a:srgbClr val="DDEAEA"/>
            </a:solidFill>
            <a:prstDash val="solid"/>
          </a:ln>
          <a:effectLst>
            <a:outerShdw blurRad="63500" dist="254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001"/>
          </a:p>
        </p:txBody>
      </p:sp>
      <p:sp>
        <p:nvSpPr>
          <p:cNvPr id="24" name="Shape 21"/>
          <p:cNvSpPr/>
          <p:nvPr/>
        </p:nvSpPr>
        <p:spPr>
          <a:xfrm>
            <a:off x="274320" y="3438144"/>
            <a:ext cx="73152" cy="594360"/>
          </a:xfrm>
          <a:prstGeom prst="rect">
            <a:avLst/>
          </a:prstGeom>
          <a:solidFill>
            <a:srgbClr val="D4930A"/>
          </a:solidFill>
          <a:ln w="12700">
            <a:solidFill>
              <a:srgbClr val="D4930A"/>
            </a:solidFill>
            <a:prstDash val="solid"/>
          </a:ln>
        </p:spPr>
        <p:txBody>
          <a:bodyPr/>
          <a:lstStyle/>
          <a:p>
            <a:endParaRPr lang="en-001"/>
          </a:p>
        </p:txBody>
      </p:sp>
      <p:sp>
        <p:nvSpPr>
          <p:cNvPr id="25" name="Text 22"/>
          <p:cNvSpPr/>
          <p:nvPr/>
        </p:nvSpPr>
        <p:spPr>
          <a:xfrm>
            <a:off x="475488" y="3474720"/>
            <a:ext cx="475488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1E2E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Конструирование и механика</a:t>
            </a:r>
            <a:endParaRPr lang="en-US" sz="1100" dirty="0"/>
          </a:p>
        </p:txBody>
      </p:sp>
      <p:sp>
        <p:nvSpPr>
          <p:cNvPr id="26" name="Text 23"/>
          <p:cNvSpPr/>
          <p:nvPr/>
        </p:nvSpPr>
        <p:spPr>
          <a:xfrm>
            <a:off x="475488" y="3739896"/>
            <a:ext cx="475488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50" dirty="0">
                <a:solidFill>
                  <a:srgbClr val="6B7C8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CAD, кинематика, подбор приводов, допуски</a:t>
            </a:r>
            <a:endParaRPr lang="en-US" sz="950" dirty="0"/>
          </a:p>
        </p:txBody>
      </p:sp>
      <p:sp>
        <p:nvSpPr>
          <p:cNvPr id="27" name="Shape 24"/>
          <p:cNvSpPr/>
          <p:nvPr/>
        </p:nvSpPr>
        <p:spPr>
          <a:xfrm>
            <a:off x="274320" y="4114800"/>
            <a:ext cx="5120640" cy="594360"/>
          </a:xfrm>
          <a:prstGeom prst="rect">
            <a:avLst/>
          </a:prstGeom>
          <a:solidFill>
            <a:srgbClr val="FFFFFF"/>
          </a:solidFill>
          <a:ln w="6350">
            <a:solidFill>
              <a:srgbClr val="DDEAEA"/>
            </a:solidFill>
            <a:prstDash val="solid"/>
          </a:ln>
          <a:effectLst>
            <a:outerShdw blurRad="63500" dist="254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001"/>
          </a:p>
        </p:txBody>
      </p:sp>
      <p:sp>
        <p:nvSpPr>
          <p:cNvPr id="28" name="Shape 25"/>
          <p:cNvSpPr/>
          <p:nvPr/>
        </p:nvSpPr>
        <p:spPr>
          <a:xfrm>
            <a:off x="274320" y="4114800"/>
            <a:ext cx="73152" cy="594360"/>
          </a:xfrm>
          <a:prstGeom prst="rect">
            <a:avLst/>
          </a:prstGeom>
          <a:solidFill>
            <a:srgbClr val="D4930A"/>
          </a:solidFill>
          <a:ln w="12700">
            <a:solidFill>
              <a:srgbClr val="D4930A"/>
            </a:solidFill>
            <a:prstDash val="solid"/>
          </a:ln>
        </p:spPr>
        <p:txBody>
          <a:bodyPr/>
          <a:lstStyle/>
          <a:p>
            <a:endParaRPr lang="en-001"/>
          </a:p>
        </p:txBody>
      </p:sp>
      <p:sp>
        <p:nvSpPr>
          <p:cNvPr id="29" name="Text 26"/>
          <p:cNvSpPr/>
          <p:nvPr/>
        </p:nvSpPr>
        <p:spPr>
          <a:xfrm>
            <a:off x="475488" y="4151376"/>
            <a:ext cx="475488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1E2E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Математика и геометрия</a:t>
            </a:r>
            <a:endParaRPr lang="en-US" sz="1100" dirty="0"/>
          </a:p>
        </p:txBody>
      </p:sp>
      <p:sp>
        <p:nvSpPr>
          <p:cNvPr id="30" name="Text 27"/>
          <p:cNvSpPr/>
          <p:nvPr/>
        </p:nvSpPr>
        <p:spPr>
          <a:xfrm>
            <a:off x="475488" y="4416552"/>
            <a:ext cx="475488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50" dirty="0">
                <a:solidFill>
                  <a:srgbClr val="6B7C8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Матрицы преобразований, кватернионы, ПИД-регуляторы</a:t>
            </a:r>
            <a:endParaRPr lang="en-US" sz="950" dirty="0"/>
          </a:p>
        </p:txBody>
      </p:sp>
      <p:sp>
        <p:nvSpPr>
          <p:cNvPr id="31" name="Shape 28"/>
          <p:cNvSpPr/>
          <p:nvPr/>
        </p:nvSpPr>
        <p:spPr>
          <a:xfrm>
            <a:off x="5577840" y="1691640"/>
            <a:ext cx="3291840" cy="3154680"/>
          </a:xfrm>
          <a:prstGeom prst="rect">
            <a:avLst/>
          </a:prstGeom>
          <a:solidFill>
            <a:srgbClr val="FFFFFF"/>
          </a:solidFill>
          <a:ln w="6350">
            <a:solidFill>
              <a:srgbClr val="DDEAEA"/>
            </a:solidFill>
            <a:prstDash val="solid"/>
          </a:ln>
          <a:effectLst>
            <a:outerShdw blurRad="63500" dist="254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001"/>
          </a:p>
        </p:txBody>
      </p:sp>
      <p:sp>
        <p:nvSpPr>
          <p:cNvPr id="32" name="Shape 29"/>
          <p:cNvSpPr/>
          <p:nvPr/>
        </p:nvSpPr>
        <p:spPr>
          <a:xfrm>
            <a:off x="5577840" y="1691640"/>
            <a:ext cx="3291840" cy="347472"/>
          </a:xfrm>
          <a:prstGeom prst="rect">
            <a:avLst/>
          </a:prstGeom>
          <a:solidFill>
            <a:srgbClr val="1B3A4B"/>
          </a:solidFill>
          <a:ln w="12700">
            <a:solidFill>
              <a:srgbClr val="1B3A4B"/>
            </a:solidFill>
            <a:prstDash val="solid"/>
          </a:ln>
        </p:spPr>
        <p:txBody>
          <a:bodyPr/>
          <a:lstStyle/>
          <a:p>
            <a:endParaRPr lang="en-001"/>
          </a:p>
        </p:txBody>
      </p:sp>
      <p:sp>
        <p:nvSpPr>
          <p:cNvPr id="33" name="Text 30"/>
          <p:cNvSpPr/>
          <p:nvPr/>
        </p:nvSpPr>
        <p:spPr>
          <a:xfrm>
            <a:off x="5687568" y="1691640"/>
            <a:ext cx="3072384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Масштаб проблемы</a:t>
            </a:r>
            <a:endParaRPr lang="en-US" sz="1100" dirty="0"/>
          </a:p>
        </p:txBody>
      </p:sp>
      <p:sp>
        <p:nvSpPr>
          <p:cNvPr id="34" name="Text 31"/>
          <p:cNvSpPr/>
          <p:nvPr/>
        </p:nvSpPr>
        <p:spPr>
          <a:xfrm>
            <a:off x="5596128" y="2139696"/>
            <a:ext cx="3163824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ru-RU" sz="3000" b="1" dirty="0">
                <a:solidFill>
                  <a:srgbClr val="D4930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Около </a:t>
            </a:r>
            <a:r>
              <a:rPr lang="en-US" sz="3000" b="1" dirty="0">
                <a:solidFill>
                  <a:srgbClr val="D4930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90% ¹</a:t>
            </a:r>
            <a:endParaRPr lang="en-US" sz="3000" dirty="0"/>
          </a:p>
        </p:txBody>
      </p:sp>
      <p:sp>
        <p:nvSpPr>
          <p:cNvPr id="35" name="Text 32"/>
          <p:cNvSpPr/>
          <p:nvPr/>
        </p:nvSpPr>
        <p:spPr>
          <a:xfrm>
            <a:off x="5596128" y="2596896"/>
            <a:ext cx="3163824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50" dirty="0" err="1">
                <a:solidFill>
                  <a:srgbClr val="6B7C8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разработчиков</a:t>
            </a:r>
            <a:r>
              <a:rPr lang="en-US" sz="950" dirty="0">
                <a:solidFill>
                  <a:srgbClr val="6B7C8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подтвердили</a:t>
            </a:r>
            <a:endParaRPr lang="en-US" sz="950" dirty="0"/>
          </a:p>
          <a:p>
            <a:pPr marL="0" indent="0" algn="ctr">
              <a:buNone/>
            </a:pPr>
            <a:r>
              <a:rPr lang="en-US" sz="950" dirty="0">
                <a:solidFill>
                  <a:srgbClr val="6B7C8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рост производительности</a:t>
            </a:r>
            <a:endParaRPr lang="en-US" sz="950" dirty="0"/>
          </a:p>
          <a:p>
            <a:pPr marL="0" indent="0" algn="ctr">
              <a:buNone/>
            </a:pPr>
            <a:r>
              <a:rPr lang="en-US" sz="950" dirty="0">
                <a:solidFill>
                  <a:srgbClr val="6B7C8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при использовании low-code¹</a:t>
            </a:r>
            <a:endParaRPr lang="en-US" sz="950" dirty="0"/>
          </a:p>
        </p:txBody>
      </p:sp>
      <p:sp>
        <p:nvSpPr>
          <p:cNvPr id="36" name="Text 33"/>
          <p:cNvSpPr/>
          <p:nvPr/>
        </p:nvSpPr>
        <p:spPr>
          <a:xfrm>
            <a:off x="5596128" y="3054096"/>
            <a:ext cx="3163824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3000" b="1" dirty="0">
                <a:solidFill>
                  <a:srgbClr val="D4930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43% ¹ </a:t>
            </a:r>
            <a:endParaRPr lang="en-US" sz="3000" dirty="0"/>
          </a:p>
        </p:txBody>
      </p:sp>
      <p:sp>
        <p:nvSpPr>
          <p:cNvPr id="37" name="Text 34"/>
          <p:cNvSpPr/>
          <p:nvPr/>
        </p:nvSpPr>
        <p:spPr>
          <a:xfrm>
            <a:off x="5596128" y="3511296"/>
            <a:ext cx="3163824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50" dirty="0">
                <a:solidFill>
                  <a:srgbClr val="6B7C8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экономят до 50% времени</a:t>
            </a:r>
            <a:endParaRPr lang="en-US" sz="950" dirty="0"/>
          </a:p>
          <a:p>
            <a:pPr marL="0" indent="0" algn="ctr">
              <a:buNone/>
            </a:pPr>
            <a:r>
              <a:rPr lang="en-US" sz="950" dirty="0">
                <a:solidFill>
                  <a:srgbClr val="6B7C8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на разработку при</a:t>
            </a:r>
            <a:endParaRPr lang="en-US" sz="950" dirty="0"/>
          </a:p>
          <a:p>
            <a:pPr marL="0" indent="0" algn="ctr">
              <a:buNone/>
            </a:pPr>
            <a:r>
              <a:rPr lang="en-US" sz="950" dirty="0">
                <a:solidFill>
                  <a:srgbClr val="6B7C8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визуальном подходе¹</a:t>
            </a:r>
            <a:endParaRPr lang="en-US" sz="950" dirty="0"/>
          </a:p>
        </p:txBody>
      </p:sp>
      <p:sp>
        <p:nvSpPr>
          <p:cNvPr id="38" name="Text 35"/>
          <p:cNvSpPr/>
          <p:nvPr/>
        </p:nvSpPr>
        <p:spPr>
          <a:xfrm>
            <a:off x="5596128" y="3968496"/>
            <a:ext cx="3163824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3000" b="1" dirty="0">
                <a:solidFill>
                  <a:srgbClr val="D4930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24% </a:t>
            </a:r>
            <a:r>
              <a:rPr lang="en-US" sz="3200" b="1" dirty="0">
                <a:solidFill>
                  <a:srgbClr val="D4930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²</a:t>
            </a:r>
            <a:endParaRPr lang="en-US" sz="3000" dirty="0"/>
          </a:p>
        </p:txBody>
      </p:sp>
      <p:sp>
        <p:nvSpPr>
          <p:cNvPr id="39" name="Text 36"/>
          <p:cNvSpPr/>
          <p:nvPr/>
        </p:nvSpPr>
        <p:spPr>
          <a:xfrm>
            <a:off x="5596128" y="4425696"/>
            <a:ext cx="3163824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50" dirty="0">
                <a:solidFill>
                  <a:srgbClr val="6B7C8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IoT-разработчиков называют</a:t>
            </a:r>
            <a:endParaRPr lang="en-US" sz="950" dirty="0"/>
          </a:p>
          <a:p>
            <a:pPr marL="0" indent="0" algn="ctr">
              <a:buNone/>
            </a:pPr>
            <a:r>
              <a:rPr lang="en-US" sz="950" dirty="0">
                <a:solidFill>
                  <a:srgbClr val="6B7C8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сложность развёртывания</a:t>
            </a:r>
            <a:endParaRPr lang="en-US" sz="950" dirty="0"/>
          </a:p>
          <a:p>
            <a:pPr marL="0" indent="0" algn="ctr">
              <a:buNone/>
            </a:pPr>
            <a:r>
              <a:rPr lang="en-US" sz="950" dirty="0">
                <a:solidFill>
                  <a:srgbClr val="6B7C8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алгоритмов ключевой проблемой²</a:t>
            </a:r>
            <a:endParaRPr lang="en-US" sz="950" dirty="0"/>
          </a:p>
        </p:txBody>
      </p:sp>
      <p:sp>
        <p:nvSpPr>
          <p:cNvPr id="40" name="Shape 37"/>
          <p:cNvSpPr/>
          <p:nvPr/>
        </p:nvSpPr>
        <p:spPr>
          <a:xfrm>
            <a:off x="274320" y="4828032"/>
            <a:ext cx="8595360" cy="0"/>
          </a:xfrm>
          <a:prstGeom prst="line">
            <a:avLst/>
          </a:prstGeom>
          <a:noFill/>
          <a:ln w="6350">
            <a:solidFill>
              <a:srgbClr val="CCCCCC"/>
            </a:solidFill>
            <a:prstDash val="dash"/>
          </a:ln>
        </p:spPr>
        <p:txBody>
          <a:bodyPr/>
          <a:lstStyle/>
          <a:p>
            <a:endParaRPr lang="en-001"/>
          </a:p>
        </p:txBody>
      </p:sp>
      <p:sp>
        <p:nvSpPr>
          <p:cNvPr id="41" name="Text 38"/>
          <p:cNvSpPr/>
          <p:nvPr/>
        </p:nvSpPr>
        <p:spPr>
          <a:xfrm>
            <a:off x="274320" y="4846320"/>
            <a:ext cx="8595360" cy="1280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700" dirty="0">
                <a:solidFill>
                  <a:srgbClr val="6B7C8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¹ Infragistics, Reveal 2024 Top Software Development Challenges Survey (n=585, дек. 2023 — янв. 2024)  ² Eclipse Foundation, IoT &amp; Embedded Developer Survey 2024 (n≈750, дек. 2024)</a:t>
            </a:r>
            <a:endParaRPr lang="en-US" sz="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5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658368"/>
          </a:xfrm>
          <a:prstGeom prst="rect">
            <a:avLst/>
          </a:prstGeom>
          <a:solidFill>
            <a:srgbClr val="1B3A4B"/>
          </a:solidFill>
          <a:ln w="12700">
            <a:solidFill>
              <a:srgbClr val="1B3A4B"/>
            </a:solidFill>
            <a:prstDash val="solid"/>
          </a:ln>
        </p:spPr>
        <p:txBody>
          <a:bodyPr/>
          <a:lstStyle/>
          <a:p>
            <a:endParaRPr lang="en-001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64592" cy="658368"/>
          </a:xfrm>
          <a:prstGeom prst="rect">
            <a:avLst/>
          </a:prstGeom>
          <a:solidFill>
            <a:srgbClr val="D4930A"/>
          </a:solidFill>
          <a:ln w="12700">
            <a:solidFill>
              <a:srgbClr val="D4930A"/>
            </a:solidFill>
            <a:prstDash val="solid"/>
          </a:ln>
        </p:spPr>
        <p:txBody>
          <a:bodyPr/>
          <a:lstStyle/>
          <a:p>
            <a:endParaRPr lang="en-001"/>
          </a:p>
        </p:txBody>
      </p:sp>
      <p:sp>
        <p:nvSpPr>
          <p:cNvPr id="4" name="Text 2"/>
          <p:cNvSpPr/>
          <p:nvPr/>
        </p:nvSpPr>
        <p:spPr>
          <a:xfrm>
            <a:off x="274320" y="0"/>
            <a:ext cx="6583680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000" b="1" dirty="0">
                <a:solidFill>
                  <a:srgbClr val="D4930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Предлагаемое решение</a:t>
            </a:r>
            <a:endParaRPr lang="en-US" sz="2000" dirty="0"/>
          </a:p>
        </p:txBody>
      </p:sp>
      <p:sp>
        <p:nvSpPr>
          <p:cNvPr id="5" name="Shape 3"/>
          <p:cNvSpPr/>
          <p:nvPr/>
        </p:nvSpPr>
        <p:spPr>
          <a:xfrm>
            <a:off x="6876288" y="36576"/>
            <a:ext cx="2103120" cy="585216"/>
          </a:xfrm>
          <a:prstGeom prst="rect">
            <a:avLst/>
          </a:prstGeom>
          <a:solidFill>
            <a:srgbClr val="FFFFFF"/>
          </a:solidFill>
          <a:ln w="6350">
            <a:solidFill>
              <a:srgbClr val="CCCCCC"/>
            </a:solidFill>
            <a:prstDash val="solid"/>
          </a:ln>
        </p:spPr>
        <p:txBody>
          <a:bodyPr/>
          <a:lstStyle/>
          <a:p>
            <a:endParaRPr lang="en-001"/>
          </a:p>
        </p:txBody>
      </p:sp>
      <p:pic>
        <p:nvPicPr>
          <p:cNvPr id="6" name="Image 0" descr="/home/claude/logo_fasie_header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894576" y="54864"/>
            <a:ext cx="2066544" cy="548640"/>
          </a:xfrm>
          <a:prstGeom prst="rect">
            <a:avLst/>
          </a:prstGeom>
        </p:spPr>
      </p:pic>
      <p:sp>
        <p:nvSpPr>
          <p:cNvPr id="9" name="Shape 6"/>
          <p:cNvSpPr/>
          <p:nvPr/>
        </p:nvSpPr>
        <p:spPr>
          <a:xfrm>
            <a:off x="0" y="4572000"/>
            <a:ext cx="9144000" cy="160020"/>
          </a:xfrm>
          <a:prstGeom prst="rect">
            <a:avLst/>
          </a:prstGeom>
          <a:solidFill>
            <a:srgbClr val="1B3A4B"/>
          </a:solidFill>
          <a:ln w="12700">
            <a:solidFill>
              <a:srgbClr val="1B3A4B"/>
            </a:solidFill>
            <a:prstDash val="solid"/>
          </a:ln>
        </p:spPr>
        <p:txBody>
          <a:bodyPr/>
          <a:lstStyle/>
          <a:p>
            <a:endParaRPr lang="en-001"/>
          </a:p>
        </p:txBody>
      </p:sp>
      <p:sp>
        <p:nvSpPr>
          <p:cNvPr id="10" name="Shape 7"/>
          <p:cNvSpPr/>
          <p:nvPr/>
        </p:nvSpPr>
        <p:spPr>
          <a:xfrm>
            <a:off x="0" y="4572000"/>
            <a:ext cx="164592" cy="160020"/>
          </a:xfrm>
          <a:prstGeom prst="rect">
            <a:avLst/>
          </a:prstGeom>
          <a:solidFill>
            <a:srgbClr val="D4930A"/>
          </a:solidFill>
          <a:ln w="12700">
            <a:solidFill>
              <a:srgbClr val="D4930A"/>
            </a:solidFill>
            <a:prstDash val="solid"/>
          </a:ln>
        </p:spPr>
        <p:txBody>
          <a:bodyPr/>
          <a:lstStyle/>
          <a:p>
            <a:endParaRPr lang="en-001"/>
          </a:p>
        </p:txBody>
      </p:sp>
      <p:sp>
        <p:nvSpPr>
          <p:cNvPr id="11" name="Shape 8"/>
          <p:cNvSpPr/>
          <p:nvPr/>
        </p:nvSpPr>
        <p:spPr>
          <a:xfrm>
            <a:off x="256032" y="713232"/>
            <a:ext cx="8631936" cy="530352"/>
          </a:xfrm>
          <a:prstGeom prst="rect">
            <a:avLst/>
          </a:prstGeom>
          <a:solidFill>
            <a:srgbClr val="FFF8EE"/>
          </a:solidFill>
          <a:ln w="12700">
            <a:solidFill>
              <a:srgbClr val="D4930A"/>
            </a:solidFill>
            <a:prstDash val="solid"/>
          </a:ln>
        </p:spPr>
        <p:txBody>
          <a:bodyPr/>
          <a:lstStyle/>
          <a:p>
            <a:endParaRPr lang="en-001"/>
          </a:p>
        </p:txBody>
      </p:sp>
      <p:sp>
        <p:nvSpPr>
          <p:cNvPr id="12" name="Shape 9"/>
          <p:cNvSpPr/>
          <p:nvPr/>
        </p:nvSpPr>
        <p:spPr>
          <a:xfrm>
            <a:off x="256032" y="713232"/>
            <a:ext cx="91440" cy="530352"/>
          </a:xfrm>
          <a:prstGeom prst="rect">
            <a:avLst/>
          </a:prstGeom>
          <a:solidFill>
            <a:srgbClr val="D4930A"/>
          </a:solidFill>
          <a:ln w="12700">
            <a:solidFill>
              <a:srgbClr val="D4930A"/>
            </a:solidFill>
            <a:prstDash val="solid"/>
          </a:ln>
        </p:spPr>
        <p:txBody>
          <a:bodyPr/>
          <a:lstStyle/>
          <a:p>
            <a:endParaRPr lang="en-001"/>
          </a:p>
        </p:txBody>
      </p:sp>
      <p:sp>
        <p:nvSpPr>
          <p:cNvPr id="13" name="Text 10"/>
          <p:cNvSpPr/>
          <p:nvPr/>
        </p:nvSpPr>
        <p:spPr>
          <a:xfrm>
            <a:off x="420624" y="713232"/>
            <a:ext cx="8339328" cy="5303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b="1" dirty="0">
                <a:solidFill>
                  <a:srgbClr val="1B3A4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Программный комплекс автоматизированной трансляции алгоритмических моделей управления</a:t>
            </a:r>
            <a:endParaRPr lang="en-US" sz="1050" dirty="0"/>
          </a:p>
          <a:p>
            <a:pPr marL="0" indent="0">
              <a:buNone/>
            </a:pPr>
            <a:r>
              <a:rPr lang="en-US" sz="1050" b="1" dirty="0">
                <a:solidFill>
                  <a:srgbClr val="1B3A4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в исполняемый код для встраиваемых микроконтроллерных платформ (Arduino, STM32, ESP32, МИК АМУР32)</a:t>
            </a:r>
            <a:endParaRPr lang="en-US" sz="1050" dirty="0"/>
          </a:p>
        </p:txBody>
      </p:sp>
      <p:sp>
        <p:nvSpPr>
          <p:cNvPr id="14" name="Shape 11"/>
          <p:cNvSpPr/>
          <p:nvPr/>
        </p:nvSpPr>
        <p:spPr>
          <a:xfrm>
            <a:off x="256032" y="1298448"/>
            <a:ext cx="8631936" cy="182880"/>
          </a:xfrm>
          <a:prstGeom prst="rect">
            <a:avLst/>
          </a:prstGeom>
          <a:solidFill>
            <a:srgbClr val="1B3A4B"/>
          </a:solidFill>
          <a:ln w="12700">
            <a:solidFill>
              <a:srgbClr val="1B3A4B"/>
            </a:solidFill>
            <a:prstDash val="solid"/>
          </a:ln>
        </p:spPr>
        <p:txBody>
          <a:bodyPr/>
          <a:lstStyle/>
          <a:p>
            <a:endParaRPr lang="en-001"/>
          </a:p>
        </p:txBody>
      </p:sp>
      <p:sp>
        <p:nvSpPr>
          <p:cNvPr id="15" name="Text 12"/>
          <p:cNvSpPr/>
          <p:nvPr/>
        </p:nvSpPr>
        <p:spPr>
          <a:xfrm>
            <a:off x="347472" y="1298448"/>
            <a:ext cx="841248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i="1" dirty="0">
                <a:solidFill>
                  <a:srgbClr val="AACCD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▶  Задел команды: проект RSMA — прототип апробирован с партнёрами EduNet, GameNet, агросектор</a:t>
            </a:r>
            <a:endParaRPr lang="en-US" sz="850" dirty="0"/>
          </a:p>
        </p:txBody>
      </p:sp>
      <p:pic>
        <p:nvPicPr>
          <p:cNvPr id="16" name="Image 1" descr="/home/claude/gif4_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1220" y="1517904"/>
            <a:ext cx="2575865" cy="1316736"/>
          </a:xfrm>
          <a:prstGeom prst="rect">
            <a:avLst/>
          </a:prstGeom>
        </p:spPr>
      </p:pic>
      <p:sp>
        <p:nvSpPr>
          <p:cNvPr id="17" name="Shape 13"/>
          <p:cNvSpPr/>
          <p:nvPr/>
        </p:nvSpPr>
        <p:spPr>
          <a:xfrm>
            <a:off x="1071220" y="2834640"/>
            <a:ext cx="2575865" cy="201168"/>
          </a:xfrm>
          <a:prstGeom prst="rect">
            <a:avLst/>
          </a:prstGeom>
          <a:solidFill>
            <a:srgbClr val="1B3A4B"/>
          </a:solidFill>
          <a:ln w="12700">
            <a:solidFill>
              <a:srgbClr val="1B3A4B"/>
            </a:solidFill>
            <a:prstDash val="solid"/>
          </a:ln>
        </p:spPr>
        <p:txBody>
          <a:bodyPr/>
          <a:lstStyle/>
          <a:p>
            <a:endParaRPr lang="en-001"/>
          </a:p>
        </p:txBody>
      </p:sp>
      <p:sp>
        <p:nvSpPr>
          <p:cNvPr id="18" name="Text 14"/>
          <p:cNvSpPr/>
          <p:nvPr/>
        </p:nvSpPr>
        <p:spPr>
          <a:xfrm>
            <a:off x="1144372" y="2834640"/>
            <a:ext cx="2466137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dirty="0">
                <a:solidFill>
                  <a:srgbClr val="CCE4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Рой роботов — масштабируемая имитация</a:t>
            </a:r>
            <a:endParaRPr lang="en-US" sz="850" dirty="0"/>
          </a:p>
        </p:txBody>
      </p:sp>
      <p:pic>
        <p:nvPicPr>
          <p:cNvPr id="19" name="Image 2" descr="/home/claude/gif2_fram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96916" y="1517904"/>
            <a:ext cx="2575865" cy="1316736"/>
          </a:xfrm>
          <a:prstGeom prst="rect">
            <a:avLst/>
          </a:prstGeom>
        </p:spPr>
      </p:pic>
      <p:sp>
        <p:nvSpPr>
          <p:cNvPr id="20" name="Shape 15"/>
          <p:cNvSpPr/>
          <p:nvPr/>
        </p:nvSpPr>
        <p:spPr>
          <a:xfrm>
            <a:off x="5496916" y="2834640"/>
            <a:ext cx="2575865" cy="201168"/>
          </a:xfrm>
          <a:prstGeom prst="rect">
            <a:avLst/>
          </a:prstGeom>
          <a:solidFill>
            <a:srgbClr val="1B3A4B"/>
          </a:solidFill>
          <a:ln w="12700">
            <a:solidFill>
              <a:srgbClr val="1B3A4B"/>
            </a:solidFill>
            <a:prstDash val="solid"/>
          </a:ln>
        </p:spPr>
        <p:txBody>
          <a:bodyPr/>
          <a:lstStyle/>
          <a:p>
            <a:endParaRPr lang="en-001"/>
          </a:p>
        </p:txBody>
      </p:sp>
      <p:sp>
        <p:nvSpPr>
          <p:cNvPr id="21" name="Text 16"/>
          <p:cNvSpPr/>
          <p:nvPr/>
        </p:nvSpPr>
        <p:spPr>
          <a:xfrm>
            <a:off x="5570068" y="2834640"/>
            <a:ext cx="2466137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dirty="0">
                <a:solidFill>
                  <a:srgbClr val="CCE4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Дрон-манипулятор в физической среде PhysX</a:t>
            </a:r>
            <a:endParaRPr lang="en-US" sz="850" dirty="0"/>
          </a:p>
        </p:txBody>
      </p:sp>
      <p:pic>
        <p:nvPicPr>
          <p:cNvPr id="22" name="Image 3" descr="/home/claude/gif1_fram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1220" y="3054096"/>
            <a:ext cx="2575865" cy="1316736"/>
          </a:xfrm>
          <a:prstGeom prst="rect">
            <a:avLst/>
          </a:prstGeom>
        </p:spPr>
      </p:pic>
      <p:sp>
        <p:nvSpPr>
          <p:cNvPr id="23" name="Shape 17"/>
          <p:cNvSpPr/>
          <p:nvPr/>
        </p:nvSpPr>
        <p:spPr>
          <a:xfrm>
            <a:off x="1071220" y="4370832"/>
            <a:ext cx="2575865" cy="201168"/>
          </a:xfrm>
          <a:prstGeom prst="rect">
            <a:avLst/>
          </a:prstGeom>
          <a:solidFill>
            <a:srgbClr val="1B3A4B"/>
          </a:solidFill>
          <a:ln w="12700">
            <a:solidFill>
              <a:srgbClr val="1B3A4B"/>
            </a:solidFill>
            <a:prstDash val="solid"/>
          </a:ln>
        </p:spPr>
        <p:txBody>
          <a:bodyPr/>
          <a:lstStyle/>
          <a:p>
            <a:endParaRPr lang="en-001"/>
          </a:p>
        </p:txBody>
      </p:sp>
      <p:sp>
        <p:nvSpPr>
          <p:cNvPr id="24" name="Text 18"/>
          <p:cNvSpPr/>
          <p:nvPr/>
        </p:nvSpPr>
        <p:spPr>
          <a:xfrm>
            <a:off x="1144372" y="4370832"/>
            <a:ext cx="2466137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dirty="0">
                <a:solidFill>
                  <a:srgbClr val="CCE4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Трактор-робот: вид из кабины (RSMA аграрный)</a:t>
            </a:r>
            <a:endParaRPr lang="en-US" sz="850" dirty="0"/>
          </a:p>
        </p:txBody>
      </p:sp>
      <p:pic>
        <p:nvPicPr>
          <p:cNvPr id="25" name="Image 4" descr="/home/claude/gif3_fram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96916" y="3054096"/>
            <a:ext cx="2575865" cy="1316736"/>
          </a:xfrm>
          <a:prstGeom prst="rect">
            <a:avLst/>
          </a:prstGeom>
        </p:spPr>
      </p:pic>
      <p:sp>
        <p:nvSpPr>
          <p:cNvPr id="26" name="Shape 19"/>
          <p:cNvSpPr/>
          <p:nvPr/>
        </p:nvSpPr>
        <p:spPr>
          <a:xfrm>
            <a:off x="5496916" y="4370832"/>
            <a:ext cx="2575865" cy="201168"/>
          </a:xfrm>
          <a:prstGeom prst="rect">
            <a:avLst/>
          </a:prstGeom>
          <a:solidFill>
            <a:srgbClr val="1B3A4B"/>
          </a:solidFill>
          <a:ln w="12700">
            <a:solidFill>
              <a:srgbClr val="1B3A4B"/>
            </a:solidFill>
            <a:prstDash val="solid"/>
          </a:ln>
        </p:spPr>
        <p:txBody>
          <a:bodyPr/>
          <a:lstStyle/>
          <a:p>
            <a:endParaRPr lang="en-001"/>
          </a:p>
        </p:txBody>
      </p:sp>
      <p:sp>
        <p:nvSpPr>
          <p:cNvPr id="27" name="Text 20"/>
          <p:cNvSpPr/>
          <p:nvPr/>
        </p:nvSpPr>
        <p:spPr>
          <a:xfrm>
            <a:off x="5570068" y="4370832"/>
            <a:ext cx="2466137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dirty="0">
                <a:solidFill>
                  <a:srgbClr val="CCE4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Мобильная платформа в симуляторе Unity</a:t>
            </a:r>
            <a:endParaRPr lang="en-US" sz="850" dirty="0"/>
          </a:p>
        </p:txBody>
      </p:sp>
      <p:sp>
        <p:nvSpPr>
          <p:cNvPr id="28" name="Shape 21"/>
          <p:cNvSpPr/>
          <p:nvPr/>
        </p:nvSpPr>
        <p:spPr>
          <a:xfrm>
            <a:off x="0" y="4590288"/>
            <a:ext cx="9144000" cy="530352"/>
          </a:xfrm>
          <a:prstGeom prst="rect">
            <a:avLst/>
          </a:prstGeom>
          <a:solidFill>
            <a:srgbClr val="0D2535"/>
          </a:solidFill>
          <a:ln w="12700">
            <a:solidFill>
              <a:srgbClr val="0D2535"/>
            </a:solidFill>
            <a:prstDash val="solid"/>
          </a:ln>
        </p:spPr>
        <p:txBody>
          <a:bodyPr/>
          <a:lstStyle/>
          <a:p>
            <a:endParaRPr lang="en-001"/>
          </a:p>
        </p:txBody>
      </p:sp>
      <p:sp>
        <p:nvSpPr>
          <p:cNvPr id="29" name="Text 22"/>
          <p:cNvSpPr/>
          <p:nvPr/>
        </p:nvSpPr>
        <p:spPr>
          <a:xfrm>
            <a:off x="137160" y="4590288"/>
            <a:ext cx="1691640" cy="5303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b="1" dirty="0">
                <a:solidFill>
                  <a:srgbClr val="D4930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Принцип визуальной трансляции уже доказан:</a:t>
            </a:r>
            <a:endParaRPr lang="en-US" sz="850" dirty="0"/>
          </a:p>
        </p:txBody>
      </p:sp>
      <p:sp>
        <p:nvSpPr>
          <p:cNvPr id="40" name="Box 40"/>
          <p:cNvSpPr/>
          <p:nvPr/>
        </p:nvSpPr>
        <p:spPr>
          <a:xfrm>
            <a:off x="1920240" y="4636008"/>
            <a:ext cx="1627632" cy="457200"/>
          </a:xfrm>
          <a:prstGeom prst="roundRect">
            <a:avLst>
              <a:gd name="adj" fmla="val 8000"/>
            </a:avLst>
          </a:prstGeom>
          <a:solidFill>
            <a:srgbClr val="2B3A42"/>
          </a:solidFill>
          <a:ln w="12700">
            <a:solidFill>
              <a:srgbClr val="3D5A6E"/>
            </a:solidFill>
          </a:ln>
        </p:spPr>
        <p:txBody>
          <a:bodyPr wrap="square" lIns="0" tIns="0" rIns="0" bIns="0" anchor="ctr"/>
          <a:lstStyle/>
          <a:p>
            <a:endParaRPr lang="en-US" sz="100"/>
          </a:p>
        </p:txBody>
      </p:sp>
      <p:pic>
        <p:nvPicPr>
          <p:cNvPr id="41" name="Logo 4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75104" y="4718304"/>
            <a:ext cx="310896" cy="292608"/>
          </a:xfrm>
          <a:prstGeom prst="rect">
            <a:avLst/>
          </a:prstGeom>
        </p:spPr>
      </p:pic>
      <p:sp>
        <p:nvSpPr>
          <p:cNvPr id="42" name="Text 42"/>
          <p:cNvSpPr txBox="1"/>
          <p:nvPr/>
        </p:nvSpPr>
        <p:spPr>
          <a:xfrm>
            <a:off x="2322576" y="4636008"/>
            <a:ext cx="1170432" cy="457200"/>
          </a:xfrm>
          <a:prstGeom prst="rect">
            <a:avLst/>
          </a:prstGeom>
          <a:noFill/>
        </p:spPr>
        <p:txBody>
          <a:bodyPr wrap="square" lIns="0" tIns="18000" rIns="0" bIns="0" anchor="ctr"/>
          <a:lstStyle/>
          <a:p>
            <a:pPr algn="l">
              <a:lnSpc>
                <a:spcPts val="800"/>
              </a:lnSpc>
            </a:pPr>
            <a:r>
              <a:rPr lang="ru-RU" sz="700" b="1" dirty="0">
                <a:solidFill>
                  <a:srgbClr val="FFFFFF"/>
                </a:solidFill>
                <a:latin typeface="Calibri" pitchFamily="34" charset="0"/>
              </a:rPr>
              <a:t>Unreal Blueprints</a:t>
            </a:r>
          </a:p>
          <a:p>
            <a:pPr algn="l">
              <a:lnSpc>
                <a:spcPts val="750"/>
              </a:lnSpc>
            </a:pPr>
            <a:r>
              <a:rPr lang="ru-RU" sz="600" dirty="0">
                <a:solidFill>
                  <a:srgbClr val="CCE4FF"/>
                </a:solidFill>
                <a:latin typeface="Calibri" pitchFamily="34" charset="0"/>
              </a:rPr>
              <a:t>скриптинг → C++</a:t>
            </a:r>
          </a:p>
        </p:txBody>
      </p:sp>
      <p:sp>
        <p:nvSpPr>
          <p:cNvPr id="43" name="Box 43"/>
          <p:cNvSpPr/>
          <p:nvPr/>
        </p:nvSpPr>
        <p:spPr>
          <a:xfrm>
            <a:off x="3657600" y="4636008"/>
            <a:ext cx="1627632" cy="457200"/>
          </a:xfrm>
          <a:prstGeom prst="roundRect">
            <a:avLst>
              <a:gd name="adj" fmla="val 8000"/>
            </a:avLst>
          </a:prstGeom>
          <a:solidFill>
            <a:srgbClr val="1A4A3A"/>
          </a:solidFill>
          <a:ln w="12700">
            <a:solidFill>
              <a:srgbClr val="2D7A5A"/>
            </a:solidFill>
          </a:ln>
        </p:spPr>
        <p:txBody>
          <a:bodyPr wrap="square" lIns="0" tIns="0" rIns="0" bIns="0" anchor="ctr"/>
          <a:lstStyle/>
          <a:p>
            <a:endParaRPr lang="en-US" sz="100"/>
          </a:p>
        </p:txBody>
      </p:sp>
      <p:pic>
        <p:nvPicPr>
          <p:cNvPr id="44" name="Logo 4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12463" y="4718304"/>
            <a:ext cx="310896" cy="292608"/>
          </a:xfrm>
          <a:prstGeom prst="rect">
            <a:avLst/>
          </a:prstGeom>
        </p:spPr>
      </p:pic>
      <p:sp>
        <p:nvSpPr>
          <p:cNvPr id="45" name="Text 45"/>
          <p:cNvSpPr txBox="1"/>
          <p:nvPr/>
        </p:nvSpPr>
        <p:spPr>
          <a:xfrm>
            <a:off x="4059936" y="4636008"/>
            <a:ext cx="1170432" cy="457200"/>
          </a:xfrm>
          <a:prstGeom prst="rect">
            <a:avLst/>
          </a:prstGeom>
          <a:noFill/>
        </p:spPr>
        <p:txBody>
          <a:bodyPr wrap="square" lIns="0" tIns="18000" rIns="0" bIns="0" anchor="ctr"/>
          <a:lstStyle/>
          <a:p>
            <a:pPr algn="l">
              <a:lnSpc>
                <a:spcPts val="800"/>
              </a:lnSpc>
            </a:pPr>
            <a:r>
              <a:rPr lang="ru-RU" sz="700" b="1" dirty="0">
                <a:solidFill>
                  <a:srgbClr val="FFFFFF"/>
                </a:solidFill>
                <a:latin typeface="Calibri" pitchFamily="34" charset="0"/>
              </a:rPr>
              <a:t>LEGO Mindstorms</a:t>
            </a:r>
          </a:p>
          <a:p>
            <a:pPr algn="l">
              <a:lnSpc>
                <a:spcPts val="750"/>
              </a:lnSpc>
            </a:pPr>
            <a:r>
              <a:rPr lang="ru-RU" sz="600" dirty="0">
                <a:solidFill>
                  <a:srgbClr val="CCE4FF"/>
                </a:solidFill>
                <a:latin typeface="Calibri" pitchFamily="34" charset="0"/>
              </a:rPr>
              <a:t>блоки → прошивка МК</a:t>
            </a:r>
          </a:p>
        </p:txBody>
      </p:sp>
      <p:sp>
        <p:nvSpPr>
          <p:cNvPr id="46" name="Box 46"/>
          <p:cNvSpPr/>
          <p:nvPr/>
        </p:nvSpPr>
        <p:spPr>
          <a:xfrm>
            <a:off x="5394960" y="4636008"/>
            <a:ext cx="1627632" cy="457200"/>
          </a:xfrm>
          <a:prstGeom prst="roundRect">
            <a:avLst>
              <a:gd name="adj" fmla="val 8000"/>
            </a:avLst>
          </a:prstGeom>
          <a:solidFill>
            <a:srgbClr val="8B6914"/>
          </a:solidFill>
          <a:ln w="12700">
            <a:solidFill>
              <a:srgbClr val="C49A1A"/>
            </a:solidFill>
          </a:ln>
        </p:spPr>
        <p:txBody>
          <a:bodyPr wrap="square" lIns="0" tIns="0" rIns="0" bIns="0" anchor="ctr"/>
          <a:lstStyle/>
          <a:p>
            <a:endParaRPr lang="en-US" sz="100"/>
          </a:p>
        </p:txBody>
      </p:sp>
      <p:pic>
        <p:nvPicPr>
          <p:cNvPr id="47" name="Logo 4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49824" y="4718304"/>
            <a:ext cx="310896" cy="292608"/>
          </a:xfrm>
          <a:prstGeom prst="rect">
            <a:avLst/>
          </a:prstGeom>
        </p:spPr>
      </p:pic>
      <p:sp>
        <p:nvSpPr>
          <p:cNvPr id="48" name="Text 48"/>
          <p:cNvSpPr txBox="1"/>
          <p:nvPr/>
        </p:nvSpPr>
        <p:spPr>
          <a:xfrm>
            <a:off x="5760720" y="4636008"/>
            <a:ext cx="1207008" cy="457200"/>
          </a:xfrm>
          <a:prstGeom prst="rect">
            <a:avLst/>
          </a:prstGeom>
          <a:noFill/>
        </p:spPr>
        <p:txBody>
          <a:bodyPr wrap="square" lIns="0" tIns="18000" rIns="0" bIns="0" anchor="ctr"/>
          <a:lstStyle/>
          <a:p>
            <a:pPr algn="l">
              <a:lnSpc>
                <a:spcPts val="800"/>
              </a:lnSpc>
            </a:pPr>
            <a:r>
              <a:rPr lang="ru-RU" sz="700" b="1" dirty="0">
                <a:solidFill>
                  <a:srgbClr val="FFFFFF"/>
                </a:solidFill>
                <a:latin typeface="Calibri" pitchFamily="34" charset="0"/>
              </a:rPr>
              <a:t>Scratch (MIT)</a:t>
            </a:r>
          </a:p>
          <a:p>
            <a:pPr algn="l">
              <a:lnSpc>
                <a:spcPts val="750"/>
              </a:lnSpc>
            </a:pPr>
            <a:r>
              <a:rPr lang="ru-RU" sz="600" dirty="0">
                <a:solidFill>
                  <a:srgbClr val="CCE4FF"/>
                </a:solidFill>
                <a:latin typeface="Calibri" pitchFamily="34" charset="0"/>
              </a:rPr>
              <a:t>блоки → байткод</a:t>
            </a:r>
          </a:p>
        </p:txBody>
      </p:sp>
      <p:sp>
        <p:nvSpPr>
          <p:cNvPr id="49" name="Box 49"/>
          <p:cNvSpPr/>
          <p:nvPr/>
        </p:nvSpPr>
        <p:spPr>
          <a:xfrm>
            <a:off x="7132320" y="4636008"/>
            <a:ext cx="1627632" cy="457200"/>
          </a:xfrm>
          <a:prstGeom prst="roundRect">
            <a:avLst>
              <a:gd name="adj" fmla="val 8000"/>
            </a:avLst>
          </a:prstGeom>
          <a:solidFill>
            <a:srgbClr val="1B5E6B"/>
          </a:solidFill>
          <a:ln w="12700">
            <a:solidFill>
              <a:srgbClr val="2D8A9E"/>
            </a:solidFill>
          </a:ln>
        </p:spPr>
        <p:txBody>
          <a:bodyPr wrap="square" lIns="0" tIns="0" rIns="0" bIns="0" anchor="ctr"/>
          <a:lstStyle/>
          <a:p>
            <a:endParaRPr lang="en-US" sz="100"/>
          </a:p>
        </p:txBody>
      </p:sp>
      <p:pic>
        <p:nvPicPr>
          <p:cNvPr id="50" name="Logo 5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187184" y="4718304"/>
            <a:ext cx="310896" cy="292608"/>
          </a:xfrm>
          <a:prstGeom prst="rect">
            <a:avLst/>
          </a:prstGeom>
        </p:spPr>
      </p:pic>
      <p:sp>
        <p:nvSpPr>
          <p:cNvPr id="51" name="Text 51"/>
          <p:cNvSpPr txBox="1"/>
          <p:nvPr/>
        </p:nvSpPr>
        <p:spPr>
          <a:xfrm>
            <a:off x="7534656" y="4636008"/>
            <a:ext cx="1207008" cy="457200"/>
          </a:xfrm>
          <a:prstGeom prst="rect">
            <a:avLst/>
          </a:prstGeom>
          <a:noFill/>
        </p:spPr>
        <p:txBody>
          <a:bodyPr wrap="square" lIns="0" tIns="18000" rIns="0" bIns="0" anchor="ctr"/>
          <a:lstStyle/>
          <a:p>
            <a:pPr algn="l">
              <a:lnSpc>
                <a:spcPts val="800"/>
              </a:lnSpc>
            </a:pPr>
            <a:r>
              <a:rPr lang="ru-RU" sz="700" b="1" dirty="0">
                <a:solidFill>
                  <a:srgbClr val="FFFFFF"/>
                </a:solidFill>
                <a:latin typeface="Calibri" pitchFamily="34" charset="0"/>
              </a:rPr>
              <a:t>Google Blockly</a:t>
            </a:r>
          </a:p>
          <a:p>
            <a:pPr algn="l">
              <a:lnSpc>
                <a:spcPts val="750"/>
              </a:lnSpc>
            </a:pPr>
            <a:r>
              <a:rPr lang="ru-RU" sz="600" dirty="0">
                <a:solidFill>
                  <a:srgbClr val="CCE4FF"/>
                </a:solidFill>
                <a:latin typeface="Calibri" pitchFamily="34" charset="0"/>
              </a:rPr>
              <a:t>блоки → JS / Python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5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658368"/>
          </a:xfrm>
          <a:prstGeom prst="rect">
            <a:avLst/>
          </a:prstGeom>
          <a:solidFill>
            <a:srgbClr val="1B3A4B"/>
          </a:solidFill>
          <a:ln w="12700">
            <a:solidFill>
              <a:srgbClr val="1B3A4B"/>
            </a:solidFill>
            <a:prstDash val="solid"/>
          </a:ln>
        </p:spPr>
        <p:txBody>
          <a:bodyPr/>
          <a:lstStyle/>
          <a:p>
            <a:endParaRPr lang="en-001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64592" cy="658368"/>
          </a:xfrm>
          <a:prstGeom prst="rect">
            <a:avLst/>
          </a:prstGeom>
          <a:solidFill>
            <a:srgbClr val="D4930A"/>
          </a:solidFill>
          <a:ln w="12700">
            <a:solidFill>
              <a:srgbClr val="D4930A"/>
            </a:solidFill>
            <a:prstDash val="solid"/>
          </a:ln>
        </p:spPr>
        <p:txBody>
          <a:bodyPr/>
          <a:lstStyle/>
          <a:p>
            <a:endParaRPr lang="en-001"/>
          </a:p>
        </p:txBody>
      </p:sp>
      <p:sp>
        <p:nvSpPr>
          <p:cNvPr id="4" name="Text 2"/>
          <p:cNvSpPr/>
          <p:nvPr/>
        </p:nvSpPr>
        <p:spPr>
          <a:xfrm>
            <a:off x="274320" y="0"/>
            <a:ext cx="6583680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000" b="1" dirty="0">
                <a:solidFill>
                  <a:srgbClr val="D4930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Продукт — интерфейс</a:t>
            </a:r>
            <a:endParaRPr lang="en-US" sz="2000" dirty="0"/>
          </a:p>
        </p:txBody>
      </p:sp>
      <p:sp>
        <p:nvSpPr>
          <p:cNvPr id="5" name="Shape 3"/>
          <p:cNvSpPr/>
          <p:nvPr/>
        </p:nvSpPr>
        <p:spPr>
          <a:xfrm>
            <a:off x="6876288" y="36576"/>
            <a:ext cx="2103120" cy="585216"/>
          </a:xfrm>
          <a:prstGeom prst="rect">
            <a:avLst/>
          </a:prstGeom>
          <a:solidFill>
            <a:srgbClr val="FFFFFF"/>
          </a:solidFill>
          <a:ln w="6350">
            <a:solidFill>
              <a:srgbClr val="CCCCCC"/>
            </a:solidFill>
            <a:prstDash val="solid"/>
          </a:ln>
        </p:spPr>
        <p:txBody>
          <a:bodyPr/>
          <a:lstStyle/>
          <a:p>
            <a:endParaRPr lang="en-001"/>
          </a:p>
        </p:txBody>
      </p:sp>
      <p:pic>
        <p:nvPicPr>
          <p:cNvPr id="6" name="Image 0" descr="/home/claude/logo_fasie_header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894576" y="54864"/>
            <a:ext cx="2066544" cy="548640"/>
          </a:xfrm>
          <a:prstGeom prst="rect">
            <a:avLst/>
          </a:prstGeom>
        </p:spPr>
      </p:pic>
      <p:sp>
        <p:nvSpPr>
          <p:cNvPr id="9" name="Shape 6"/>
          <p:cNvSpPr/>
          <p:nvPr/>
        </p:nvSpPr>
        <p:spPr>
          <a:xfrm>
            <a:off x="0" y="4983480"/>
            <a:ext cx="9144000" cy="160020"/>
          </a:xfrm>
          <a:prstGeom prst="rect">
            <a:avLst/>
          </a:prstGeom>
          <a:solidFill>
            <a:srgbClr val="1B3A4B"/>
          </a:solidFill>
          <a:ln w="12700">
            <a:solidFill>
              <a:srgbClr val="1B3A4B"/>
            </a:solidFill>
            <a:prstDash val="solid"/>
          </a:ln>
        </p:spPr>
        <p:txBody>
          <a:bodyPr/>
          <a:lstStyle/>
          <a:p>
            <a:endParaRPr lang="en-001"/>
          </a:p>
        </p:txBody>
      </p:sp>
      <p:sp>
        <p:nvSpPr>
          <p:cNvPr id="10" name="Shape 7"/>
          <p:cNvSpPr/>
          <p:nvPr/>
        </p:nvSpPr>
        <p:spPr>
          <a:xfrm>
            <a:off x="0" y="4983480"/>
            <a:ext cx="164592" cy="160020"/>
          </a:xfrm>
          <a:prstGeom prst="rect">
            <a:avLst/>
          </a:prstGeom>
          <a:solidFill>
            <a:srgbClr val="D4930A"/>
          </a:solidFill>
          <a:ln w="12700">
            <a:solidFill>
              <a:srgbClr val="D4930A"/>
            </a:solidFill>
            <a:prstDash val="solid"/>
          </a:ln>
        </p:spPr>
        <p:txBody>
          <a:bodyPr/>
          <a:lstStyle/>
          <a:p>
            <a:endParaRPr lang="en-001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1739E14-188C-455A-701C-96ABC2BA29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6348" y="712919"/>
            <a:ext cx="6371304" cy="421601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5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658368"/>
          </a:xfrm>
          <a:prstGeom prst="rect">
            <a:avLst/>
          </a:prstGeom>
          <a:solidFill>
            <a:srgbClr val="1B3A4B"/>
          </a:solidFill>
          <a:ln w="12700">
            <a:solidFill>
              <a:srgbClr val="1B3A4B"/>
            </a:solidFill>
            <a:prstDash val="solid"/>
          </a:ln>
        </p:spPr>
        <p:txBody>
          <a:bodyPr/>
          <a:lstStyle/>
          <a:p>
            <a:endParaRPr lang="en-001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64592" cy="658368"/>
          </a:xfrm>
          <a:prstGeom prst="rect">
            <a:avLst/>
          </a:prstGeom>
          <a:solidFill>
            <a:srgbClr val="D4930A"/>
          </a:solidFill>
          <a:ln w="12700">
            <a:solidFill>
              <a:srgbClr val="D4930A"/>
            </a:solidFill>
            <a:prstDash val="solid"/>
          </a:ln>
        </p:spPr>
        <p:txBody>
          <a:bodyPr/>
          <a:lstStyle/>
          <a:p>
            <a:endParaRPr lang="en-001"/>
          </a:p>
        </p:txBody>
      </p:sp>
      <p:sp>
        <p:nvSpPr>
          <p:cNvPr id="4" name="Text 2"/>
          <p:cNvSpPr/>
          <p:nvPr/>
        </p:nvSpPr>
        <p:spPr>
          <a:xfrm>
            <a:off x="274320" y="0"/>
            <a:ext cx="6583680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000" b="1" dirty="0">
                <a:solidFill>
                  <a:srgbClr val="D4930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Поддерживаемые платформы и архитектура ПО</a:t>
            </a:r>
            <a:endParaRPr lang="en-US" sz="2000" dirty="0"/>
          </a:p>
        </p:txBody>
      </p:sp>
      <p:sp>
        <p:nvSpPr>
          <p:cNvPr id="5" name="Shape 3"/>
          <p:cNvSpPr/>
          <p:nvPr/>
        </p:nvSpPr>
        <p:spPr>
          <a:xfrm>
            <a:off x="6876288" y="36576"/>
            <a:ext cx="2103120" cy="585216"/>
          </a:xfrm>
          <a:prstGeom prst="rect">
            <a:avLst/>
          </a:prstGeom>
          <a:solidFill>
            <a:srgbClr val="FFFFFF"/>
          </a:solidFill>
          <a:ln w="6350">
            <a:solidFill>
              <a:srgbClr val="CCCCCC"/>
            </a:solidFill>
            <a:prstDash val="solid"/>
          </a:ln>
        </p:spPr>
        <p:txBody>
          <a:bodyPr/>
          <a:lstStyle/>
          <a:p>
            <a:endParaRPr lang="en-001"/>
          </a:p>
        </p:txBody>
      </p:sp>
      <p:pic>
        <p:nvPicPr>
          <p:cNvPr id="6" name="Image 0" descr="/home/claude/logo_fasie_header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894576" y="54864"/>
            <a:ext cx="2066544" cy="548640"/>
          </a:xfrm>
          <a:prstGeom prst="rect">
            <a:avLst/>
          </a:prstGeom>
        </p:spPr>
      </p:pic>
      <p:sp>
        <p:nvSpPr>
          <p:cNvPr id="9" name="Shape 6"/>
          <p:cNvSpPr/>
          <p:nvPr/>
        </p:nvSpPr>
        <p:spPr>
          <a:xfrm>
            <a:off x="0" y="4983480"/>
            <a:ext cx="9144000" cy="160020"/>
          </a:xfrm>
          <a:prstGeom prst="rect">
            <a:avLst/>
          </a:prstGeom>
          <a:solidFill>
            <a:srgbClr val="1B3A4B"/>
          </a:solidFill>
          <a:ln w="12700">
            <a:solidFill>
              <a:srgbClr val="1B3A4B"/>
            </a:solidFill>
            <a:prstDash val="solid"/>
          </a:ln>
        </p:spPr>
        <p:txBody>
          <a:bodyPr/>
          <a:lstStyle/>
          <a:p>
            <a:endParaRPr lang="en-001"/>
          </a:p>
        </p:txBody>
      </p:sp>
      <p:sp>
        <p:nvSpPr>
          <p:cNvPr id="10" name="Shape 7"/>
          <p:cNvSpPr/>
          <p:nvPr/>
        </p:nvSpPr>
        <p:spPr>
          <a:xfrm>
            <a:off x="0" y="4983480"/>
            <a:ext cx="164592" cy="160020"/>
          </a:xfrm>
          <a:prstGeom prst="rect">
            <a:avLst/>
          </a:prstGeom>
          <a:solidFill>
            <a:srgbClr val="D4930A"/>
          </a:solidFill>
          <a:ln w="12700">
            <a:solidFill>
              <a:srgbClr val="D4930A"/>
            </a:solidFill>
            <a:prstDash val="solid"/>
          </a:ln>
        </p:spPr>
        <p:txBody>
          <a:bodyPr/>
          <a:lstStyle/>
          <a:p>
            <a:endParaRPr lang="en-001"/>
          </a:p>
        </p:txBody>
      </p:sp>
      <p:sp>
        <p:nvSpPr>
          <p:cNvPr id="11" name="Text 8"/>
          <p:cNvSpPr/>
          <p:nvPr/>
        </p:nvSpPr>
        <p:spPr>
          <a:xfrm>
            <a:off x="274320" y="712350"/>
            <a:ext cx="384048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6B7C8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Целевые аппаратные платформы</a:t>
            </a:r>
            <a:endParaRPr lang="en-US" sz="1000" dirty="0"/>
          </a:p>
        </p:txBody>
      </p:sp>
      <p:pic>
        <p:nvPicPr>
          <p:cNvPr id="13" name="Image 2" descr="/home/claude/logo_stm3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6438" y="1277800"/>
            <a:ext cx="1920240" cy="1024128"/>
          </a:xfrm>
          <a:prstGeom prst="rect">
            <a:avLst/>
          </a:prstGeom>
        </p:spPr>
      </p:pic>
      <p:pic>
        <p:nvPicPr>
          <p:cNvPr id="14" name="Image 3" descr="/home/claude/logo_esp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864" y="2473452"/>
            <a:ext cx="1371600" cy="1371600"/>
          </a:xfrm>
          <a:prstGeom prst="rect">
            <a:avLst/>
          </a:prstGeom>
        </p:spPr>
      </p:pic>
      <p:pic>
        <p:nvPicPr>
          <p:cNvPr id="15" name="Image 4" descr="/home/claude/logo_raspi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65908" y="2523744"/>
            <a:ext cx="1078992" cy="137160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95D3C67E-117C-5A70-E2DC-FA0DF541996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333" y="1039611"/>
            <a:ext cx="1312655" cy="1313202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F7F8B7B4-C175-0EA5-F2FB-0C41B57A7E0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50138" y="3458641"/>
            <a:ext cx="1291590" cy="1291590"/>
          </a:xfrm>
          <a:prstGeom prst="rect">
            <a:avLst/>
          </a:prstGeom>
        </p:spPr>
      </p:pic>
      <p:sp>
        <p:nvSpPr>
          <p:cNvPr id="50" name="LabelBg 50"/>
          <p:cNvSpPr/>
          <p:nvPr/>
        </p:nvSpPr>
        <p:spPr>
          <a:xfrm>
            <a:off x="0" y="2361957"/>
            <a:ext cx="1463040" cy="201168"/>
          </a:xfrm>
          <a:prstGeom prst="roundRect">
            <a:avLst>
              <a:gd name="adj" fmla="val 30000"/>
            </a:avLst>
          </a:prstGeom>
          <a:solidFill>
            <a:srgbClr val="1A3A4A">
              <a:alpha val="75000"/>
            </a:srgbClr>
          </a:solidFill>
          <a:ln w="0">
            <a:noFill/>
          </a:ln>
        </p:spPr>
        <p:txBody>
          <a:bodyPr wrap="square" lIns="0" tIns="0" rIns="0" bIns="0" anchor="ctr"/>
          <a:lstStyle/>
          <a:p>
            <a:pPr algn="ctr"/>
            <a:r>
              <a:rPr lang="ru-RU" sz="850" b="1" dirty="0">
                <a:solidFill>
                  <a:srgbClr val="FFFFFF"/>
                </a:solidFill>
                <a:latin typeface="Calibri" pitchFamily="34" charset="0"/>
              </a:rPr>
              <a:t>Arduino</a:t>
            </a:r>
          </a:p>
        </p:txBody>
      </p:sp>
      <p:sp>
        <p:nvSpPr>
          <p:cNvPr id="52" name="LabelBg 52"/>
          <p:cNvSpPr/>
          <p:nvPr/>
        </p:nvSpPr>
        <p:spPr>
          <a:xfrm>
            <a:off x="2176438" y="2347206"/>
            <a:ext cx="1920240" cy="201168"/>
          </a:xfrm>
          <a:prstGeom prst="roundRect">
            <a:avLst>
              <a:gd name="adj" fmla="val 30000"/>
            </a:avLst>
          </a:prstGeom>
          <a:solidFill>
            <a:srgbClr val="1A3A4A">
              <a:alpha val="75000"/>
            </a:srgbClr>
          </a:solidFill>
          <a:ln w="0">
            <a:noFill/>
          </a:ln>
        </p:spPr>
        <p:txBody>
          <a:bodyPr wrap="square" lIns="0" tIns="0" rIns="0" bIns="0" anchor="ctr"/>
          <a:lstStyle/>
          <a:p>
            <a:pPr algn="ctr"/>
            <a:r>
              <a:rPr lang="ru-RU" sz="850" b="1" dirty="0">
                <a:solidFill>
                  <a:srgbClr val="FFFFFF"/>
                </a:solidFill>
                <a:latin typeface="Calibri" pitchFamily="34" charset="0"/>
              </a:rPr>
              <a:t>STM32</a:t>
            </a:r>
          </a:p>
        </p:txBody>
      </p:sp>
      <p:sp>
        <p:nvSpPr>
          <p:cNvPr id="54" name="LabelBg 54"/>
          <p:cNvSpPr/>
          <p:nvPr/>
        </p:nvSpPr>
        <p:spPr>
          <a:xfrm>
            <a:off x="73440" y="3681498"/>
            <a:ext cx="1371600" cy="201168"/>
          </a:xfrm>
          <a:prstGeom prst="roundRect">
            <a:avLst>
              <a:gd name="adj" fmla="val 30000"/>
            </a:avLst>
          </a:prstGeom>
          <a:solidFill>
            <a:srgbClr val="1A3A4A">
              <a:alpha val="75000"/>
            </a:srgbClr>
          </a:solidFill>
          <a:ln w="0">
            <a:noFill/>
          </a:ln>
        </p:spPr>
        <p:txBody>
          <a:bodyPr wrap="square" lIns="0" tIns="0" rIns="0" bIns="0" anchor="ctr"/>
          <a:lstStyle/>
          <a:p>
            <a:pPr algn="ctr"/>
            <a:r>
              <a:rPr lang="ru-RU" sz="850" b="1" dirty="0">
                <a:solidFill>
                  <a:srgbClr val="FFFFFF"/>
                </a:solidFill>
                <a:latin typeface="Calibri" pitchFamily="34" charset="0"/>
              </a:rPr>
              <a:t>ESP32</a:t>
            </a:r>
          </a:p>
        </p:txBody>
      </p:sp>
      <p:sp>
        <p:nvSpPr>
          <p:cNvPr id="56" name="LabelBg 56"/>
          <p:cNvSpPr/>
          <p:nvPr/>
        </p:nvSpPr>
        <p:spPr>
          <a:xfrm>
            <a:off x="2878646" y="3847559"/>
            <a:ext cx="1078992" cy="201168"/>
          </a:xfrm>
          <a:prstGeom prst="roundRect">
            <a:avLst>
              <a:gd name="adj" fmla="val 30000"/>
            </a:avLst>
          </a:prstGeom>
          <a:solidFill>
            <a:srgbClr val="1A3A4A">
              <a:alpha val="75000"/>
            </a:srgbClr>
          </a:solidFill>
          <a:ln w="0">
            <a:noFill/>
          </a:ln>
        </p:spPr>
        <p:txBody>
          <a:bodyPr wrap="square" lIns="0" tIns="0" rIns="0" bIns="0" anchor="ctr"/>
          <a:lstStyle/>
          <a:p>
            <a:pPr algn="ctr"/>
            <a:r>
              <a:rPr lang="ru-RU" sz="850" b="1" dirty="0">
                <a:solidFill>
                  <a:srgbClr val="FFFFFF"/>
                </a:solidFill>
                <a:latin typeface="Calibri" pitchFamily="34" charset="0"/>
              </a:rPr>
              <a:t>Raspberry Pi</a:t>
            </a:r>
          </a:p>
        </p:txBody>
      </p:sp>
      <p:sp>
        <p:nvSpPr>
          <p:cNvPr id="58" name="LabelBg 58"/>
          <p:cNvSpPr/>
          <p:nvPr/>
        </p:nvSpPr>
        <p:spPr>
          <a:xfrm>
            <a:off x="867538" y="4716534"/>
            <a:ext cx="2468880" cy="201168"/>
          </a:xfrm>
          <a:prstGeom prst="roundRect">
            <a:avLst>
              <a:gd name="adj" fmla="val 30000"/>
            </a:avLst>
          </a:prstGeom>
          <a:solidFill>
            <a:srgbClr val="1A3A4A">
              <a:alpha val="75000"/>
            </a:srgbClr>
          </a:solidFill>
          <a:ln w="0">
            <a:noFill/>
          </a:ln>
        </p:spPr>
        <p:txBody>
          <a:bodyPr wrap="square" lIns="0" tIns="0" rIns="0" bIns="0" anchor="ctr"/>
          <a:lstStyle/>
          <a:p>
            <a:pPr algn="ctr"/>
            <a:r>
              <a:rPr lang="ru-RU" sz="850" b="1" dirty="0">
                <a:solidFill>
                  <a:srgbClr val="FFFFFF"/>
                </a:solidFill>
                <a:latin typeface="Calibri" pitchFamily="34" charset="0"/>
              </a:rPr>
              <a:t>МИК АМУР32</a:t>
            </a:r>
          </a:p>
        </p:txBody>
      </p:sp>
      <p:pic>
        <p:nvPicPr>
          <p:cNvPr id="300" name="Architecture Diagram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60520" y="877018"/>
            <a:ext cx="4754880" cy="3933531"/>
          </a:xfrm>
          <a:prstGeom prst="rect">
            <a:avLst/>
          </a:prstGeom>
        </p:spPr>
      </p:pic>
      <p:sp>
        <p:nvSpPr>
          <p:cNvPr id="301" name="T301"/>
          <p:cNvSpPr txBox="1"/>
          <p:nvPr/>
        </p:nvSpPr>
        <p:spPr>
          <a:xfrm>
            <a:off x="4251960" y="712426"/>
            <a:ext cx="4663440" cy="256032"/>
          </a:xfrm>
          <a:prstGeom prst="rect">
            <a:avLst/>
          </a:prstGeom>
          <a:noFill/>
        </p:spPr>
        <p:txBody>
          <a:bodyPr wrap="square" lIns="0" tIns="0" rIns="0" bIns="0" anchor="t"/>
          <a:lstStyle/>
          <a:p>
            <a:pPr algn="l"/>
            <a:r>
              <a:rPr lang="ru-RU" sz="1050" b="1" dirty="0">
                <a:solidFill>
                  <a:srgbClr val="6B7C8A"/>
                </a:solidFill>
                <a:latin typeface="Calibri"/>
              </a:rPr>
              <a:t>Программная архитектура</a:t>
            </a:r>
            <a:endParaRPr lang="ru-RU" sz="1050" b="1" dirty="0">
              <a:solidFill>
                <a:srgbClr val="B0C4D8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5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658368"/>
          </a:xfrm>
          <a:prstGeom prst="rect">
            <a:avLst/>
          </a:prstGeom>
          <a:solidFill>
            <a:srgbClr val="1B3A4B"/>
          </a:solidFill>
          <a:ln w="12700">
            <a:solidFill>
              <a:srgbClr val="1B3A4B"/>
            </a:solidFill>
            <a:prstDash val="solid"/>
          </a:ln>
        </p:spPr>
        <p:txBody>
          <a:bodyPr/>
          <a:lstStyle/>
          <a:p>
            <a:endParaRPr lang="en-001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64592" cy="658368"/>
          </a:xfrm>
          <a:prstGeom prst="rect">
            <a:avLst/>
          </a:prstGeom>
          <a:solidFill>
            <a:srgbClr val="D4930A"/>
          </a:solidFill>
          <a:ln w="12700">
            <a:solidFill>
              <a:srgbClr val="D4930A"/>
            </a:solidFill>
            <a:prstDash val="solid"/>
          </a:ln>
        </p:spPr>
        <p:txBody>
          <a:bodyPr/>
          <a:lstStyle/>
          <a:p>
            <a:endParaRPr lang="en-001"/>
          </a:p>
        </p:txBody>
      </p:sp>
      <p:sp>
        <p:nvSpPr>
          <p:cNvPr id="4" name="Text 2"/>
          <p:cNvSpPr/>
          <p:nvPr/>
        </p:nvSpPr>
        <p:spPr>
          <a:xfrm>
            <a:off x="274320" y="0"/>
            <a:ext cx="6583680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000" b="1" dirty="0">
                <a:solidFill>
                  <a:srgbClr val="D4930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SWOT-анализ</a:t>
            </a:r>
            <a:endParaRPr lang="en-US" sz="2000" dirty="0"/>
          </a:p>
        </p:txBody>
      </p:sp>
      <p:sp>
        <p:nvSpPr>
          <p:cNvPr id="5" name="Shape 3"/>
          <p:cNvSpPr/>
          <p:nvPr/>
        </p:nvSpPr>
        <p:spPr>
          <a:xfrm>
            <a:off x="6876288" y="36576"/>
            <a:ext cx="2103120" cy="585216"/>
          </a:xfrm>
          <a:prstGeom prst="rect">
            <a:avLst/>
          </a:prstGeom>
          <a:solidFill>
            <a:srgbClr val="FFFFFF"/>
          </a:solidFill>
          <a:ln w="6350">
            <a:solidFill>
              <a:srgbClr val="CCCCCC"/>
            </a:solidFill>
            <a:prstDash val="solid"/>
          </a:ln>
        </p:spPr>
        <p:txBody>
          <a:bodyPr/>
          <a:lstStyle/>
          <a:p>
            <a:endParaRPr lang="en-001"/>
          </a:p>
        </p:txBody>
      </p:sp>
      <p:pic>
        <p:nvPicPr>
          <p:cNvPr id="6" name="Image 0" descr="/home/claude/logo_fasie_header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894576" y="54864"/>
            <a:ext cx="2066544" cy="548640"/>
          </a:xfrm>
          <a:prstGeom prst="rect">
            <a:avLst/>
          </a:prstGeom>
        </p:spPr>
      </p:pic>
      <p:sp>
        <p:nvSpPr>
          <p:cNvPr id="9" name="Shape 6"/>
          <p:cNvSpPr/>
          <p:nvPr/>
        </p:nvSpPr>
        <p:spPr>
          <a:xfrm>
            <a:off x="0" y="4983480"/>
            <a:ext cx="9144000" cy="160020"/>
          </a:xfrm>
          <a:prstGeom prst="rect">
            <a:avLst/>
          </a:prstGeom>
          <a:solidFill>
            <a:srgbClr val="1B3A4B"/>
          </a:solidFill>
          <a:ln w="12700">
            <a:solidFill>
              <a:srgbClr val="1B3A4B"/>
            </a:solidFill>
            <a:prstDash val="solid"/>
          </a:ln>
        </p:spPr>
        <p:txBody>
          <a:bodyPr/>
          <a:lstStyle/>
          <a:p>
            <a:endParaRPr lang="en-001"/>
          </a:p>
        </p:txBody>
      </p:sp>
      <p:sp>
        <p:nvSpPr>
          <p:cNvPr id="10" name="Shape 7"/>
          <p:cNvSpPr/>
          <p:nvPr/>
        </p:nvSpPr>
        <p:spPr>
          <a:xfrm>
            <a:off x="0" y="4983480"/>
            <a:ext cx="164592" cy="160020"/>
          </a:xfrm>
          <a:prstGeom prst="rect">
            <a:avLst/>
          </a:prstGeom>
          <a:solidFill>
            <a:srgbClr val="D4930A"/>
          </a:solidFill>
          <a:ln w="12700">
            <a:solidFill>
              <a:srgbClr val="D4930A"/>
            </a:solidFill>
            <a:prstDash val="solid"/>
          </a:ln>
        </p:spPr>
        <p:txBody>
          <a:bodyPr/>
          <a:lstStyle/>
          <a:p>
            <a:endParaRPr lang="en-001"/>
          </a:p>
        </p:txBody>
      </p:sp>
      <p:sp>
        <p:nvSpPr>
          <p:cNvPr id="11" name="Shape 8"/>
          <p:cNvSpPr/>
          <p:nvPr/>
        </p:nvSpPr>
        <p:spPr>
          <a:xfrm>
            <a:off x="274320" y="749808"/>
            <a:ext cx="4160520" cy="1965960"/>
          </a:xfrm>
          <a:prstGeom prst="rect">
            <a:avLst/>
          </a:prstGeom>
          <a:solidFill>
            <a:srgbClr val="FFFFFF"/>
          </a:solidFill>
          <a:ln w="6350">
            <a:solidFill>
              <a:srgbClr val="DDEAEA"/>
            </a:solidFill>
            <a:prstDash val="solid"/>
          </a:ln>
          <a:effectLst>
            <a:outerShdw blurRad="63500" dist="254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001"/>
          </a:p>
        </p:txBody>
      </p:sp>
      <p:sp>
        <p:nvSpPr>
          <p:cNvPr id="12" name="Shape 9"/>
          <p:cNvSpPr/>
          <p:nvPr/>
        </p:nvSpPr>
        <p:spPr>
          <a:xfrm>
            <a:off x="274320" y="749808"/>
            <a:ext cx="4160520" cy="384048"/>
          </a:xfrm>
          <a:prstGeom prst="rect">
            <a:avLst/>
          </a:prstGeom>
          <a:solidFill>
            <a:srgbClr val="1A6B3A"/>
          </a:solidFill>
          <a:ln w="12700">
            <a:solidFill>
              <a:srgbClr val="1A6B3A"/>
            </a:solidFill>
            <a:prstDash val="solid"/>
          </a:ln>
        </p:spPr>
        <p:txBody>
          <a:bodyPr/>
          <a:lstStyle/>
          <a:p>
            <a:endParaRPr lang="en-001"/>
          </a:p>
        </p:txBody>
      </p:sp>
      <p:sp>
        <p:nvSpPr>
          <p:cNvPr id="13" name="Text 10"/>
          <p:cNvSpPr/>
          <p:nvPr/>
        </p:nvSpPr>
        <p:spPr>
          <a:xfrm>
            <a:off x="384048" y="749808"/>
            <a:ext cx="393192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  Сильные стороны</a:t>
            </a:r>
            <a:endParaRPr lang="en-US" sz="1100" dirty="0"/>
          </a:p>
        </p:txBody>
      </p:sp>
      <p:sp>
        <p:nvSpPr>
          <p:cNvPr id="14" name="Text 11"/>
          <p:cNvSpPr/>
          <p:nvPr/>
        </p:nvSpPr>
        <p:spPr>
          <a:xfrm>
            <a:off x="438912" y="1152144"/>
            <a:ext cx="3840480" cy="1508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buSzPct val="100000"/>
              <a:buChar char="•"/>
            </a:pPr>
            <a:r>
              <a:rPr lang="en-US" sz="1400" dirty="0">
                <a:solidFill>
                  <a:srgbClr val="1E2E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Единственный инструмент с поддержкой МИК АМУР32 (отечественная платформа)</a:t>
            </a:r>
            <a:endParaRPr lang="en-US" sz="1400" dirty="0"/>
          </a:p>
          <a:p>
            <a:pPr marL="342900" indent="-342900">
              <a:buSzPct val="100000"/>
              <a:buChar char="•"/>
            </a:pPr>
            <a:r>
              <a:rPr lang="en-US" sz="1400" dirty="0">
                <a:solidFill>
                  <a:srgbClr val="1E2E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Снижение порога входа в разработку роботов</a:t>
            </a:r>
            <a:endParaRPr lang="en-US" sz="1400" dirty="0"/>
          </a:p>
          <a:p>
            <a:pPr marL="342900" indent="-342900">
              <a:buSzPct val="100000"/>
              <a:buChar char="•"/>
            </a:pPr>
            <a:r>
              <a:rPr lang="en-US" sz="1400" dirty="0">
                <a:solidFill>
                  <a:srgbClr val="1E2E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Кросс-платформенность: 5+ </a:t>
            </a:r>
            <a:r>
              <a:rPr lang="en-US" sz="1400" dirty="0" err="1">
                <a:solidFill>
                  <a:srgbClr val="1E2E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микроконтроллерных</a:t>
            </a:r>
            <a:r>
              <a:rPr lang="en-US" sz="1400" dirty="0">
                <a:solidFill>
                  <a:srgbClr val="1E2E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400" dirty="0" err="1">
                <a:solidFill>
                  <a:srgbClr val="1E2E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семейств</a:t>
            </a:r>
            <a:endParaRPr lang="en-US" sz="1400" dirty="0"/>
          </a:p>
        </p:txBody>
      </p:sp>
      <p:sp>
        <p:nvSpPr>
          <p:cNvPr id="15" name="Shape 12"/>
          <p:cNvSpPr/>
          <p:nvPr/>
        </p:nvSpPr>
        <p:spPr>
          <a:xfrm>
            <a:off x="4709160" y="749808"/>
            <a:ext cx="4160520" cy="1965960"/>
          </a:xfrm>
          <a:prstGeom prst="rect">
            <a:avLst/>
          </a:prstGeom>
          <a:solidFill>
            <a:srgbClr val="FFFFFF"/>
          </a:solidFill>
          <a:ln w="6350">
            <a:solidFill>
              <a:srgbClr val="DDEAEA"/>
            </a:solidFill>
            <a:prstDash val="solid"/>
          </a:ln>
          <a:effectLst>
            <a:outerShdw blurRad="63500" dist="254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001"/>
          </a:p>
        </p:txBody>
      </p:sp>
      <p:sp>
        <p:nvSpPr>
          <p:cNvPr id="16" name="Shape 13"/>
          <p:cNvSpPr/>
          <p:nvPr/>
        </p:nvSpPr>
        <p:spPr>
          <a:xfrm>
            <a:off x="4709160" y="749808"/>
            <a:ext cx="4160520" cy="384048"/>
          </a:xfrm>
          <a:prstGeom prst="rect">
            <a:avLst/>
          </a:prstGeom>
          <a:solidFill>
            <a:srgbClr val="B85042"/>
          </a:solidFill>
          <a:ln w="12700">
            <a:solidFill>
              <a:srgbClr val="B85042"/>
            </a:solidFill>
            <a:prstDash val="solid"/>
          </a:ln>
        </p:spPr>
        <p:txBody>
          <a:bodyPr/>
          <a:lstStyle/>
          <a:p>
            <a:endParaRPr lang="en-001"/>
          </a:p>
        </p:txBody>
      </p:sp>
      <p:sp>
        <p:nvSpPr>
          <p:cNvPr id="17" name="Text 14"/>
          <p:cNvSpPr/>
          <p:nvPr/>
        </p:nvSpPr>
        <p:spPr>
          <a:xfrm>
            <a:off x="4818888" y="749808"/>
            <a:ext cx="393192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  Слабые стороны</a:t>
            </a:r>
            <a:endParaRPr lang="en-US" sz="1100" dirty="0"/>
          </a:p>
        </p:txBody>
      </p:sp>
      <p:sp>
        <p:nvSpPr>
          <p:cNvPr id="18" name="Text 15"/>
          <p:cNvSpPr/>
          <p:nvPr/>
        </p:nvSpPr>
        <p:spPr>
          <a:xfrm>
            <a:off x="4873752" y="1152144"/>
            <a:ext cx="3840480" cy="1508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buSzPct val="100000"/>
              <a:buChar char="•"/>
            </a:pPr>
            <a:r>
              <a:rPr lang="en-US" sz="1400" dirty="0">
                <a:solidFill>
                  <a:srgbClr val="1E2E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Начальный этап разработки — требуется финансирование</a:t>
            </a:r>
            <a:endParaRPr lang="en-US" sz="1400" dirty="0"/>
          </a:p>
          <a:p>
            <a:pPr marL="342900" indent="-342900">
              <a:buSzPct val="100000"/>
              <a:buChar char="•"/>
            </a:pPr>
            <a:r>
              <a:rPr lang="en-US" sz="1400" dirty="0">
                <a:solidFill>
                  <a:srgbClr val="1E2E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Ограниченная команда на старте</a:t>
            </a:r>
            <a:endParaRPr lang="en-US" sz="1400" dirty="0"/>
          </a:p>
          <a:p>
            <a:pPr marL="342900" indent="-342900">
              <a:buSzPct val="100000"/>
              <a:buChar char="•"/>
            </a:pPr>
            <a:r>
              <a:rPr lang="en-US" sz="1400" dirty="0">
                <a:solidFill>
                  <a:srgbClr val="1E2E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Возможные сложности с оптимизацией генерируемого кода</a:t>
            </a:r>
            <a:endParaRPr lang="en-US" sz="1400" dirty="0"/>
          </a:p>
        </p:txBody>
      </p:sp>
      <p:sp>
        <p:nvSpPr>
          <p:cNvPr id="19" name="Shape 16"/>
          <p:cNvSpPr/>
          <p:nvPr/>
        </p:nvSpPr>
        <p:spPr>
          <a:xfrm>
            <a:off x="274320" y="2852928"/>
            <a:ext cx="4160520" cy="1965960"/>
          </a:xfrm>
          <a:prstGeom prst="rect">
            <a:avLst/>
          </a:prstGeom>
          <a:solidFill>
            <a:srgbClr val="FFFFFF"/>
          </a:solidFill>
          <a:ln w="6350">
            <a:solidFill>
              <a:srgbClr val="DDEAEA"/>
            </a:solidFill>
            <a:prstDash val="solid"/>
          </a:ln>
          <a:effectLst>
            <a:outerShdw blurRad="63500" dist="254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001"/>
          </a:p>
        </p:txBody>
      </p:sp>
      <p:sp>
        <p:nvSpPr>
          <p:cNvPr id="20" name="Shape 17"/>
          <p:cNvSpPr/>
          <p:nvPr/>
        </p:nvSpPr>
        <p:spPr>
          <a:xfrm>
            <a:off x="274320" y="2852928"/>
            <a:ext cx="4160520" cy="384048"/>
          </a:xfrm>
          <a:prstGeom prst="rect">
            <a:avLst/>
          </a:prstGeom>
          <a:solidFill>
            <a:srgbClr val="1A5B8A"/>
          </a:solidFill>
          <a:ln w="12700">
            <a:solidFill>
              <a:srgbClr val="1A5B8A"/>
            </a:solidFill>
            <a:prstDash val="solid"/>
          </a:ln>
        </p:spPr>
        <p:txBody>
          <a:bodyPr/>
          <a:lstStyle/>
          <a:p>
            <a:endParaRPr lang="en-001"/>
          </a:p>
        </p:txBody>
      </p:sp>
      <p:sp>
        <p:nvSpPr>
          <p:cNvPr id="21" name="Text 18"/>
          <p:cNvSpPr/>
          <p:nvPr/>
        </p:nvSpPr>
        <p:spPr>
          <a:xfrm>
            <a:off x="384048" y="2852928"/>
            <a:ext cx="393192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  Возможности</a:t>
            </a:r>
            <a:endParaRPr lang="en-US" sz="1100" dirty="0"/>
          </a:p>
        </p:txBody>
      </p:sp>
      <p:sp>
        <p:nvSpPr>
          <p:cNvPr id="22" name="Text 19"/>
          <p:cNvSpPr/>
          <p:nvPr/>
        </p:nvSpPr>
        <p:spPr>
          <a:xfrm>
            <a:off x="438912" y="3255264"/>
            <a:ext cx="3840480" cy="1508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buSzPct val="100000"/>
              <a:buChar char="•"/>
            </a:pPr>
            <a:r>
              <a:rPr lang="en-US" sz="1400" dirty="0">
                <a:solidFill>
                  <a:srgbClr val="1E2E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Быстрый рост рынка low-code/no-code инструментов</a:t>
            </a:r>
            <a:endParaRPr lang="en-US" sz="1400" dirty="0"/>
          </a:p>
          <a:p>
            <a:pPr marL="342900" indent="-342900">
              <a:buSzPct val="100000"/>
              <a:buChar char="•"/>
            </a:pPr>
            <a:r>
              <a:rPr lang="en-US" sz="1400" dirty="0" err="1">
                <a:solidFill>
                  <a:srgbClr val="1E2E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Международная</a:t>
            </a:r>
            <a:r>
              <a:rPr lang="en-US" sz="1400" dirty="0">
                <a:solidFill>
                  <a:srgbClr val="1E2E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экспансия на рынок EdTech-роботехники</a:t>
            </a:r>
            <a:endParaRPr lang="en-US" sz="1400" dirty="0"/>
          </a:p>
          <a:p>
            <a:pPr marL="342900" indent="-342900">
              <a:buSzPct val="100000"/>
              <a:buChar char="•"/>
            </a:pPr>
            <a:r>
              <a:rPr lang="en-US" sz="1400" dirty="0">
                <a:solidFill>
                  <a:srgbClr val="1E2E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Интеграция с российскими образовательными платформами</a:t>
            </a:r>
            <a:endParaRPr lang="en-US" sz="1400" dirty="0"/>
          </a:p>
        </p:txBody>
      </p:sp>
      <p:sp>
        <p:nvSpPr>
          <p:cNvPr id="23" name="Shape 20"/>
          <p:cNvSpPr/>
          <p:nvPr/>
        </p:nvSpPr>
        <p:spPr>
          <a:xfrm>
            <a:off x="4709160" y="2852928"/>
            <a:ext cx="4160520" cy="1965960"/>
          </a:xfrm>
          <a:prstGeom prst="rect">
            <a:avLst/>
          </a:prstGeom>
          <a:solidFill>
            <a:srgbClr val="FFFFFF"/>
          </a:solidFill>
          <a:ln w="6350">
            <a:solidFill>
              <a:srgbClr val="DDEAEA"/>
            </a:solidFill>
            <a:prstDash val="solid"/>
          </a:ln>
          <a:effectLst>
            <a:outerShdw blurRad="63500" dist="254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001"/>
          </a:p>
        </p:txBody>
      </p:sp>
      <p:sp>
        <p:nvSpPr>
          <p:cNvPr id="24" name="Shape 21"/>
          <p:cNvSpPr/>
          <p:nvPr/>
        </p:nvSpPr>
        <p:spPr>
          <a:xfrm>
            <a:off x="4709160" y="2852928"/>
            <a:ext cx="4160520" cy="384048"/>
          </a:xfrm>
          <a:prstGeom prst="rect">
            <a:avLst/>
          </a:prstGeom>
          <a:solidFill>
            <a:srgbClr val="8A5A1A"/>
          </a:solidFill>
          <a:ln w="12700">
            <a:solidFill>
              <a:srgbClr val="8A5A1A"/>
            </a:solidFill>
            <a:prstDash val="solid"/>
          </a:ln>
        </p:spPr>
        <p:txBody>
          <a:bodyPr/>
          <a:lstStyle/>
          <a:p>
            <a:endParaRPr lang="en-001"/>
          </a:p>
        </p:txBody>
      </p:sp>
      <p:sp>
        <p:nvSpPr>
          <p:cNvPr id="25" name="Text 22"/>
          <p:cNvSpPr/>
          <p:nvPr/>
        </p:nvSpPr>
        <p:spPr>
          <a:xfrm>
            <a:off x="4818888" y="2852928"/>
            <a:ext cx="393192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  Угрозы</a:t>
            </a:r>
            <a:endParaRPr lang="en-US" sz="1100" dirty="0"/>
          </a:p>
        </p:txBody>
      </p:sp>
      <p:sp>
        <p:nvSpPr>
          <p:cNvPr id="26" name="Text 23"/>
          <p:cNvSpPr/>
          <p:nvPr/>
        </p:nvSpPr>
        <p:spPr>
          <a:xfrm>
            <a:off x="4873752" y="3255264"/>
            <a:ext cx="3840480" cy="1508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buSzPct val="100000"/>
              <a:buChar char="•"/>
            </a:pPr>
            <a:r>
              <a:rPr lang="en-US" sz="1400" dirty="0">
                <a:solidFill>
                  <a:srgbClr val="1E2E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Появление конкурентных решений от крупных игроков</a:t>
            </a:r>
            <a:endParaRPr lang="en-US" sz="1400" dirty="0"/>
          </a:p>
          <a:p>
            <a:pPr marL="342900" indent="-342900">
              <a:buSzPct val="100000"/>
              <a:buChar char="•"/>
            </a:pPr>
            <a:r>
              <a:rPr lang="en-US" sz="1400" dirty="0">
                <a:solidFill>
                  <a:srgbClr val="1E2E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Изменение стандартов микроконтроллерных платформ</a:t>
            </a:r>
            <a:endParaRPr lang="en-US" sz="1400" dirty="0"/>
          </a:p>
          <a:p>
            <a:pPr marL="342900" indent="-342900">
              <a:buSzPct val="100000"/>
              <a:buChar char="•"/>
            </a:pPr>
            <a:r>
              <a:rPr lang="en-US" sz="1400" dirty="0">
                <a:solidFill>
                  <a:srgbClr val="1E2E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Ограничения на импорт электронных компонентов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5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658368"/>
          </a:xfrm>
          <a:prstGeom prst="rect">
            <a:avLst/>
          </a:prstGeom>
          <a:solidFill>
            <a:srgbClr val="1B3A4B"/>
          </a:solidFill>
          <a:ln w="12700">
            <a:solidFill>
              <a:srgbClr val="1B3A4B"/>
            </a:solidFill>
            <a:prstDash val="solid"/>
          </a:ln>
        </p:spPr>
        <p:txBody>
          <a:bodyPr/>
          <a:lstStyle/>
          <a:p>
            <a:endParaRPr lang="en-001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64592" cy="658368"/>
          </a:xfrm>
          <a:prstGeom prst="rect">
            <a:avLst/>
          </a:prstGeom>
          <a:solidFill>
            <a:srgbClr val="D4930A"/>
          </a:solidFill>
          <a:ln w="12700">
            <a:solidFill>
              <a:srgbClr val="D4930A"/>
            </a:solidFill>
            <a:prstDash val="solid"/>
          </a:ln>
        </p:spPr>
        <p:txBody>
          <a:bodyPr/>
          <a:lstStyle/>
          <a:p>
            <a:endParaRPr lang="en-001"/>
          </a:p>
        </p:txBody>
      </p:sp>
      <p:sp>
        <p:nvSpPr>
          <p:cNvPr id="4" name="Text 2"/>
          <p:cNvSpPr/>
          <p:nvPr/>
        </p:nvSpPr>
        <p:spPr>
          <a:xfrm>
            <a:off x="274320" y="0"/>
            <a:ext cx="6583680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000" b="1" dirty="0">
                <a:solidFill>
                  <a:srgbClr val="D4930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Анализ конкурентов</a:t>
            </a:r>
            <a:endParaRPr lang="en-US" sz="2000" dirty="0"/>
          </a:p>
        </p:txBody>
      </p:sp>
      <p:sp>
        <p:nvSpPr>
          <p:cNvPr id="5" name="Shape 3"/>
          <p:cNvSpPr/>
          <p:nvPr/>
        </p:nvSpPr>
        <p:spPr>
          <a:xfrm>
            <a:off x="6876288" y="36576"/>
            <a:ext cx="2103120" cy="585216"/>
          </a:xfrm>
          <a:prstGeom prst="rect">
            <a:avLst/>
          </a:prstGeom>
          <a:solidFill>
            <a:srgbClr val="FFFFFF"/>
          </a:solidFill>
          <a:ln w="6350">
            <a:solidFill>
              <a:srgbClr val="CCCCCC"/>
            </a:solidFill>
            <a:prstDash val="solid"/>
          </a:ln>
        </p:spPr>
        <p:txBody>
          <a:bodyPr/>
          <a:lstStyle/>
          <a:p>
            <a:endParaRPr lang="en-001"/>
          </a:p>
        </p:txBody>
      </p:sp>
      <p:pic>
        <p:nvPicPr>
          <p:cNvPr id="6" name="Image 0" descr="/home/claude/logo_fasie_header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894576" y="54864"/>
            <a:ext cx="2066544" cy="548640"/>
          </a:xfrm>
          <a:prstGeom prst="rect">
            <a:avLst/>
          </a:prstGeom>
        </p:spPr>
      </p:pic>
      <p:sp>
        <p:nvSpPr>
          <p:cNvPr id="9" name="Shape 6"/>
          <p:cNvSpPr/>
          <p:nvPr/>
        </p:nvSpPr>
        <p:spPr>
          <a:xfrm>
            <a:off x="0" y="4983480"/>
            <a:ext cx="9144000" cy="160020"/>
          </a:xfrm>
          <a:prstGeom prst="rect">
            <a:avLst/>
          </a:prstGeom>
          <a:solidFill>
            <a:srgbClr val="1B3A4B"/>
          </a:solidFill>
          <a:ln w="12700">
            <a:solidFill>
              <a:srgbClr val="1B3A4B"/>
            </a:solidFill>
            <a:prstDash val="solid"/>
          </a:ln>
        </p:spPr>
        <p:txBody>
          <a:bodyPr/>
          <a:lstStyle/>
          <a:p>
            <a:endParaRPr lang="en-001"/>
          </a:p>
        </p:txBody>
      </p:sp>
      <p:sp>
        <p:nvSpPr>
          <p:cNvPr id="10" name="Shape 7"/>
          <p:cNvSpPr/>
          <p:nvPr/>
        </p:nvSpPr>
        <p:spPr>
          <a:xfrm>
            <a:off x="0" y="4983480"/>
            <a:ext cx="164592" cy="160020"/>
          </a:xfrm>
          <a:prstGeom prst="rect">
            <a:avLst/>
          </a:prstGeom>
          <a:solidFill>
            <a:srgbClr val="D4930A"/>
          </a:solidFill>
          <a:ln w="12700">
            <a:solidFill>
              <a:srgbClr val="D4930A"/>
            </a:solidFill>
            <a:prstDash val="solid"/>
          </a:ln>
        </p:spPr>
        <p:txBody>
          <a:bodyPr/>
          <a:lstStyle/>
          <a:p>
            <a:endParaRPr lang="en-001"/>
          </a:p>
        </p:txBody>
      </p:sp>
      <p:sp>
        <p:nvSpPr>
          <p:cNvPr id="11" name="Shape 8"/>
          <p:cNvSpPr/>
          <p:nvPr/>
        </p:nvSpPr>
        <p:spPr>
          <a:xfrm>
            <a:off x="228600" y="731520"/>
            <a:ext cx="2788920" cy="1188720"/>
          </a:xfrm>
          <a:prstGeom prst="rect">
            <a:avLst/>
          </a:prstGeom>
          <a:solidFill>
            <a:srgbClr val="E8F8F0"/>
          </a:solidFill>
          <a:ln w="12700">
            <a:solidFill>
              <a:srgbClr val="DDDDDD"/>
            </a:solidFill>
            <a:prstDash val="solid"/>
          </a:ln>
        </p:spPr>
        <p:txBody>
          <a:bodyPr/>
          <a:lstStyle/>
          <a:p>
            <a:endParaRPr lang="en-001"/>
          </a:p>
        </p:txBody>
      </p:sp>
      <p:sp>
        <p:nvSpPr>
          <p:cNvPr id="12" name="Shape 9"/>
          <p:cNvSpPr/>
          <p:nvPr/>
        </p:nvSpPr>
        <p:spPr>
          <a:xfrm>
            <a:off x="228600" y="731520"/>
            <a:ext cx="2788920" cy="73152"/>
          </a:xfrm>
          <a:prstGeom prst="rect">
            <a:avLst/>
          </a:prstGeom>
          <a:solidFill>
            <a:srgbClr val="2D7D5A"/>
          </a:solidFill>
          <a:ln w="12700">
            <a:solidFill>
              <a:srgbClr val="2D7D5A"/>
            </a:solidFill>
            <a:prstDash val="solid"/>
          </a:ln>
        </p:spPr>
        <p:txBody>
          <a:bodyPr/>
          <a:lstStyle/>
          <a:p>
            <a:endParaRPr lang="en-001"/>
          </a:p>
        </p:txBody>
      </p:sp>
      <p:sp>
        <p:nvSpPr>
          <p:cNvPr id="13" name="Text 10"/>
          <p:cNvSpPr/>
          <p:nvPr/>
        </p:nvSpPr>
        <p:spPr>
          <a:xfrm>
            <a:off x="228600" y="786384"/>
            <a:ext cx="2788920" cy="6217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4000" b="1" dirty="0">
                <a:solidFill>
                  <a:srgbClr val="2D7D5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×3</a:t>
            </a:r>
            <a:endParaRPr lang="en-US" sz="4000" dirty="0"/>
          </a:p>
        </p:txBody>
      </p:sp>
      <p:sp>
        <p:nvSpPr>
          <p:cNvPr id="14" name="Text 11"/>
          <p:cNvSpPr/>
          <p:nvPr/>
        </p:nvSpPr>
        <p:spPr>
          <a:xfrm>
            <a:off x="228600" y="1408176"/>
            <a:ext cx="278892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2D7D5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дешевле</a:t>
            </a:r>
            <a:endParaRPr lang="en-US" sz="1100" dirty="0"/>
          </a:p>
        </p:txBody>
      </p:sp>
      <p:sp>
        <p:nvSpPr>
          <p:cNvPr id="15" name="Text 12"/>
          <p:cNvSpPr/>
          <p:nvPr/>
        </p:nvSpPr>
        <p:spPr>
          <a:xfrm>
            <a:off x="228600" y="1627632"/>
            <a:ext cx="278892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00" dirty="0">
                <a:solidFill>
                  <a:srgbClr val="6B7C8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vs NI LabVIEW (150 vs 450 тыс. ₽)</a:t>
            </a:r>
            <a:endParaRPr lang="en-US" sz="800" dirty="0"/>
          </a:p>
        </p:txBody>
      </p:sp>
      <p:sp>
        <p:nvSpPr>
          <p:cNvPr id="16" name="Shape 13"/>
          <p:cNvSpPr/>
          <p:nvPr/>
        </p:nvSpPr>
        <p:spPr>
          <a:xfrm>
            <a:off x="3161169" y="731520"/>
            <a:ext cx="2788920" cy="1188720"/>
          </a:xfrm>
          <a:prstGeom prst="rect">
            <a:avLst/>
          </a:prstGeom>
          <a:solidFill>
            <a:srgbClr val="E8F0FA"/>
          </a:solidFill>
          <a:ln w="12700">
            <a:solidFill>
              <a:srgbClr val="DDDDDD"/>
            </a:solidFill>
            <a:prstDash val="solid"/>
          </a:ln>
        </p:spPr>
        <p:txBody>
          <a:bodyPr/>
          <a:lstStyle/>
          <a:p>
            <a:endParaRPr lang="en-001"/>
          </a:p>
        </p:txBody>
      </p:sp>
      <p:sp>
        <p:nvSpPr>
          <p:cNvPr id="17" name="Shape 14"/>
          <p:cNvSpPr/>
          <p:nvPr/>
        </p:nvSpPr>
        <p:spPr>
          <a:xfrm>
            <a:off x="3172968" y="731520"/>
            <a:ext cx="2788920" cy="73152"/>
          </a:xfrm>
          <a:prstGeom prst="rect">
            <a:avLst/>
          </a:prstGeom>
          <a:solidFill>
            <a:srgbClr val="1A5B8A"/>
          </a:solidFill>
          <a:ln w="12700">
            <a:solidFill>
              <a:srgbClr val="1A5B8A"/>
            </a:solidFill>
            <a:prstDash val="solid"/>
          </a:ln>
        </p:spPr>
        <p:txBody>
          <a:bodyPr/>
          <a:lstStyle/>
          <a:p>
            <a:endParaRPr lang="en-001"/>
          </a:p>
        </p:txBody>
      </p:sp>
      <p:sp>
        <p:nvSpPr>
          <p:cNvPr id="18" name="Text 15"/>
          <p:cNvSpPr/>
          <p:nvPr/>
        </p:nvSpPr>
        <p:spPr>
          <a:xfrm>
            <a:off x="3172968" y="786384"/>
            <a:ext cx="2788920" cy="6217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4000" b="1" dirty="0">
                <a:solidFill>
                  <a:srgbClr val="1A5B8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5+</a:t>
            </a:r>
            <a:endParaRPr lang="en-US" sz="4000" dirty="0"/>
          </a:p>
        </p:txBody>
      </p:sp>
      <p:sp>
        <p:nvSpPr>
          <p:cNvPr id="19" name="Text 16"/>
          <p:cNvSpPr/>
          <p:nvPr/>
        </p:nvSpPr>
        <p:spPr>
          <a:xfrm>
            <a:off x="3172968" y="1408176"/>
            <a:ext cx="278892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1A5B8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платформ</a:t>
            </a:r>
            <a:endParaRPr lang="en-US" sz="1100" dirty="0"/>
          </a:p>
        </p:txBody>
      </p:sp>
      <p:sp>
        <p:nvSpPr>
          <p:cNvPr id="20" name="Text 17"/>
          <p:cNvSpPr/>
          <p:nvPr/>
        </p:nvSpPr>
        <p:spPr>
          <a:xfrm>
            <a:off x="3172968" y="1627632"/>
            <a:ext cx="278892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800" dirty="0">
                <a:solidFill>
                  <a:srgbClr val="6B7C8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В том числе</a:t>
            </a:r>
            <a:r>
              <a:rPr lang="en-US" sz="800" dirty="0">
                <a:solidFill>
                  <a:srgbClr val="6B7C8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МИК АМУР32</a:t>
            </a:r>
            <a:endParaRPr lang="en-US" sz="800" dirty="0"/>
          </a:p>
        </p:txBody>
      </p:sp>
      <p:sp>
        <p:nvSpPr>
          <p:cNvPr id="21" name="Shape 18"/>
          <p:cNvSpPr/>
          <p:nvPr/>
        </p:nvSpPr>
        <p:spPr>
          <a:xfrm>
            <a:off x="6117336" y="731520"/>
            <a:ext cx="2788920" cy="1188720"/>
          </a:xfrm>
          <a:prstGeom prst="rect">
            <a:avLst/>
          </a:prstGeom>
          <a:solidFill>
            <a:srgbClr val="F3EEF9"/>
          </a:solidFill>
          <a:ln w="12700">
            <a:solidFill>
              <a:srgbClr val="DDDDDD"/>
            </a:solidFill>
            <a:prstDash val="solid"/>
          </a:ln>
        </p:spPr>
        <p:txBody>
          <a:bodyPr/>
          <a:lstStyle/>
          <a:p>
            <a:endParaRPr lang="en-001"/>
          </a:p>
        </p:txBody>
      </p:sp>
      <p:sp>
        <p:nvSpPr>
          <p:cNvPr id="22" name="Shape 19"/>
          <p:cNvSpPr/>
          <p:nvPr/>
        </p:nvSpPr>
        <p:spPr>
          <a:xfrm>
            <a:off x="6117336" y="731520"/>
            <a:ext cx="2788920" cy="73152"/>
          </a:xfrm>
          <a:prstGeom prst="rect">
            <a:avLst/>
          </a:prstGeom>
          <a:solidFill>
            <a:srgbClr val="7B2D8A"/>
          </a:solidFill>
          <a:ln w="12700">
            <a:solidFill>
              <a:srgbClr val="7B2D8A"/>
            </a:solidFill>
            <a:prstDash val="solid"/>
          </a:ln>
        </p:spPr>
        <p:txBody>
          <a:bodyPr/>
          <a:lstStyle/>
          <a:p>
            <a:endParaRPr lang="en-001"/>
          </a:p>
        </p:txBody>
      </p:sp>
      <p:sp>
        <p:nvSpPr>
          <p:cNvPr id="23" name="Text 20"/>
          <p:cNvSpPr/>
          <p:nvPr/>
        </p:nvSpPr>
        <p:spPr>
          <a:xfrm>
            <a:off x="6117336" y="786384"/>
            <a:ext cx="2788920" cy="6217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4000" b="1" dirty="0">
                <a:solidFill>
                  <a:srgbClr val="7B2D8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×4</a:t>
            </a:r>
            <a:endParaRPr lang="en-US" sz="4000" dirty="0"/>
          </a:p>
        </p:txBody>
      </p:sp>
      <p:sp>
        <p:nvSpPr>
          <p:cNvPr id="24" name="Text 21"/>
          <p:cNvSpPr/>
          <p:nvPr/>
        </p:nvSpPr>
        <p:spPr>
          <a:xfrm>
            <a:off x="6117336" y="1408176"/>
            <a:ext cx="278892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7B2D8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быстрее</a:t>
            </a:r>
            <a:endParaRPr lang="en-US" sz="1100" dirty="0"/>
          </a:p>
        </p:txBody>
      </p:sp>
      <p:sp>
        <p:nvSpPr>
          <p:cNvPr id="25" name="Text 22"/>
          <p:cNvSpPr/>
          <p:nvPr/>
        </p:nvSpPr>
        <p:spPr>
          <a:xfrm>
            <a:off x="6117336" y="1627632"/>
            <a:ext cx="278892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00" dirty="0">
                <a:solidFill>
                  <a:srgbClr val="6B7C8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vs ручное кодирование на C++</a:t>
            </a:r>
            <a:endParaRPr lang="en-US" sz="800" dirty="0"/>
          </a:p>
        </p:txBody>
      </p:sp>
      <p:sp>
        <p:nvSpPr>
          <p:cNvPr id="26" name="Shape 23"/>
          <p:cNvSpPr/>
          <p:nvPr/>
        </p:nvSpPr>
        <p:spPr>
          <a:xfrm>
            <a:off x="228600" y="2011680"/>
            <a:ext cx="4892040" cy="2944368"/>
          </a:xfrm>
          <a:prstGeom prst="rect">
            <a:avLst/>
          </a:prstGeom>
          <a:solidFill>
            <a:srgbClr val="FFFFFF"/>
          </a:solidFill>
          <a:ln w="12700">
            <a:solidFill>
              <a:srgbClr val="DDDDDD"/>
            </a:solidFill>
            <a:prstDash val="solid"/>
          </a:ln>
        </p:spPr>
        <p:txBody>
          <a:bodyPr/>
          <a:lstStyle/>
          <a:p>
            <a:endParaRPr lang="en-001"/>
          </a:p>
        </p:txBody>
      </p:sp>
      <p:sp>
        <p:nvSpPr>
          <p:cNvPr id="27" name="Text 24"/>
          <p:cNvSpPr/>
          <p:nvPr/>
        </p:nvSpPr>
        <p:spPr>
          <a:xfrm>
            <a:off x="374904" y="2103120"/>
            <a:ext cx="4599432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1B3A4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Годовая стоимость лицензии, ₽</a:t>
            </a:r>
            <a:endParaRPr lang="en-US" sz="1000" dirty="0"/>
          </a:p>
        </p:txBody>
      </p:sp>
      <p:sp>
        <p:nvSpPr>
          <p:cNvPr id="28" name="Text 25"/>
          <p:cNvSpPr/>
          <p:nvPr/>
        </p:nvSpPr>
        <p:spPr>
          <a:xfrm>
            <a:off x="320040" y="2487168"/>
            <a:ext cx="137160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1E2E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NI LabVIEW</a:t>
            </a:r>
            <a:endParaRPr lang="en-US" sz="900" dirty="0"/>
          </a:p>
        </p:txBody>
      </p:sp>
      <p:sp>
        <p:nvSpPr>
          <p:cNvPr id="29" name="Shape 26"/>
          <p:cNvSpPr/>
          <p:nvPr/>
        </p:nvSpPr>
        <p:spPr>
          <a:xfrm>
            <a:off x="1764792" y="2532888"/>
            <a:ext cx="2286000" cy="256032"/>
          </a:xfrm>
          <a:prstGeom prst="rect">
            <a:avLst/>
          </a:prstGeom>
          <a:solidFill>
            <a:srgbClr val="EEEEEE"/>
          </a:solidFill>
          <a:ln w="12700">
            <a:solidFill>
              <a:srgbClr val="EEEEEE"/>
            </a:solidFill>
            <a:prstDash val="solid"/>
          </a:ln>
        </p:spPr>
        <p:txBody>
          <a:bodyPr/>
          <a:lstStyle/>
          <a:p>
            <a:endParaRPr lang="en-001"/>
          </a:p>
        </p:txBody>
      </p:sp>
      <p:sp>
        <p:nvSpPr>
          <p:cNvPr id="30" name="Shape 27"/>
          <p:cNvSpPr/>
          <p:nvPr/>
        </p:nvSpPr>
        <p:spPr>
          <a:xfrm>
            <a:off x="1764792" y="2532888"/>
            <a:ext cx="2286000" cy="256032"/>
          </a:xfrm>
          <a:prstGeom prst="rect">
            <a:avLst/>
          </a:prstGeom>
          <a:solidFill>
            <a:srgbClr val="C0392B"/>
          </a:solidFill>
          <a:ln w="12700">
            <a:solidFill>
              <a:srgbClr val="C0392B"/>
            </a:solidFill>
            <a:prstDash val="solid"/>
          </a:ln>
        </p:spPr>
        <p:txBody>
          <a:bodyPr/>
          <a:lstStyle/>
          <a:p>
            <a:endParaRPr lang="en-001"/>
          </a:p>
        </p:txBody>
      </p:sp>
      <p:sp>
        <p:nvSpPr>
          <p:cNvPr id="31" name="Text 28"/>
          <p:cNvSpPr/>
          <p:nvPr/>
        </p:nvSpPr>
        <p:spPr>
          <a:xfrm>
            <a:off x="1837944" y="2532888"/>
            <a:ext cx="2176272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450 000 ₽</a:t>
            </a:r>
            <a:endParaRPr lang="en-US" sz="900" dirty="0"/>
          </a:p>
        </p:txBody>
      </p:sp>
      <p:sp>
        <p:nvSpPr>
          <p:cNvPr id="32" name="Text 29"/>
          <p:cNvSpPr/>
          <p:nvPr/>
        </p:nvSpPr>
        <p:spPr>
          <a:xfrm>
            <a:off x="320040" y="3054096"/>
            <a:ext cx="137160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1E2E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MATLAB Simulink</a:t>
            </a:r>
            <a:endParaRPr lang="en-US" sz="900" dirty="0"/>
          </a:p>
        </p:txBody>
      </p:sp>
      <p:sp>
        <p:nvSpPr>
          <p:cNvPr id="33" name="Shape 30"/>
          <p:cNvSpPr/>
          <p:nvPr/>
        </p:nvSpPr>
        <p:spPr>
          <a:xfrm>
            <a:off x="1764792" y="3099816"/>
            <a:ext cx="2286000" cy="256032"/>
          </a:xfrm>
          <a:prstGeom prst="rect">
            <a:avLst/>
          </a:prstGeom>
          <a:solidFill>
            <a:srgbClr val="EEEEEE"/>
          </a:solidFill>
          <a:ln w="12700">
            <a:solidFill>
              <a:srgbClr val="EEEEEE"/>
            </a:solidFill>
            <a:prstDash val="solid"/>
          </a:ln>
        </p:spPr>
        <p:txBody>
          <a:bodyPr/>
          <a:lstStyle/>
          <a:p>
            <a:endParaRPr lang="en-001"/>
          </a:p>
        </p:txBody>
      </p:sp>
      <p:sp>
        <p:nvSpPr>
          <p:cNvPr id="34" name="Shape 31"/>
          <p:cNvSpPr/>
          <p:nvPr/>
        </p:nvSpPr>
        <p:spPr>
          <a:xfrm>
            <a:off x="1764792" y="3099816"/>
            <a:ext cx="914400" cy="256032"/>
          </a:xfrm>
          <a:prstGeom prst="rect">
            <a:avLst/>
          </a:prstGeom>
          <a:solidFill>
            <a:srgbClr val="E67E22"/>
          </a:solidFill>
          <a:ln w="12700">
            <a:solidFill>
              <a:srgbClr val="E67E22"/>
            </a:solidFill>
            <a:prstDash val="solid"/>
          </a:ln>
        </p:spPr>
        <p:txBody>
          <a:bodyPr/>
          <a:lstStyle/>
          <a:p>
            <a:endParaRPr lang="en-001"/>
          </a:p>
        </p:txBody>
      </p:sp>
      <p:sp>
        <p:nvSpPr>
          <p:cNvPr id="35" name="Text 32"/>
          <p:cNvSpPr/>
          <p:nvPr/>
        </p:nvSpPr>
        <p:spPr>
          <a:xfrm>
            <a:off x="2752344" y="3099816"/>
            <a:ext cx="100584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E67E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180 000 ₽</a:t>
            </a:r>
            <a:endParaRPr lang="en-US" sz="900" dirty="0"/>
          </a:p>
        </p:txBody>
      </p:sp>
      <p:sp>
        <p:nvSpPr>
          <p:cNvPr id="36" name="Text 33"/>
          <p:cNvSpPr/>
          <p:nvPr/>
        </p:nvSpPr>
        <p:spPr>
          <a:xfrm>
            <a:off x="320040" y="3621024"/>
            <a:ext cx="137160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1E2E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Scratch / Blockly</a:t>
            </a:r>
            <a:endParaRPr lang="en-US" sz="900" dirty="0"/>
          </a:p>
        </p:txBody>
      </p:sp>
      <p:sp>
        <p:nvSpPr>
          <p:cNvPr id="37" name="Shape 34"/>
          <p:cNvSpPr/>
          <p:nvPr/>
        </p:nvSpPr>
        <p:spPr>
          <a:xfrm>
            <a:off x="1764792" y="3666744"/>
            <a:ext cx="2286000" cy="256032"/>
          </a:xfrm>
          <a:prstGeom prst="rect">
            <a:avLst/>
          </a:prstGeom>
          <a:solidFill>
            <a:srgbClr val="EEEEEE"/>
          </a:solidFill>
          <a:ln w="12700">
            <a:solidFill>
              <a:srgbClr val="EEEEEE"/>
            </a:solidFill>
            <a:prstDash val="solid"/>
          </a:ln>
        </p:spPr>
        <p:txBody>
          <a:bodyPr/>
          <a:lstStyle/>
          <a:p>
            <a:endParaRPr lang="en-001"/>
          </a:p>
        </p:txBody>
      </p:sp>
      <p:sp>
        <p:nvSpPr>
          <p:cNvPr id="38" name="Shape 35"/>
          <p:cNvSpPr/>
          <p:nvPr/>
        </p:nvSpPr>
        <p:spPr>
          <a:xfrm>
            <a:off x="1764792" y="3666744"/>
            <a:ext cx="411480" cy="256032"/>
          </a:xfrm>
          <a:prstGeom prst="rect">
            <a:avLst/>
          </a:prstGeom>
          <a:solidFill>
            <a:srgbClr val="8E9AA0"/>
          </a:solidFill>
          <a:ln w="12700">
            <a:solidFill>
              <a:srgbClr val="8E9AA0"/>
            </a:solidFill>
            <a:prstDash val="solid"/>
          </a:ln>
        </p:spPr>
        <p:txBody>
          <a:bodyPr/>
          <a:lstStyle/>
          <a:p>
            <a:endParaRPr lang="en-001"/>
          </a:p>
        </p:txBody>
      </p:sp>
      <p:sp>
        <p:nvSpPr>
          <p:cNvPr id="39" name="Text 36"/>
          <p:cNvSpPr/>
          <p:nvPr/>
        </p:nvSpPr>
        <p:spPr>
          <a:xfrm>
            <a:off x="2249424" y="3666744"/>
            <a:ext cx="100584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8E9AA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Бесплатно</a:t>
            </a:r>
            <a:endParaRPr lang="en-US" sz="900" dirty="0"/>
          </a:p>
        </p:txBody>
      </p:sp>
      <p:sp>
        <p:nvSpPr>
          <p:cNvPr id="40" name="Text 37"/>
          <p:cNvSpPr/>
          <p:nvPr/>
        </p:nvSpPr>
        <p:spPr>
          <a:xfrm>
            <a:off x="320040" y="4187952"/>
            <a:ext cx="137160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b="1" dirty="0" err="1">
                <a:solidFill>
                  <a:srgbClr val="2D7D5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RoboTranslator</a:t>
            </a:r>
            <a:r>
              <a:rPr lang="ru-RU" sz="900" b="1" dirty="0">
                <a:solidFill>
                  <a:srgbClr val="2D7D5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</a:p>
          <a:p>
            <a:pPr marL="0" indent="0" algn="r">
              <a:buNone/>
            </a:pPr>
            <a:r>
              <a:rPr lang="ru-RU" sz="900" b="1" dirty="0">
                <a:solidFill>
                  <a:srgbClr val="2D7D5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(наше решение)</a:t>
            </a:r>
            <a:endParaRPr lang="en-US" sz="900" dirty="0"/>
          </a:p>
        </p:txBody>
      </p:sp>
      <p:sp>
        <p:nvSpPr>
          <p:cNvPr id="41" name="Shape 38"/>
          <p:cNvSpPr/>
          <p:nvPr/>
        </p:nvSpPr>
        <p:spPr>
          <a:xfrm>
            <a:off x="1764792" y="4233672"/>
            <a:ext cx="2286000" cy="256032"/>
          </a:xfrm>
          <a:prstGeom prst="rect">
            <a:avLst/>
          </a:prstGeom>
          <a:solidFill>
            <a:srgbClr val="EEEEEE"/>
          </a:solidFill>
          <a:ln w="12700">
            <a:solidFill>
              <a:srgbClr val="EEEEEE"/>
            </a:solidFill>
            <a:prstDash val="solid"/>
          </a:ln>
        </p:spPr>
        <p:txBody>
          <a:bodyPr/>
          <a:lstStyle/>
          <a:p>
            <a:endParaRPr lang="en-001"/>
          </a:p>
        </p:txBody>
      </p:sp>
      <p:sp>
        <p:nvSpPr>
          <p:cNvPr id="42" name="Shape 39"/>
          <p:cNvSpPr/>
          <p:nvPr/>
        </p:nvSpPr>
        <p:spPr>
          <a:xfrm>
            <a:off x="1764792" y="4233672"/>
            <a:ext cx="762000" cy="256032"/>
          </a:xfrm>
          <a:prstGeom prst="rect">
            <a:avLst/>
          </a:prstGeom>
          <a:solidFill>
            <a:srgbClr val="2D7D5A"/>
          </a:solidFill>
          <a:ln w="12700">
            <a:solidFill>
              <a:srgbClr val="2D7D5A"/>
            </a:solidFill>
            <a:prstDash val="solid"/>
          </a:ln>
        </p:spPr>
        <p:txBody>
          <a:bodyPr/>
          <a:lstStyle/>
          <a:p>
            <a:endParaRPr lang="en-001"/>
          </a:p>
        </p:txBody>
      </p:sp>
      <p:sp>
        <p:nvSpPr>
          <p:cNvPr id="43" name="Text 40"/>
          <p:cNvSpPr/>
          <p:nvPr/>
        </p:nvSpPr>
        <p:spPr>
          <a:xfrm>
            <a:off x="2599944" y="4233672"/>
            <a:ext cx="100584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dirty="0">
                <a:solidFill>
                  <a:srgbClr val="2D7D5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от 150 000 ₽</a:t>
            </a:r>
            <a:endParaRPr lang="en-US" sz="900" dirty="0"/>
          </a:p>
        </p:txBody>
      </p:sp>
      <p:sp>
        <p:nvSpPr>
          <p:cNvPr id="301" name="S301"/>
          <p:cNvSpPr/>
          <p:nvPr/>
        </p:nvSpPr>
        <p:spPr>
          <a:xfrm>
            <a:off x="5230368" y="1993392"/>
            <a:ext cx="3685032" cy="2852928"/>
          </a:xfrm>
          <a:prstGeom prst="rect">
            <a:avLst/>
          </a:prstGeom>
          <a:solidFill>
            <a:srgbClr val="F8F9FA"/>
          </a:solidFill>
          <a:ln w="6350">
            <a:solidFill>
              <a:srgbClr val="DDDDDD"/>
            </a:solidFill>
          </a:ln>
        </p:spPr>
        <p:txBody>
          <a:bodyPr/>
          <a:lstStyle/>
          <a:p>
            <a:endParaRPr lang="en-US" sz="100"/>
          </a:p>
        </p:txBody>
      </p:sp>
      <p:sp>
        <p:nvSpPr>
          <p:cNvPr id="302" name="T302"/>
          <p:cNvSpPr txBox="1"/>
          <p:nvPr/>
        </p:nvSpPr>
        <p:spPr>
          <a:xfrm>
            <a:off x="5321807" y="2011680"/>
            <a:ext cx="1691640" cy="201168"/>
          </a:xfrm>
          <a:prstGeom prst="rect">
            <a:avLst/>
          </a:prstGeom>
          <a:noFill/>
        </p:spPr>
        <p:txBody>
          <a:bodyPr wrap="square" lIns="36000" tIns="18000" rIns="36000" bIns="18000" anchor="ctr"/>
          <a:lstStyle/>
          <a:p>
            <a:pPr algn="l"/>
            <a:r>
              <a:rPr lang="ru-RU" sz="850" b="1" dirty="0">
                <a:solidFill>
                  <a:srgbClr val="D4930A"/>
                </a:solidFill>
                <a:latin typeface="Calibri"/>
              </a:rPr>
              <a:t>Модели монетизации</a:t>
            </a:r>
          </a:p>
        </p:txBody>
      </p:sp>
      <p:sp>
        <p:nvSpPr>
          <p:cNvPr id="303" name="S303"/>
          <p:cNvSpPr/>
          <p:nvPr/>
        </p:nvSpPr>
        <p:spPr>
          <a:xfrm>
            <a:off x="5321807" y="2249424"/>
            <a:ext cx="45720" cy="402336"/>
          </a:xfrm>
          <a:prstGeom prst="rect">
            <a:avLst/>
          </a:prstGeom>
          <a:solidFill>
            <a:srgbClr val="2B7A4B"/>
          </a:solidFill>
          <a:ln w="0">
            <a:noFill/>
          </a:ln>
        </p:spPr>
        <p:txBody>
          <a:bodyPr/>
          <a:lstStyle/>
          <a:p>
            <a:endParaRPr lang="en-US" sz="100"/>
          </a:p>
        </p:txBody>
      </p:sp>
      <p:sp>
        <p:nvSpPr>
          <p:cNvPr id="304" name="T304"/>
          <p:cNvSpPr txBox="1"/>
          <p:nvPr/>
        </p:nvSpPr>
        <p:spPr>
          <a:xfrm>
            <a:off x="5413247" y="2286000"/>
            <a:ext cx="1600200" cy="146304"/>
          </a:xfrm>
          <a:prstGeom prst="rect">
            <a:avLst/>
          </a:prstGeom>
          <a:noFill/>
        </p:spPr>
        <p:txBody>
          <a:bodyPr wrap="square" lIns="36000" tIns="18000" rIns="36000" bIns="18000" anchor="ctr"/>
          <a:lstStyle/>
          <a:p>
            <a:pPr algn="l"/>
            <a:r>
              <a:rPr lang="ru-RU" sz="700" b="1" dirty="0">
                <a:solidFill>
                  <a:srgbClr val="333333"/>
                </a:solidFill>
                <a:latin typeface="Calibri"/>
              </a:rPr>
              <a:t>Годовая SaaS-подписка</a:t>
            </a:r>
          </a:p>
        </p:txBody>
      </p:sp>
      <p:sp>
        <p:nvSpPr>
          <p:cNvPr id="305" name="T305"/>
          <p:cNvSpPr txBox="1"/>
          <p:nvPr/>
        </p:nvSpPr>
        <p:spPr>
          <a:xfrm>
            <a:off x="5413247" y="2450592"/>
            <a:ext cx="1600200" cy="128016"/>
          </a:xfrm>
          <a:prstGeom prst="rect">
            <a:avLst/>
          </a:prstGeom>
          <a:noFill/>
        </p:spPr>
        <p:txBody>
          <a:bodyPr wrap="square" lIns="36000" tIns="18000" rIns="36000" bIns="18000" anchor="ctr"/>
          <a:lstStyle/>
          <a:p>
            <a:pPr algn="l"/>
            <a:r>
              <a:rPr lang="ru-RU" sz="600" dirty="0">
                <a:solidFill>
                  <a:srgbClr val="888888"/>
                </a:solidFill>
                <a:latin typeface="Calibri"/>
              </a:rPr>
              <a:t>основная модель</a:t>
            </a:r>
          </a:p>
        </p:txBody>
      </p:sp>
      <p:sp>
        <p:nvSpPr>
          <p:cNvPr id="306" name="S306"/>
          <p:cNvSpPr/>
          <p:nvPr/>
        </p:nvSpPr>
        <p:spPr>
          <a:xfrm>
            <a:off x="5321807" y="2724912"/>
            <a:ext cx="45720" cy="402336"/>
          </a:xfrm>
          <a:prstGeom prst="rect">
            <a:avLst/>
          </a:prstGeom>
          <a:solidFill>
            <a:srgbClr val="2B7A4B"/>
          </a:solidFill>
          <a:ln w="0">
            <a:noFill/>
          </a:ln>
        </p:spPr>
        <p:txBody>
          <a:bodyPr/>
          <a:lstStyle/>
          <a:p>
            <a:endParaRPr lang="en-US" sz="100"/>
          </a:p>
        </p:txBody>
      </p:sp>
      <p:sp>
        <p:nvSpPr>
          <p:cNvPr id="307" name="T307"/>
          <p:cNvSpPr txBox="1"/>
          <p:nvPr/>
        </p:nvSpPr>
        <p:spPr>
          <a:xfrm>
            <a:off x="5413247" y="2761488"/>
            <a:ext cx="1600200" cy="146304"/>
          </a:xfrm>
          <a:prstGeom prst="rect">
            <a:avLst/>
          </a:prstGeom>
          <a:noFill/>
        </p:spPr>
        <p:txBody>
          <a:bodyPr wrap="square" lIns="36000" tIns="18000" rIns="36000" bIns="18000" anchor="ctr"/>
          <a:lstStyle/>
          <a:p>
            <a:pPr algn="l"/>
            <a:r>
              <a:rPr lang="ru-RU" sz="700" b="1" dirty="0">
                <a:solidFill>
                  <a:srgbClr val="333333"/>
                </a:solidFill>
                <a:latin typeface="Calibri"/>
              </a:rPr>
              <a:t>Корпоративная лицензия</a:t>
            </a:r>
          </a:p>
        </p:txBody>
      </p:sp>
      <p:sp>
        <p:nvSpPr>
          <p:cNvPr id="308" name="T308"/>
          <p:cNvSpPr txBox="1"/>
          <p:nvPr/>
        </p:nvSpPr>
        <p:spPr>
          <a:xfrm>
            <a:off x="5413247" y="2926080"/>
            <a:ext cx="1600200" cy="128016"/>
          </a:xfrm>
          <a:prstGeom prst="rect">
            <a:avLst/>
          </a:prstGeom>
          <a:noFill/>
        </p:spPr>
        <p:txBody>
          <a:bodyPr wrap="square" lIns="36000" tIns="18000" rIns="36000" bIns="18000" anchor="ctr"/>
          <a:lstStyle/>
          <a:p>
            <a:pPr algn="l"/>
            <a:r>
              <a:rPr lang="ru-RU" sz="600" dirty="0">
                <a:solidFill>
                  <a:srgbClr val="888888"/>
                </a:solidFill>
                <a:latin typeface="Calibri"/>
              </a:rPr>
              <a:t>локальная установка</a:t>
            </a:r>
          </a:p>
        </p:txBody>
      </p:sp>
      <p:sp>
        <p:nvSpPr>
          <p:cNvPr id="309" name="S309"/>
          <p:cNvSpPr/>
          <p:nvPr/>
        </p:nvSpPr>
        <p:spPr>
          <a:xfrm>
            <a:off x="5321807" y="3200400"/>
            <a:ext cx="45720" cy="402336"/>
          </a:xfrm>
          <a:prstGeom prst="rect">
            <a:avLst/>
          </a:prstGeom>
          <a:solidFill>
            <a:srgbClr val="2B7A4B"/>
          </a:solidFill>
          <a:ln w="0">
            <a:noFill/>
          </a:ln>
        </p:spPr>
        <p:txBody>
          <a:bodyPr/>
          <a:lstStyle/>
          <a:p>
            <a:endParaRPr lang="en-US" sz="100"/>
          </a:p>
        </p:txBody>
      </p:sp>
      <p:sp>
        <p:nvSpPr>
          <p:cNvPr id="310" name="T310"/>
          <p:cNvSpPr txBox="1"/>
          <p:nvPr/>
        </p:nvSpPr>
        <p:spPr>
          <a:xfrm>
            <a:off x="5413247" y="3236976"/>
            <a:ext cx="1600200" cy="146304"/>
          </a:xfrm>
          <a:prstGeom prst="rect">
            <a:avLst/>
          </a:prstGeom>
          <a:noFill/>
        </p:spPr>
        <p:txBody>
          <a:bodyPr wrap="square" lIns="36000" tIns="18000" rIns="36000" bIns="18000" anchor="ctr"/>
          <a:lstStyle/>
          <a:p>
            <a:pPr algn="l"/>
            <a:r>
              <a:rPr lang="ru-RU" sz="700" b="1" dirty="0">
                <a:solidFill>
                  <a:srgbClr val="333333"/>
                </a:solidFill>
                <a:latin typeface="Calibri"/>
              </a:rPr>
              <a:t>Образовательная лицензия</a:t>
            </a:r>
          </a:p>
        </p:txBody>
      </p:sp>
      <p:sp>
        <p:nvSpPr>
          <p:cNvPr id="311" name="T311"/>
          <p:cNvSpPr txBox="1"/>
          <p:nvPr/>
        </p:nvSpPr>
        <p:spPr>
          <a:xfrm>
            <a:off x="5413247" y="3401568"/>
            <a:ext cx="1600200" cy="128016"/>
          </a:xfrm>
          <a:prstGeom prst="rect">
            <a:avLst/>
          </a:prstGeom>
          <a:noFill/>
        </p:spPr>
        <p:txBody>
          <a:bodyPr wrap="square" lIns="36000" tIns="18000" rIns="36000" bIns="18000" anchor="ctr"/>
          <a:lstStyle/>
          <a:p>
            <a:pPr algn="l"/>
            <a:r>
              <a:rPr lang="ru-RU" sz="600" dirty="0">
                <a:solidFill>
                  <a:srgbClr val="888888"/>
                </a:solidFill>
                <a:latin typeface="Calibri"/>
              </a:rPr>
              <a:t>льготные условия для вузов</a:t>
            </a:r>
          </a:p>
        </p:txBody>
      </p:sp>
      <p:sp>
        <p:nvSpPr>
          <p:cNvPr id="312" name="S312"/>
          <p:cNvSpPr/>
          <p:nvPr/>
        </p:nvSpPr>
        <p:spPr>
          <a:xfrm>
            <a:off x="5321807" y="3675887"/>
            <a:ext cx="45720" cy="402336"/>
          </a:xfrm>
          <a:prstGeom prst="rect">
            <a:avLst/>
          </a:prstGeom>
          <a:solidFill>
            <a:srgbClr val="2B7A4B"/>
          </a:solidFill>
          <a:ln w="0">
            <a:noFill/>
          </a:ln>
        </p:spPr>
        <p:txBody>
          <a:bodyPr/>
          <a:lstStyle/>
          <a:p>
            <a:endParaRPr lang="en-US" sz="100"/>
          </a:p>
        </p:txBody>
      </p:sp>
      <p:sp>
        <p:nvSpPr>
          <p:cNvPr id="313" name="T313"/>
          <p:cNvSpPr txBox="1"/>
          <p:nvPr/>
        </p:nvSpPr>
        <p:spPr>
          <a:xfrm>
            <a:off x="5413247" y="3712463"/>
            <a:ext cx="1600200" cy="146304"/>
          </a:xfrm>
          <a:prstGeom prst="rect">
            <a:avLst/>
          </a:prstGeom>
          <a:noFill/>
        </p:spPr>
        <p:txBody>
          <a:bodyPr wrap="square" lIns="36000" tIns="18000" rIns="36000" bIns="18000" anchor="ctr"/>
          <a:lstStyle/>
          <a:p>
            <a:pPr algn="l"/>
            <a:r>
              <a:rPr lang="ru-RU" sz="700" b="1" dirty="0">
                <a:solidFill>
                  <a:srgbClr val="333333"/>
                </a:solidFill>
                <a:latin typeface="Calibri"/>
              </a:rPr>
              <a:t>Кастомная разработка</a:t>
            </a:r>
          </a:p>
        </p:txBody>
      </p:sp>
      <p:sp>
        <p:nvSpPr>
          <p:cNvPr id="314" name="T314"/>
          <p:cNvSpPr txBox="1"/>
          <p:nvPr/>
        </p:nvSpPr>
        <p:spPr>
          <a:xfrm>
            <a:off x="5413247" y="3877055"/>
            <a:ext cx="1600200" cy="128016"/>
          </a:xfrm>
          <a:prstGeom prst="rect">
            <a:avLst/>
          </a:prstGeom>
          <a:noFill/>
        </p:spPr>
        <p:txBody>
          <a:bodyPr wrap="square" lIns="36000" tIns="18000" rIns="36000" bIns="18000" anchor="ctr"/>
          <a:lstStyle/>
          <a:p>
            <a:pPr algn="l"/>
            <a:r>
              <a:rPr lang="ru-RU" sz="600" dirty="0">
                <a:solidFill>
                  <a:srgbClr val="888888"/>
                </a:solidFill>
                <a:latin typeface="Calibri"/>
              </a:rPr>
              <a:t>специфические платформы</a:t>
            </a:r>
          </a:p>
        </p:txBody>
      </p:sp>
      <p:sp>
        <p:nvSpPr>
          <p:cNvPr id="315" name="S315"/>
          <p:cNvSpPr/>
          <p:nvPr/>
        </p:nvSpPr>
        <p:spPr>
          <a:xfrm>
            <a:off x="5321807" y="4151376"/>
            <a:ext cx="45720" cy="402336"/>
          </a:xfrm>
          <a:prstGeom prst="rect">
            <a:avLst/>
          </a:prstGeom>
          <a:solidFill>
            <a:srgbClr val="2B7A4B"/>
          </a:solidFill>
          <a:ln w="0">
            <a:noFill/>
          </a:ln>
        </p:spPr>
        <p:txBody>
          <a:bodyPr/>
          <a:lstStyle/>
          <a:p>
            <a:endParaRPr lang="en-US" sz="100"/>
          </a:p>
        </p:txBody>
      </p:sp>
      <p:sp>
        <p:nvSpPr>
          <p:cNvPr id="316" name="T316"/>
          <p:cNvSpPr txBox="1"/>
          <p:nvPr/>
        </p:nvSpPr>
        <p:spPr>
          <a:xfrm>
            <a:off x="5413247" y="4187952"/>
            <a:ext cx="1600200" cy="146304"/>
          </a:xfrm>
          <a:prstGeom prst="rect">
            <a:avLst/>
          </a:prstGeom>
          <a:noFill/>
        </p:spPr>
        <p:txBody>
          <a:bodyPr wrap="square" lIns="36000" tIns="18000" rIns="36000" bIns="18000" anchor="ctr"/>
          <a:lstStyle/>
          <a:p>
            <a:pPr algn="l"/>
            <a:r>
              <a:rPr lang="ru-RU" sz="700" b="1" dirty="0">
                <a:solidFill>
                  <a:srgbClr val="333333"/>
                </a:solidFill>
                <a:latin typeface="Calibri"/>
              </a:rPr>
              <a:t>Техническая поддержка</a:t>
            </a:r>
          </a:p>
        </p:txBody>
      </p:sp>
      <p:sp>
        <p:nvSpPr>
          <p:cNvPr id="317" name="T317"/>
          <p:cNvSpPr txBox="1"/>
          <p:nvPr/>
        </p:nvSpPr>
        <p:spPr>
          <a:xfrm>
            <a:off x="5413247" y="4352544"/>
            <a:ext cx="1600200" cy="128016"/>
          </a:xfrm>
          <a:prstGeom prst="rect">
            <a:avLst/>
          </a:prstGeom>
          <a:noFill/>
        </p:spPr>
        <p:txBody>
          <a:bodyPr wrap="square" lIns="36000" tIns="18000" rIns="36000" bIns="18000" anchor="ctr"/>
          <a:lstStyle/>
          <a:p>
            <a:pPr algn="l"/>
            <a:r>
              <a:rPr lang="ru-RU" sz="600" dirty="0">
                <a:solidFill>
                  <a:srgbClr val="888888"/>
                </a:solidFill>
                <a:latin typeface="Calibri"/>
              </a:rPr>
              <a:t>годовые контракты</a:t>
            </a:r>
          </a:p>
        </p:txBody>
      </p:sp>
      <p:sp>
        <p:nvSpPr>
          <p:cNvPr id="318" name="T318"/>
          <p:cNvSpPr txBox="1"/>
          <p:nvPr/>
        </p:nvSpPr>
        <p:spPr>
          <a:xfrm>
            <a:off x="7104888" y="2011680"/>
            <a:ext cx="1719072" cy="201168"/>
          </a:xfrm>
          <a:prstGeom prst="rect">
            <a:avLst/>
          </a:prstGeom>
          <a:noFill/>
        </p:spPr>
        <p:txBody>
          <a:bodyPr wrap="square" lIns="36000" tIns="18000" rIns="36000" bIns="18000" anchor="ctr"/>
          <a:lstStyle/>
          <a:p>
            <a:pPr algn="l"/>
            <a:r>
              <a:rPr lang="ru-RU" sz="850" b="1" dirty="0">
                <a:solidFill>
                  <a:srgbClr val="D4930A"/>
                </a:solidFill>
                <a:latin typeface="Calibri"/>
              </a:rPr>
              <a:t>Ценообразование</a:t>
            </a:r>
          </a:p>
        </p:txBody>
      </p:sp>
      <p:sp>
        <p:nvSpPr>
          <p:cNvPr id="319" name="S319"/>
          <p:cNvSpPr/>
          <p:nvPr/>
        </p:nvSpPr>
        <p:spPr>
          <a:xfrm>
            <a:off x="7104888" y="2249424"/>
            <a:ext cx="1719072" cy="713232"/>
          </a:xfrm>
          <a:prstGeom prst="rect">
            <a:avLst/>
          </a:prstGeom>
          <a:solidFill>
            <a:srgbClr val="FFFFFF"/>
          </a:solidFill>
          <a:ln w="5080">
            <a:solidFill>
              <a:srgbClr val="E0E0E0"/>
            </a:solidFill>
          </a:ln>
        </p:spPr>
        <p:txBody>
          <a:bodyPr/>
          <a:lstStyle/>
          <a:p>
            <a:endParaRPr lang="en-US" sz="100"/>
          </a:p>
        </p:txBody>
      </p:sp>
      <p:sp>
        <p:nvSpPr>
          <p:cNvPr id="320" name="S320"/>
          <p:cNvSpPr/>
          <p:nvPr/>
        </p:nvSpPr>
        <p:spPr>
          <a:xfrm>
            <a:off x="7104888" y="2249424"/>
            <a:ext cx="45720" cy="713232"/>
          </a:xfrm>
          <a:prstGeom prst="rect">
            <a:avLst/>
          </a:prstGeom>
          <a:solidFill>
            <a:srgbClr val="1A5B8A"/>
          </a:solidFill>
          <a:ln w="0">
            <a:noFill/>
          </a:ln>
        </p:spPr>
        <p:txBody>
          <a:bodyPr/>
          <a:lstStyle/>
          <a:p>
            <a:endParaRPr lang="en-US" sz="100"/>
          </a:p>
        </p:txBody>
      </p:sp>
      <p:sp>
        <p:nvSpPr>
          <p:cNvPr id="321" name="T321"/>
          <p:cNvSpPr txBox="1"/>
          <p:nvPr/>
        </p:nvSpPr>
        <p:spPr>
          <a:xfrm>
            <a:off x="7196327" y="2322576"/>
            <a:ext cx="1581912" cy="146304"/>
          </a:xfrm>
          <a:prstGeom prst="rect">
            <a:avLst/>
          </a:prstGeom>
          <a:noFill/>
        </p:spPr>
        <p:txBody>
          <a:bodyPr wrap="square" lIns="36000" tIns="18000" rIns="36000" bIns="18000" anchor="ctr"/>
          <a:lstStyle/>
          <a:p>
            <a:pPr algn="l"/>
            <a:r>
              <a:rPr lang="ru-RU" sz="700" b="1" dirty="0">
                <a:solidFill>
                  <a:srgbClr val="333333"/>
                </a:solidFill>
                <a:latin typeface="Calibri"/>
              </a:rPr>
              <a:t>Профессионал</a:t>
            </a:r>
          </a:p>
        </p:txBody>
      </p:sp>
      <p:sp>
        <p:nvSpPr>
          <p:cNvPr id="322" name="T322"/>
          <p:cNvSpPr txBox="1"/>
          <p:nvPr/>
        </p:nvSpPr>
        <p:spPr>
          <a:xfrm>
            <a:off x="7196327" y="2505456"/>
            <a:ext cx="1581912" cy="219456"/>
          </a:xfrm>
          <a:prstGeom prst="rect">
            <a:avLst/>
          </a:prstGeom>
          <a:noFill/>
        </p:spPr>
        <p:txBody>
          <a:bodyPr wrap="square" lIns="36000" tIns="18000" rIns="36000" bIns="18000" anchor="ctr"/>
          <a:lstStyle/>
          <a:p>
            <a:pPr algn="l"/>
            <a:r>
              <a:rPr lang="ru-RU" sz="900" b="1" dirty="0">
                <a:solidFill>
                  <a:srgbClr val="D4930A"/>
                </a:solidFill>
                <a:latin typeface="Calibri"/>
              </a:rPr>
              <a:t>150 000 ₽/год</a:t>
            </a:r>
          </a:p>
        </p:txBody>
      </p:sp>
      <p:sp>
        <p:nvSpPr>
          <p:cNvPr id="323" name="T323"/>
          <p:cNvSpPr txBox="1"/>
          <p:nvPr/>
        </p:nvSpPr>
        <p:spPr>
          <a:xfrm>
            <a:off x="7196327" y="2752344"/>
            <a:ext cx="1581912" cy="128016"/>
          </a:xfrm>
          <a:prstGeom prst="rect">
            <a:avLst/>
          </a:prstGeom>
          <a:noFill/>
        </p:spPr>
        <p:txBody>
          <a:bodyPr wrap="square" lIns="36000" tIns="18000" rIns="36000" bIns="18000" anchor="ctr"/>
          <a:lstStyle/>
          <a:p>
            <a:pPr algn="l"/>
            <a:r>
              <a:rPr lang="ru-RU" sz="550" dirty="0">
                <a:solidFill>
                  <a:srgbClr val="888888"/>
                </a:solidFill>
                <a:latin typeface="Calibri"/>
              </a:rPr>
              <a:t>Все платформы, поддержка</a:t>
            </a:r>
          </a:p>
        </p:txBody>
      </p:sp>
      <p:sp>
        <p:nvSpPr>
          <p:cNvPr id="324" name="S324"/>
          <p:cNvSpPr/>
          <p:nvPr/>
        </p:nvSpPr>
        <p:spPr>
          <a:xfrm>
            <a:off x="7104888" y="3054096"/>
            <a:ext cx="1719072" cy="713232"/>
          </a:xfrm>
          <a:prstGeom prst="rect">
            <a:avLst/>
          </a:prstGeom>
          <a:solidFill>
            <a:srgbClr val="FFFFFF"/>
          </a:solidFill>
          <a:ln w="5080">
            <a:solidFill>
              <a:srgbClr val="E0E0E0"/>
            </a:solidFill>
          </a:ln>
        </p:spPr>
        <p:txBody>
          <a:bodyPr/>
          <a:lstStyle/>
          <a:p>
            <a:endParaRPr lang="en-US" sz="100"/>
          </a:p>
        </p:txBody>
      </p:sp>
      <p:sp>
        <p:nvSpPr>
          <p:cNvPr id="325" name="S325"/>
          <p:cNvSpPr/>
          <p:nvPr/>
        </p:nvSpPr>
        <p:spPr>
          <a:xfrm>
            <a:off x="7104888" y="3054096"/>
            <a:ext cx="45720" cy="713232"/>
          </a:xfrm>
          <a:prstGeom prst="rect">
            <a:avLst/>
          </a:prstGeom>
          <a:solidFill>
            <a:srgbClr val="1A5B8A"/>
          </a:solidFill>
          <a:ln w="0">
            <a:noFill/>
          </a:ln>
        </p:spPr>
        <p:txBody>
          <a:bodyPr/>
          <a:lstStyle/>
          <a:p>
            <a:endParaRPr lang="en-US" sz="100"/>
          </a:p>
        </p:txBody>
      </p:sp>
      <p:sp>
        <p:nvSpPr>
          <p:cNvPr id="326" name="T326"/>
          <p:cNvSpPr txBox="1"/>
          <p:nvPr/>
        </p:nvSpPr>
        <p:spPr>
          <a:xfrm>
            <a:off x="7196327" y="3127248"/>
            <a:ext cx="1581912" cy="146304"/>
          </a:xfrm>
          <a:prstGeom prst="rect">
            <a:avLst/>
          </a:prstGeom>
          <a:noFill/>
        </p:spPr>
        <p:txBody>
          <a:bodyPr wrap="square" lIns="36000" tIns="18000" rIns="36000" bIns="18000" anchor="ctr"/>
          <a:lstStyle/>
          <a:p>
            <a:pPr algn="l"/>
            <a:r>
              <a:rPr lang="ru-RU" sz="700" b="1" dirty="0">
                <a:solidFill>
                  <a:srgbClr val="333333"/>
                </a:solidFill>
                <a:latin typeface="Calibri"/>
              </a:rPr>
              <a:t>Команда (до 10)</a:t>
            </a:r>
          </a:p>
        </p:txBody>
      </p:sp>
      <p:sp>
        <p:nvSpPr>
          <p:cNvPr id="327" name="T327"/>
          <p:cNvSpPr txBox="1"/>
          <p:nvPr/>
        </p:nvSpPr>
        <p:spPr>
          <a:xfrm>
            <a:off x="7196327" y="3310128"/>
            <a:ext cx="1581912" cy="219456"/>
          </a:xfrm>
          <a:prstGeom prst="rect">
            <a:avLst/>
          </a:prstGeom>
          <a:noFill/>
        </p:spPr>
        <p:txBody>
          <a:bodyPr wrap="square" lIns="36000" tIns="18000" rIns="36000" bIns="18000" anchor="ctr"/>
          <a:lstStyle/>
          <a:p>
            <a:pPr algn="l"/>
            <a:r>
              <a:rPr lang="en-US" sz="900" b="1" dirty="0">
                <a:solidFill>
                  <a:srgbClr val="D4930A"/>
                </a:solidFill>
                <a:latin typeface="Calibri"/>
              </a:rPr>
              <a:t>600</a:t>
            </a:r>
            <a:r>
              <a:rPr lang="ru-RU" sz="900" b="1" dirty="0">
                <a:solidFill>
                  <a:srgbClr val="D4930A"/>
                </a:solidFill>
                <a:latin typeface="Calibri"/>
              </a:rPr>
              <a:t> 000 ₽/год</a:t>
            </a:r>
          </a:p>
        </p:txBody>
      </p:sp>
      <p:sp>
        <p:nvSpPr>
          <p:cNvPr id="328" name="T328"/>
          <p:cNvSpPr txBox="1"/>
          <p:nvPr/>
        </p:nvSpPr>
        <p:spPr>
          <a:xfrm>
            <a:off x="7196327" y="3557015"/>
            <a:ext cx="1581912" cy="128016"/>
          </a:xfrm>
          <a:prstGeom prst="rect">
            <a:avLst/>
          </a:prstGeom>
          <a:noFill/>
        </p:spPr>
        <p:txBody>
          <a:bodyPr wrap="square" lIns="36000" tIns="18000" rIns="36000" bIns="18000" anchor="ctr"/>
          <a:lstStyle/>
          <a:p>
            <a:pPr algn="l"/>
            <a:r>
              <a:rPr lang="ru-RU" sz="550" dirty="0">
                <a:solidFill>
                  <a:srgbClr val="888888"/>
                </a:solidFill>
                <a:latin typeface="Calibri"/>
              </a:rPr>
              <a:t>Совместная работа, админ-панель</a:t>
            </a:r>
          </a:p>
        </p:txBody>
      </p:sp>
      <p:sp>
        <p:nvSpPr>
          <p:cNvPr id="329" name="S329"/>
          <p:cNvSpPr/>
          <p:nvPr/>
        </p:nvSpPr>
        <p:spPr>
          <a:xfrm>
            <a:off x="7104888" y="3858768"/>
            <a:ext cx="1719072" cy="713232"/>
          </a:xfrm>
          <a:prstGeom prst="rect">
            <a:avLst/>
          </a:prstGeom>
          <a:solidFill>
            <a:srgbClr val="FFFFFF"/>
          </a:solidFill>
          <a:ln w="5080">
            <a:solidFill>
              <a:srgbClr val="E0E0E0"/>
            </a:solidFill>
          </a:ln>
        </p:spPr>
        <p:txBody>
          <a:bodyPr/>
          <a:lstStyle/>
          <a:p>
            <a:endParaRPr lang="en-US" sz="100"/>
          </a:p>
        </p:txBody>
      </p:sp>
      <p:sp>
        <p:nvSpPr>
          <p:cNvPr id="330" name="S330"/>
          <p:cNvSpPr/>
          <p:nvPr/>
        </p:nvSpPr>
        <p:spPr>
          <a:xfrm>
            <a:off x="7104888" y="3858768"/>
            <a:ext cx="45720" cy="713232"/>
          </a:xfrm>
          <a:prstGeom prst="rect">
            <a:avLst/>
          </a:prstGeom>
          <a:solidFill>
            <a:srgbClr val="1A5B8A"/>
          </a:solidFill>
          <a:ln w="0">
            <a:noFill/>
          </a:ln>
        </p:spPr>
        <p:txBody>
          <a:bodyPr/>
          <a:lstStyle/>
          <a:p>
            <a:endParaRPr lang="en-US" sz="100"/>
          </a:p>
        </p:txBody>
      </p:sp>
      <p:sp>
        <p:nvSpPr>
          <p:cNvPr id="331" name="T331"/>
          <p:cNvSpPr txBox="1"/>
          <p:nvPr/>
        </p:nvSpPr>
        <p:spPr>
          <a:xfrm>
            <a:off x="7196327" y="3931920"/>
            <a:ext cx="1581912" cy="146304"/>
          </a:xfrm>
          <a:prstGeom prst="rect">
            <a:avLst/>
          </a:prstGeom>
          <a:noFill/>
        </p:spPr>
        <p:txBody>
          <a:bodyPr wrap="square" lIns="36000" tIns="18000" rIns="36000" bIns="18000" anchor="ctr"/>
          <a:lstStyle/>
          <a:p>
            <a:pPr algn="l"/>
            <a:r>
              <a:rPr lang="ru-RU" sz="700" b="1" dirty="0">
                <a:solidFill>
                  <a:srgbClr val="333333"/>
                </a:solidFill>
                <a:latin typeface="Calibri"/>
              </a:rPr>
              <a:t>Корпоративный</a:t>
            </a:r>
          </a:p>
        </p:txBody>
      </p:sp>
      <p:sp>
        <p:nvSpPr>
          <p:cNvPr id="332" name="T332"/>
          <p:cNvSpPr txBox="1"/>
          <p:nvPr/>
        </p:nvSpPr>
        <p:spPr>
          <a:xfrm>
            <a:off x="7196327" y="4114800"/>
            <a:ext cx="1581912" cy="219456"/>
          </a:xfrm>
          <a:prstGeom prst="rect">
            <a:avLst/>
          </a:prstGeom>
          <a:noFill/>
        </p:spPr>
        <p:txBody>
          <a:bodyPr wrap="square" lIns="36000" tIns="18000" rIns="36000" bIns="18000" anchor="ctr"/>
          <a:lstStyle/>
          <a:p>
            <a:pPr algn="l"/>
            <a:r>
              <a:rPr lang="ru-RU" sz="900" b="1" dirty="0">
                <a:solidFill>
                  <a:srgbClr val="D4930A"/>
                </a:solidFill>
                <a:latin typeface="Calibri"/>
              </a:rPr>
              <a:t>от </a:t>
            </a:r>
            <a:r>
              <a:rPr lang="en-US" sz="900" b="1" dirty="0">
                <a:solidFill>
                  <a:srgbClr val="D4930A"/>
                </a:solidFill>
                <a:latin typeface="Calibri"/>
              </a:rPr>
              <a:t>35</a:t>
            </a:r>
            <a:r>
              <a:rPr lang="ru-RU" sz="900" b="1" dirty="0">
                <a:solidFill>
                  <a:srgbClr val="D4930A"/>
                </a:solidFill>
                <a:latin typeface="Calibri"/>
              </a:rPr>
              <a:t>0 000 ₽/год</a:t>
            </a:r>
          </a:p>
        </p:txBody>
      </p:sp>
      <p:sp>
        <p:nvSpPr>
          <p:cNvPr id="333" name="T333"/>
          <p:cNvSpPr txBox="1"/>
          <p:nvPr/>
        </p:nvSpPr>
        <p:spPr>
          <a:xfrm>
            <a:off x="7196327" y="4361688"/>
            <a:ext cx="1581912" cy="128016"/>
          </a:xfrm>
          <a:prstGeom prst="rect">
            <a:avLst/>
          </a:prstGeom>
          <a:noFill/>
        </p:spPr>
        <p:txBody>
          <a:bodyPr wrap="square" lIns="36000" tIns="18000" rIns="36000" bIns="18000" anchor="ctr"/>
          <a:lstStyle/>
          <a:p>
            <a:pPr algn="l"/>
            <a:r>
              <a:rPr lang="ru-RU" sz="550" dirty="0">
                <a:solidFill>
                  <a:srgbClr val="888888"/>
                </a:solidFill>
                <a:latin typeface="Calibri"/>
              </a:rPr>
              <a:t>Лок. установка, кастомные МК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5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658368"/>
          </a:xfrm>
          <a:prstGeom prst="rect">
            <a:avLst/>
          </a:prstGeom>
          <a:solidFill>
            <a:srgbClr val="1B3A4B"/>
          </a:solidFill>
          <a:ln w="12700">
            <a:solidFill>
              <a:srgbClr val="1B3A4B"/>
            </a:solidFill>
            <a:prstDash val="solid"/>
          </a:ln>
        </p:spPr>
        <p:txBody>
          <a:bodyPr/>
          <a:lstStyle/>
          <a:p>
            <a:endParaRPr lang="en-001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64592" cy="658368"/>
          </a:xfrm>
          <a:prstGeom prst="rect">
            <a:avLst/>
          </a:prstGeom>
          <a:solidFill>
            <a:srgbClr val="D4930A"/>
          </a:solidFill>
          <a:ln w="12700">
            <a:solidFill>
              <a:srgbClr val="D4930A"/>
            </a:solidFill>
            <a:prstDash val="solid"/>
          </a:ln>
        </p:spPr>
        <p:txBody>
          <a:bodyPr/>
          <a:lstStyle/>
          <a:p>
            <a:endParaRPr lang="en-001"/>
          </a:p>
        </p:txBody>
      </p:sp>
      <p:sp>
        <p:nvSpPr>
          <p:cNvPr id="4" name="Text 2"/>
          <p:cNvSpPr/>
          <p:nvPr/>
        </p:nvSpPr>
        <p:spPr>
          <a:xfrm>
            <a:off x="274320" y="0"/>
            <a:ext cx="6583680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000" b="1" dirty="0">
                <a:solidFill>
                  <a:srgbClr val="D4930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Сравнение с аналогами</a:t>
            </a:r>
            <a:endParaRPr lang="en-US" sz="2000" dirty="0"/>
          </a:p>
        </p:txBody>
      </p:sp>
      <p:sp>
        <p:nvSpPr>
          <p:cNvPr id="5" name="Shape 3"/>
          <p:cNvSpPr/>
          <p:nvPr/>
        </p:nvSpPr>
        <p:spPr>
          <a:xfrm>
            <a:off x="6876288" y="36576"/>
            <a:ext cx="2103120" cy="585216"/>
          </a:xfrm>
          <a:prstGeom prst="rect">
            <a:avLst/>
          </a:prstGeom>
          <a:solidFill>
            <a:srgbClr val="FFFFFF"/>
          </a:solidFill>
          <a:ln w="6350">
            <a:solidFill>
              <a:srgbClr val="CCCCCC"/>
            </a:solidFill>
            <a:prstDash val="solid"/>
          </a:ln>
        </p:spPr>
        <p:txBody>
          <a:bodyPr/>
          <a:lstStyle/>
          <a:p>
            <a:endParaRPr lang="en-001"/>
          </a:p>
        </p:txBody>
      </p:sp>
      <p:pic>
        <p:nvPicPr>
          <p:cNvPr id="6" name="Image 0" descr="/home/claude/logo_fasie_header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894576" y="54864"/>
            <a:ext cx="2066544" cy="548640"/>
          </a:xfrm>
          <a:prstGeom prst="rect">
            <a:avLst/>
          </a:prstGeom>
        </p:spPr>
      </p:pic>
      <p:sp>
        <p:nvSpPr>
          <p:cNvPr id="9" name="Shape 6"/>
          <p:cNvSpPr/>
          <p:nvPr/>
        </p:nvSpPr>
        <p:spPr>
          <a:xfrm>
            <a:off x="0" y="4983480"/>
            <a:ext cx="9144000" cy="160020"/>
          </a:xfrm>
          <a:prstGeom prst="rect">
            <a:avLst/>
          </a:prstGeom>
          <a:solidFill>
            <a:srgbClr val="1B3A4B"/>
          </a:solidFill>
          <a:ln w="12700">
            <a:solidFill>
              <a:srgbClr val="1B3A4B"/>
            </a:solidFill>
            <a:prstDash val="solid"/>
          </a:ln>
        </p:spPr>
        <p:txBody>
          <a:bodyPr/>
          <a:lstStyle/>
          <a:p>
            <a:endParaRPr lang="en-001"/>
          </a:p>
        </p:txBody>
      </p:sp>
      <p:sp>
        <p:nvSpPr>
          <p:cNvPr id="10" name="Shape 7"/>
          <p:cNvSpPr/>
          <p:nvPr/>
        </p:nvSpPr>
        <p:spPr>
          <a:xfrm>
            <a:off x="0" y="4983480"/>
            <a:ext cx="164592" cy="160020"/>
          </a:xfrm>
          <a:prstGeom prst="rect">
            <a:avLst/>
          </a:prstGeom>
          <a:solidFill>
            <a:srgbClr val="D4930A"/>
          </a:solidFill>
          <a:ln w="12700">
            <a:solidFill>
              <a:srgbClr val="D4930A"/>
            </a:solidFill>
            <a:prstDash val="solid"/>
          </a:ln>
        </p:spPr>
        <p:txBody>
          <a:bodyPr/>
          <a:lstStyle/>
          <a:p>
            <a:endParaRPr lang="en-001"/>
          </a:p>
        </p:txBody>
      </p:sp>
      <p:sp>
        <p:nvSpPr>
          <p:cNvPr id="101" name="S101"/>
          <p:cNvSpPr/>
          <p:nvPr/>
        </p:nvSpPr>
        <p:spPr>
          <a:xfrm>
            <a:off x="182880" y="822960"/>
            <a:ext cx="1417320" cy="310896"/>
          </a:xfrm>
          <a:prstGeom prst="rect">
            <a:avLst/>
          </a:prstGeom>
          <a:solidFill>
            <a:srgbClr val="1A5B8A"/>
          </a:solidFill>
          <a:ln w="3810">
            <a:solidFill>
              <a:srgbClr val="FFFFFF"/>
            </a:solidFill>
          </a:ln>
        </p:spPr>
        <p:txBody>
          <a:bodyPr/>
          <a:lstStyle/>
          <a:p>
            <a:endParaRPr lang="en-US" sz="100"/>
          </a:p>
        </p:txBody>
      </p:sp>
      <p:sp>
        <p:nvSpPr>
          <p:cNvPr id="102" name="T102"/>
          <p:cNvSpPr txBox="1"/>
          <p:nvPr/>
        </p:nvSpPr>
        <p:spPr>
          <a:xfrm>
            <a:off x="182880" y="822960"/>
            <a:ext cx="1417320" cy="310896"/>
          </a:xfrm>
          <a:prstGeom prst="rect">
            <a:avLst/>
          </a:prstGeom>
          <a:noFill/>
        </p:spPr>
        <p:txBody>
          <a:bodyPr wrap="square" lIns="27000" tIns="18000" rIns="27000" bIns="18000" anchor="ctr"/>
          <a:lstStyle/>
          <a:p>
            <a:pPr algn="ctr"/>
            <a:r>
              <a:rPr lang="ru-RU" sz="750" b="1" dirty="0">
                <a:solidFill>
                  <a:srgbClr val="FFFFFF"/>
                </a:solidFill>
                <a:latin typeface="Calibri"/>
              </a:rPr>
              <a:t>Параметр</a:t>
            </a:r>
          </a:p>
        </p:txBody>
      </p:sp>
      <p:sp>
        <p:nvSpPr>
          <p:cNvPr id="103" name="S103"/>
          <p:cNvSpPr/>
          <p:nvPr/>
        </p:nvSpPr>
        <p:spPr>
          <a:xfrm>
            <a:off x="1600200" y="822960"/>
            <a:ext cx="1225296" cy="310896"/>
          </a:xfrm>
          <a:prstGeom prst="rect">
            <a:avLst/>
          </a:prstGeom>
          <a:solidFill>
            <a:srgbClr val="2B7A4B"/>
          </a:solidFill>
          <a:ln w="3810">
            <a:solidFill>
              <a:srgbClr val="FFFFFF"/>
            </a:solidFill>
          </a:ln>
        </p:spPr>
        <p:txBody>
          <a:bodyPr/>
          <a:lstStyle/>
          <a:p>
            <a:endParaRPr lang="en-US" sz="100"/>
          </a:p>
        </p:txBody>
      </p:sp>
      <p:sp>
        <p:nvSpPr>
          <p:cNvPr id="104" name="T104"/>
          <p:cNvSpPr txBox="1"/>
          <p:nvPr/>
        </p:nvSpPr>
        <p:spPr>
          <a:xfrm>
            <a:off x="1600200" y="822960"/>
            <a:ext cx="1225296" cy="310896"/>
          </a:xfrm>
          <a:prstGeom prst="rect">
            <a:avLst/>
          </a:prstGeom>
          <a:noFill/>
        </p:spPr>
        <p:txBody>
          <a:bodyPr wrap="square" lIns="27000" tIns="18000" rIns="27000" bIns="18000" anchor="ctr"/>
          <a:lstStyle/>
          <a:p>
            <a:pPr algn="ctr"/>
            <a:r>
              <a:rPr lang="ru-RU" sz="750" b="1" dirty="0">
                <a:solidFill>
                  <a:srgbClr val="FFFFFF"/>
                </a:solidFill>
                <a:latin typeface="Calibri"/>
              </a:rPr>
              <a:t>RoboTranslator </a:t>
            </a:r>
          </a:p>
          <a:p>
            <a:pPr algn="ctr"/>
            <a:r>
              <a:rPr lang="ru-RU" sz="750" b="1" dirty="0">
                <a:solidFill>
                  <a:srgbClr val="FFFFFF"/>
                </a:solidFill>
                <a:latin typeface="Calibri"/>
              </a:rPr>
              <a:t>(наше решение)</a:t>
            </a:r>
          </a:p>
        </p:txBody>
      </p:sp>
      <p:sp>
        <p:nvSpPr>
          <p:cNvPr id="105" name="S105"/>
          <p:cNvSpPr/>
          <p:nvPr/>
        </p:nvSpPr>
        <p:spPr>
          <a:xfrm>
            <a:off x="2825496" y="822960"/>
            <a:ext cx="1225296" cy="310896"/>
          </a:xfrm>
          <a:prstGeom prst="rect">
            <a:avLst/>
          </a:prstGeom>
          <a:solidFill>
            <a:srgbClr val="3A5570"/>
          </a:solidFill>
          <a:ln w="3810">
            <a:solidFill>
              <a:srgbClr val="FFFFFF"/>
            </a:solidFill>
          </a:ln>
        </p:spPr>
        <p:txBody>
          <a:bodyPr/>
          <a:lstStyle/>
          <a:p>
            <a:endParaRPr lang="en-US" sz="100"/>
          </a:p>
        </p:txBody>
      </p:sp>
      <p:sp>
        <p:nvSpPr>
          <p:cNvPr id="106" name="T106"/>
          <p:cNvSpPr txBox="1"/>
          <p:nvPr/>
        </p:nvSpPr>
        <p:spPr>
          <a:xfrm>
            <a:off x="2825496" y="822960"/>
            <a:ext cx="1225296" cy="310896"/>
          </a:xfrm>
          <a:prstGeom prst="rect">
            <a:avLst/>
          </a:prstGeom>
          <a:noFill/>
        </p:spPr>
        <p:txBody>
          <a:bodyPr wrap="square" lIns="27000" tIns="18000" rIns="27000" bIns="18000" anchor="ctr"/>
          <a:lstStyle/>
          <a:p>
            <a:pPr algn="ctr"/>
            <a:r>
              <a:rPr lang="ru-RU" sz="750" b="1" dirty="0">
                <a:solidFill>
                  <a:srgbClr val="FFFFFF"/>
                </a:solidFill>
                <a:latin typeface="Calibri"/>
              </a:rPr>
              <a:t>NI LabVIEW</a:t>
            </a:r>
          </a:p>
        </p:txBody>
      </p:sp>
      <p:sp>
        <p:nvSpPr>
          <p:cNvPr id="107" name="S107"/>
          <p:cNvSpPr/>
          <p:nvPr/>
        </p:nvSpPr>
        <p:spPr>
          <a:xfrm>
            <a:off x="4050791" y="822960"/>
            <a:ext cx="1225296" cy="310896"/>
          </a:xfrm>
          <a:prstGeom prst="rect">
            <a:avLst/>
          </a:prstGeom>
          <a:solidFill>
            <a:srgbClr val="3A5570"/>
          </a:solidFill>
          <a:ln w="3810">
            <a:solidFill>
              <a:srgbClr val="FFFFFF"/>
            </a:solidFill>
          </a:ln>
        </p:spPr>
        <p:txBody>
          <a:bodyPr/>
          <a:lstStyle/>
          <a:p>
            <a:endParaRPr lang="en-US" sz="100"/>
          </a:p>
        </p:txBody>
      </p:sp>
      <p:sp>
        <p:nvSpPr>
          <p:cNvPr id="108" name="T108"/>
          <p:cNvSpPr txBox="1"/>
          <p:nvPr/>
        </p:nvSpPr>
        <p:spPr>
          <a:xfrm>
            <a:off x="4050791" y="822960"/>
            <a:ext cx="1225296" cy="310896"/>
          </a:xfrm>
          <a:prstGeom prst="rect">
            <a:avLst/>
          </a:prstGeom>
          <a:noFill/>
        </p:spPr>
        <p:txBody>
          <a:bodyPr wrap="square" lIns="27000" tIns="18000" rIns="27000" bIns="18000" anchor="ctr"/>
          <a:lstStyle/>
          <a:p>
            <a:pPr algn="ctr"/>
            <a:r>
              <a:rPr lang="ru-RU" sz="750" b="1" dirty="0">
                <a:solidFill>
                  <a:srgbClr val="FFFFFF"/>
                </a:solidFill>
                <a:latin typeface="Calibri"/>
              </a:rPr>
              <a:t>MATLAB
Simulink</a:t>
            </a:r>
          </a:p>
        </p:txBody>
      </p:sp>
      <p:sp>
        <p:nvSpPr>
          <p:cNvPr id="109" name="S109"/>
          <p:cNvSpPr/>
          <p:nvPr/>
        </p:nvSpPr>
        <p:spPr>
          <a:xfrm>
            <a:off x="5276088" y="822960"/>
            <a:ext cx="1225296" cy="310896"/>
          </a:xfrm>
          <a:prstGeom prst="rect">
            <a:avLst/>
          </a:prstGeom>
          <a:solidFill>
            <a:srgbClr val="3A5570"/>
          </a:solidFill>
          <a:ln w="3810">
            <a:solidFill>
              <a:srgbClr val="FFFFFF"/>
            </a:solidFill>
          </a:ln>
        </p:spPr>
        <p:txBody>
          <a:bodyPr/>
          <a:lstStyle/>
          <a:p>
            <a:endParaRPr lang="en-US" sz="100"/>
          </a:p>
        </p:txBody>
      </p:sp>
      <p:sp>
        <p:nvSpPr>
          <p:cNvPr id="110" name="T110"/>
          <p:cNvSpPr txBox="1"/>
          <p:nvPr/>
        </p:nvSpPr>
        <p:spPr>
          <a:xfrm>
            <a:off x="5276088" y="822960"/>
            <a:ext cx="1225296" cy="310896"/>
          </a:xfrm>
          <a:prstGeom prst="rect">
            <a:avLst/>
          </a:prstGeom>
          <a:noFill/>
        </p:spPr>
        <p:txBody>
          <a:bodyPr wrap="square" lIns="27000" tIns="18000" rIns="27000" bIns="18000" anchor="ctr"/>
          <a:lstStyle/>
          <a:p>
            <a:pPr algn="ctr"/>
            <a:r>
              <a:rPr lang="ru-RU" sz="750" b="1" dirty="0">
                <a:solidFill>
                  <a:srgbClr val="FFFFFF"/>
                </a:solidFill>
                <a:latin typeface="Calibri"/>
              </a:rPr>
              <a:t>Scratch /
Blockly</a:t>
            </a:r>
          </a:p>
        </p:txBody>
      </p:sp>
      <p:sp>
        <p:nvSpPr>
          <p:cNvPr id="111" name="S111"/>
          <p:cNvSpPr/>
          <p:nvPr/>
        </p:nvSpPr>
        <p:spPr>
          <a:xfrm>
            <a:off x="6501383" y="822960"/>
            <a:ext cx="1225296" cy="310896"/>
          </a:xfrm>
          <a:prstGeom prst="rect">
            <a:avLst/>
          </a:prstGeom>
          <a:solidFill>
            <a:srgbClr val="3A5570"/>
          </a:solidFill>
          <a:ln w="3810">
            <a:solidFill>
              <a:srgbClr val="FFFFFF"/>
            </a:solidFill>
          </a:ln>
        </p:spPr>
        <p:txBody>
          <a:bodyPr/>
          <a:lstStyle/>
          <a:p>
            <a:endParaRPr lang="en-US" sz="100"/>
          </a:p>
        </p:txBody>
      </p:sp>
      <p:sp>
        <p:nvSpPr>
          <p:cNvPr id="112" name="T112"/>
          <p:cNvSpPr txBox="1"/>
          <p:nvPr/>
        </p:nvSpPr>
        <p:spPr>
          <a:xfrm>
            <a:off x="6501383" y="822960"/>
            <a:ext cx="1225296" cy="310896"/>
          </a:xfrm>
          <a:prstGeom prst="rect">
            <a:avLst/>
          </a:prstGeom>
          <a:noFill/>
        </p:spPr>
        <p:txBody>
          <a:bodyPr wrap="square" lIns="27000" tIns="18000" rIns="27000" bIns="18000" anchor="ctr"/>
          <a:lstStyle/>
          <a:p>
            <a:pPr algn="ctr"/>
            <a:r>
              <a:rPr lang="ru-RU" sz="750" b="1" dirty="0">
                <a:solidFill>
                  <a:srgbClr val="FFFFFF"/>
                </a:solidFill>
                <a:latin typeface="Calibri"/>
              </a:rPr>
              <a:t>ROS</a:t>
            </a:r>
          </a:p>
        </p:txBody>
      </p:sp>
      <p:sp>
        <p:nvSpPr>
          <p:cNvPr id="113" name="S113"/>
          <p:cNvSpPr/>
          <p:nvPr/>
        </p:nvSpPr>
        <p:spPr>
          <a:xfrm>
            <a:off x="7726679" y="822960"/>
            <a:ext cx="1188720" cy="310896"/>
          </a:xfrm>
          <a:prstGeom prst="rect">
            <a:avLst/>
          </a:prstGeom>
          <a:solidFill>
            <a:srgbClr val="3A5570"/>
          </a:solidFill>
          <a:ln w="3810">
            <a:solidFill>
              <a:srgbClr val="FFFFFF"/>
            </a:solidFill>
          </a:ln>
        </p:spPr>
        <p:txBody>
          <a:bodyPr/>
          <a:lstStyle/>
          <a:p>
            <a:endParaRPr lang="en-US" sz="100"/>
          </a:p>
        </p:txBody>
      </p:sp>
      <p:sp>
        <p:nvSpPr>
          <p:cNvPr id="114" name="T114"/>
          <p:cNvSpPr txBox="1"/>
          <p:nvPr/>
        </p:nvSpPr>
        <p:spPr>
          <a:xfrm>
            <a:off x="7726679" y="822960"/>
            <a:ext cx="1188720" cy="310896"/>
          </a:xfrm>
          <a:prstGeom prst="rect">
            <a:avLst/>
          </a:prstGeom>
          <a:noFill/>
        </p:spPr>
        <p:txBody>
          <a:bodyPr wrap="square" lIns="27000" tIns="18000" rIns="27000" bIns="18000" anchor="ctr"/>
          <a:lstStyle/>
          <a:p>
            <a:pPr algn="ctr"/>
            <a:r>
              <a:rPr lang="ru-RU" sz="750" b="1" dirty="0">
                <a:solidFill>
                  <a:srgbClr val="FFFFFF"/>
                </a:solidFill>
                <a:latin typeface="Calibri"/>
              </a:rPr>
              <a:t>Webots /
Gazebo</a:t>
            </a:r>
          </a:p>
        </p:txBody>
      </p:sp>
      <p:sp>
        <p:nvSpPr>
          <p:cNvPr id="115" name="S115"/>
          <p:cNvSpPr/>
          <p:nvPr/>
        </p:nvSpPr>
        <p:spPr>
          <a:xfrm>
            <a:off x="182880" y="1133856"/>
            <a:ext cx="1417320" cy="457200"/>
          </a:xfrm>
          <a:prstGeom prst="rect">
            <a:avLst/>
          </a:prstGeom>
          <a:solidFill>
            <a:srgbClr val="FFFFFF"/>
          </a:solidFill>
          <a:ln w="3810">
            <a:solidFill>
              <a:srgbClr val="DDDDDD"/>
            </a:solidFill>
          </a:ln>
        </p:spPr>
        <p:txBody>
          <a:bodyPr/>
          <a:lstStyle/>
          <a:p>
            <a:endParaRPr lang="en-US" sz="100"/>
          </a:p>
        </p:txBody>
      </p:sp>
      <p:sp>
        <p:nvSpPr>
          <p:cNvPr id="116" name="T116"/>
          <p:cNvSpPr txBox="1"/>
          <p:nvPr/>
        </p:nvSpPr>
        <p:spPr>
          <a:xfrm>
            <a:off x="182880" y="1133856"/>
            <a:ext cx="1417320" cy="457200"/>
          </a:xfrm>
          <a:prstGeom prst="rect">
            <a:avLst/>
          </a:prstGeom>
          <a:noFill/>
        </p:spPr>
        <p:txBody>
          <a:bodyPr wrap="square" lIns="27000" tIns="18000" rIns="27000" bIns="18000" anchor="ctr"/>
          <a:lstStyle/>
          <a:p>
            <a:pPr algn="ctr"/>
            <a:r>
              <a:rPr lang="ru-RU" sz="700" b="1" dirty="0">
                <a:solidFill>
                  <a:srgbClr val="333333"/>
                </a:solidFill>
                <a:latin typeface="Calibri"/>
              </a:rPr>
              <a:t>Визуальное программирование</a:t>
            </a:r>
          </a:p>
        </p:txBody>
      </p:sp>
      <p:sp>
        <p:nvSpPr>
          <p:cNvPr id="117" name="S117"/>
          <p:cNvSpPr/>
          <p:nvPr/>
        </p:nvSpPr>
        <p:spPr>
          <a:xfrm>
            <a:off x="1600200" y="1133856"/>
            <a:ext cx="1225296" cy="457200"/>
          </a:xfrm>
          <a:prstGeom prst="rect">
            <a:avLst/>
          </a:prstGeom>
          <a:solidFill>
            <a:srgbClr val="E8F5E9"/>
          </a:solidFill>
          <a:ln w="3810">
            <a:solidFill>
              <a:srgbClr val="DDDDDD"/>
            </a:solidFill>
          </a:ln>
        </p:spPr>
        <p:txBody>
          <a:bodyPr/>
          <a:lstStyle/>
          <a:p>
            <a:endParaRPr lang="en-US" sz="100"/>
          </a:p>
        </p:txBody>
      </p:sp>
      <p:sp>
        <p:nvSpPr>
          <p:cNvPr id="118" name="T118"/>
          <p:cNvSpPr txBox="1"/>
          <p:nvPr/>
        </p:nvSpPr>
        <p:spPr>
          <a:xfrm>
            <a:off x="1600200" y="1133856"/>
            <a:ext cx="1225296" cy="457200"/>
          </a:xfrm>
          <a:prstGeom prst="rect">
            <a:avLst/>
          </a:prstGeom>
          <a:noFill/>
        </p:spPr>
        <p:txBody>
          <a:bodyPr wrap="square" lIns="27000" tIns="18000" rIns="27000" bIns="18000" anchor="ctr"/>
          <a:lstStyle/>
          <a:p>
            <a:pPr algn="ctr"/>
            <a:r>
              <a:rPr lang="ru-RU" sz="650" dirty="0">
                <a:solidFill>
                  <a:srgbClr val="2B7A4B"/>
                </a:solidFill>
                <a:latin typeface="Calibri"/>
              </a:rPr>
              <a:t>✓ Blueprint</a:t>
            </a:r>
          </a:p>
        </p:txBody>
      </p:sp>
      <p:sp>
        <p:nvSpPr>
          <p:cNvPr id="119" name="S119"/>
          <p:cNvSpPr/>
          <p:nvPr/>
        </p:nvSpPr>
        <p:spPr>
          <a:xfrm>
            <a:off x="2825496" y="1133856"/>
            <a:ext cx="1225296" cy="457200"/>
          </a:xfrm>
          <a:prstGeom prst="rect">
            <a:avLst/>
          </a:prstGeom>
          <a:solidFill>
            <a:srgbClr val="FFFFFF"/>
          </a:solidFill>
          <a:ln w="3810">
            <a:solidFill>
              <a:srgbClr val="DDDDDD"/>
            </a:solidFill>
          </a:ln>
        </p:spPr>
        <p:txBody>
          <a:bodyPr/>
          <a:lstStyle/>
          <a:p>
            <a:endParaRPr lang="en-US" sz="100"/>
          </a:p>
        </p:txBody>
      </p:sp>
      <p:sp>
        <p:nvSpPr>
          <p:cNvPr id="120" name="T120"/>
          <p:cNvSpPr txBox="1"/>
          <p:nvPr/>
        </p:nvSpPr>
        <p:spPr>
          <a:xfrm>
            <a:off x="2825496" y="1133856"/>
            <a:ext cx="1225296" cy="457200"/>
          </a:xfrm>
          <a:prstGeom prst="rect">
            <a:avLst/>
          </a:prstGeom>
          <a:noFill/>
        </p:spPr>
        <p:txBody>
          <a:bodyPr wrap="square" lIns="27000" tIns="18000" rIns="27000" bIns="18000" anchor="ctr"/>
          <a:lstStyle/>
          <a:p>
            <a:pPr algn="ctr"/>
            <a:r>
              <a:rPr lang="ru-RU" sz="650" dirty="0">
                <a:solidFill>
                  <a:srgbClr val="2B7A4B"/>
                </a:solidFill>
                <a:latin typeface="Calibri"/>
              </a:rPr>
              <a:t>✓ G-code</a:t>
            </a:r>
          </a:p>
        </p:txBody>
      </p:sp>
      <p:sp>
        <p:nvSpPr>
          <p:cNvPr id="121" name="S121"/>
          <p:cNvSpPr/>
          <p:nvPr/>
        </p:nvSpPr>
        <p:spPr>
          <a:xfrm>
            <a:off x="4050791" y="1133856"/>
            <a:ext cx="1225296" cy="457200"/>
          </a:xfrm>
          <a:prstGeom prst="rect">
            <a:avLst/>
          </a:prstGeom>
          <a:solidFill>
            <a:srgbClr val="FFFFFF"/>
          </a:solidFill>
          <a:ln w="3810">
            <a:solidFill>
              <a:srgbClr val="DDDDDD"/>
            </a:solidFill>
          </a:ln>
        </p:spPr>
        <p:txBody>
          <a:bodyPr/>
          <a:lstStyle/>
          <a:p>
            <a:endParaRPr lang="en-US" sz="100"/>
          </a:p>
        </p:txBody>
      </p:sp>
      <p:sp>
        <p:nvSpPr>
          <p:cNvPr id="122" name="T122"/>
          <p:cNvSpPr txBox="1"/>
          <p:nvPr/>
        </p:nvSpPr>
        <p:spPr>
          <a:xfrm>
            <a:off x="4050791" y="1133856"/>
            <a:ext cx="1225296" cy="457200"/>
          </a:xfrm>
          <a:prstGeom prst="rect">
            <a:avLst/>
          </a:prstGeom>
          <a:noFill/>
        </p:spPr>
        <p:txBody>
          <a:bodyPr wrap="square" lIns="27000" tIns="18000" rIns="27000" bIns="18000" anchor="ctr"/>
          <a:lstStyle/>
          <a:p>
            <a:pPr algn="ctr"/>
            <a:r>
              <a:rPr lang="ru-RU" sz="650" dirty="0">
                <a:solidFill>
                  <a:srgbClr val="2B7A4B"/>
                </a:solidFill>
                <a:latin typeface="Calibri"/>
              </a:rPr>
              <a:t>✓ Simulink</a:t>
            </a:r>
          </a:p>
        </p:txBody>
      </p:sp>
      <p:sp>
        <p:nvSpPr>
          <p:cNvPr id="123" name="S123"/>
          <p:cNvSpPr/>
          <p:nvPr/>
        </p:nvSpPr>
        <p:spPr>
          <a:xfrm>
            <a:off x="5276088" y="1133856"/>
            <a:ext cx="1225296" cy="457200"/>
          </a:xfrm>
          <a:prstGeom prst="rect">
            <a:avLst/>
          </a:prstGeom>
          <a:solidFill>
            <a:srgbClr val="FFFFFF"/>
          </a:solidFill>
          <a:ln w="3810">
            <a:solidFill>
              <a:srgbClr val="DDDDDD"/>
            </a:solidFill>
          </a:ln>
        </p:spPr>
        <p:txBody>
          <a:bodyPr/>
          <a:lstStyle/>
          <a:p>
            <a:endParaRPr lang="en-US" sz="100"/>
          </a:p>
        </p:txBody>
      </p:sp>
      <p:sp>
        <p:nvSpPr>
          <p:cNvPr id="124" name="T124"/>
          <p:cNvSpPr txBox="1"/>
          <p:nvPr/>
        </p:nvSpPr>
        <p:spPr>
          <a:xfrm>
            <a:off x="5276088" y="1133856"/>
            <a:ext cx="1225296" cy="457200"/>
          </a:xfrm>
          <a:prstGeom prst="rect">
            <a:avLst/>
          </a:prstGeom>
          <a:noFill/>
        </p:spPr>
        <p:txBody>
          <a:bodyPr wrap="square" lIns="27000" tIns="18000" rIns="27000" bIns="18000" anchor="ctr"/>
          <a:lstStyle/>
          <a:p>
            <a:pPr algn="ctr"/>
            <a:r>
              <a:rPr lang="ru-RU" sz="650" dirty="0">
                <a:solidFill>
                  <a:srgbClr val="2B7A4B"/>
                </a:solidFill>
                <a:latin typeface="Calibri"/>
              </a:rPr>
              <a:t>✓ Блоки</a:t>
            </a:r>
          </a:p>
        </p:txBody>
      </p:sp>
      <p:sp>
        <p:nvSpPr>
          <p:cNvPr id="125" name="S125"/>
          <p:cNvSpPr/>
          <p:nvPr/>
        </p:nvSpPr>
        <p:spPr>
          <a:xfrm>
            <a:off x="6501383" y="1133856"/>
            <a:ext cx="1225296" cy="457200"/>
          </a:xfrm>
          <a:prstGeom prst="rect">
            <a:avLst/>
          </a:prstGeom>
          <a:solidFill>
            <a:srgbClr val="FFFFFF"/>
          </a:solidFill>
          <a:ln w="3810">
            <a:solidFill>
              <a:srgbClr val="DDDDDD"/>
            </a:solidFill>
          </a:ln>
        </p:spPr>
        <p:txBody>
          <a:bodyPr/>
          <a:lstStyle/>
          <a:p>
            <a:endParaRPr lang="en-US" sz="100"/>
          </a:p>
        </p:txBody>
      </p:sp>
      <p:sp>
        <p:nvSpPr>
          <p:cNvPr id="126" name="T126"/>
          <p:cNvSpPr txBox="1"/>
          <p:nvPr/>
        </p:nvSpPr>
        <p:spPr>
          <a:xfrm>
            <a:off x="6501383" y="1133856"/>
            <a:ext cx="1225296" cy="457200"/>
          </a:xfrm>
          <a:prstGeom prst="rect">
            <a:avLst/>
          </a:prstGeom>
          <a:noFill/>
        </p:spPr>
        <p:txBody>
          <a:bodyPr wrap="square" lIns="27000" tIns="18000" rIns="27000" bIns="18000" anchor="ctr"/>
          <a:lstStyle/>
          <a:p>
            <a:pPr algn="ctr"/>
            <a:r>
              <a:rPr lang="ru-RU" sz="650" dirty="0">
                <a:solidFill>
                  <a:srgbClr val="CC3333"/>
                </a:solidFill>
                <a:latin typeface="Calibri"/>
              </a:rPr>
              <a:t>✗</a:t>
            </a:r>
          </a:p>
        </p:txBody>
      </p:sp>
      <p:sp>
        <p:nvSpPr>
          <p:cNvPr id="127" name="S127"/>
          <p:cNvSpPr/>
          <p:nvPr/>
        </p:nvSpPr>
        <p:spPr>
          <a:xfrm>
            <a:off x="7726679" y="1133856"/>
            <a:ext cx="1188720" cy="457200"/>
          </a:xfrm>
          <a:prstGeom prst="rect">
            <a:avLst/>
          </a:prstGeom>
          <a:solidFill>
            <a:srgbClr val="FFFFFF"/>
          </a:solidFill>
          <a:ln w="3810">
            <a:solidFill>
              <a:srgbClr val="DDDDDD"/>
            </a:solidFill>
          </a:ln>
        </p:spPr>
        <p:txBody>
          <a:bodyPr/>
          <a:lstStyle/>
          <a:p>
            <a:endParaRPr lang="en-US" sz="100"/>
          </a:p>
        </p:txBody>
      </p:sp>
      <p:sp>
        <p:nvSpPr>
          <p:cNvPr id="128" name="T128"/>
          <p:cNvSpPr txBox="1"/>
          <p:nvPr/>
        </p:nvSpPr>
        <p:spPr>
          <a:xfrm>
            <a:off x="7726679" y="1133856"/>
            <a:ext cx="1188720" cy="457200"/>
          </a:xfrm>
          <a:prstGeom prst="rect">
            <a:avLst/>
          </a:prstGeom>
          <a:noFill/>
        </p:spPr>
        <p:txBody>
          <a:bodyPr wrap="square" lIns="27000" tIns="18000" rIns="27000" bIns="18000" anchor="ctr"/>
          <a:lstStyle/>
          <a:p>
            <a:pPr algn="ctr"/>
            <a:r>
              <a:rPr lang="ru-RU" sz="650" dirty="0">
                <a:solidFill>
                  <a:srgbClr val="CC3333"/>
                </a:solidFill>
                <a:latin typeface="Calibri"/>
              </a:rPr>
              <a:t>✗</a:t>
            </a:r>
          </a:p>
        </p:txBody>
      </p:sp>
      <p:sp>
        <p:nvSpPr>
          <p:cNvPr id="129" name="S129"/>
          <p:cNvSpPr/>
          <p:nvPr/>
        </p:nvSpPr>
        <p:spPr>
          <a:xfrm>
            <a:off x="182880" y="1591056"/>
            <a:ext cx="1417320" cy="457200"/>
          </a:xfrm>
          <a:prstGeom prst="rect">
            <a:avLst/>
          </a:prstGeom>
          <a:solidFill>
            <a:srgbClr val="F5F7F9"/>
          </a:solidFill>
          <a:ln w="3810">
            <a:solidFill>
              <a:srgbClr val="DDDDDD"/>
            </a:solidFill>
          </a:ln>
        </p:spPr>
        <p:txBody>
          <a:bodyPr/>
          <a:lstStyle/>
          <a:p>
            <a:endParaRPr lang="en-US" sz="100"/>
          </a:p>
        </p:txBody>
      </p:sp>
      <p:sp>
        <p:nvSpPr>
          <p:cNvPr id="130" name="T130"/>
          <p:cNvSpPr txBox="1"/>
          <p:nvPr/>
        </p:nvSpPr>
        <p:spPr>
          <a:xfrm>
            <a:off x="182880" y="1591056"/>
            <a:ext cx="1417320" cy="457200"/>
          </a:xfrm>
          <a:prstGeom prst="rect">
            <a:avLst/>
          </a:prstGeom>
          <a:noFill/>
        </p:spPr>
        <p:txBody>
          <a:bodyPr wrap="square" lIns="27000" tIns="18000" rIns="27000" bIns="18000" anchor="ctr"/>
          <a:lstStyle/>
          <a:p>
            <a:pPr algn="ctr"/>
            <a:r>
              <a:rPr lang="ru-RU" sz="700" b="1" dirty="0">
                <a:solidFill>
                  <a:srgbClr val="333333"/>
                </a:solidFill>
                <a:latin typeface="Calibri"/>
              </a:rPr>
              <a:t>Кодогенерация под МК</a:t>
            </a:r>
          </a:p>
        </p:txBody>
      </p:sp>
      <p:sp>
        <p:nvSpPr>
          <p:cNvPr id="131" name="S131"/>
          <p:cNvSpPr/>
          <p:nvPr/>
        </p:nvSpPr>
        <p:spPr>
          <a:xfrm>
            <a:off x="1600200" y="1591056"/>
            <a:ext cx="1225296" cy="457200"/>
          </a:xfrm>
          <a:prstGeom prst="rect">
            <a:avLst/>
          </a:prstGeom>
          <a:solidFill>
            <a:srgbClr val="E8F5E9"/>
          </a:solidFill>
          <a:ln w="3810">
            <a:solidFill>
              <a:srgbClr val="DDDDDD"/>
            </a:solidFill>
          </a:ln>
        </p:spPr>
        <p:txBody>
          <a:bodyPr/>
          <a:lstStyle/>
          <a:p>
            <a:endParaRPr lang="en-US" sz="100"/>
          </a:p>
        </p:txBody>
      </p:sp>
      <p:sp>
        <p:nvSpPr>
          <p:cNvPr id="132" name="T132"/>
          <p:cNvSpPr txBox="1"/>
          <p:nvPr/>
        </p:nvSpPr>
        <p:spPr>
          <a:xfrm>
            <a:off x="1600200" y="1591056"/>
            <a:ext cx="1225296" cy="457200"/>
          </a:xfrm>
          <a:prstGeom prst="rect">
            <a:avLst/>
          </a:prstGeom>
          <a:noFill/>
        </p:spPr>
        <p:txBody>
          <a:bodyPr wrap="square" lIns="27000" tIns="18000" rIns="27000" bIns="18000" anchor="ctr"/>
          <a:lstStyle/>
          <a:p>
            <a:pPr algn="ctr"/>
            <a:r>
              <a:rPr lang="ru-RU" sz="650" dirty="0">
                <a:solidFill>
                  <a:srgbClr val="2B7A4B"/>
                </a:solidFill>
                <a:latin typeface="Calibri"/>
              </a:rPr>
              <a:t>✓ 5+ платформ</a:t>
            </a:r>
          </a:p>
        </p:txBody>
      </p:sp>
      <p:sp>
        <p:nvSpPr>
          <p:cNvPr id="133" name="S133"/>
          <p:cNvSpPr/>
          <p:nvPr/>
        </p:nvSpPr>
        <p:spPr>
          <a:xfrm>
            <a:off x="2825496" y="1591056"/>
            <a:ext cx="1225296" cy="457200"/>
          </a:xfrm>
          <a:prstGeom prst="rect">
            <a:avLst/>
          </a:prstGeom>
          <a:solidFill>
            <a:srgbClr val="F5F7F9"/>
          </a:solidFill>
          <a:ln w="3810">
            <a:solidFill>
              <a:srgbClr val="DDDDDD"/>
            </a:solidFill>
          </a:ln>
        </p:spPr>
        <p:txBody>
          <a:bodyPr/>
          <a:lstStyle/>
          <a:p>
            <a:endParaRPr lang="en-US" sz="100"/>
          </a:p>
        </p:txBody>
      </p:sp>
      <p:sp>
        <p:nvSpPr>
          <p:cNvPr id="134" name="T134"/>
          <p:cNvSpPr txBox="1"/>
          <p:nvPr/>
        </p:nvSpPr>
        <p:spPr>
          <a:xfrm>
            <a:off x="2825496" y="1591056"/>
            <a:ext cx="1225296" cy="457200"/>
          </a:xfrm>
          <a:prstGeom prst="rect">
            <a:avLst/>
          </a:prstGeom>
          <a:noFill/>
        </p:spPr>
        <p:txBody>
          <a:bodyPr wrap="square" lIns="27000" tIns="18000" rIns="27000" bIns="18000" anchor="ctr"/>
          <a:lstStyle/>
          <a:p>
            <a:pPr algn="ctr"/>
            <a:r>
              <a:rPr lang="ru-RU" sz="650" dirty="0">
                <a:solidFill>
                  <a:srgbClr val="2B7A4B"/>
                </a:solidFill>
                <a:latin typeface="Calibri"/>
              </a:rPr>
              <a:t>✓ NI cRIO</a:t>
            </a:r>
          </a:p>
        </p:txBody>
      </p:sp>
      <p:sp>
        <p:nvSpPr>
          <p:cNvPr id="135" name="S135"/>
          <p:cNvSpPr/>
          <p:nvPr/>
        </p:nvSpPr>
        <p:spPr>
          <a:xfrm>
            <a:off x="4050791" y="1591056"/>
            <a:ext cx="1225296" cy="457200"/>
          </a:xfrm>
          <a:prstGeom prst="rect">
            <a:avLst/>
          </a:prstGeom>
          <a:solidFill>
            <a:srgbClr val="F5F7F9"/>
          </a:solidFill>
          <a:ln w="3810">
            <a:solidFill>
              <a:srgbClr val="DDDDDD"/>
            </a:solidFill>
          </a:ln>
        </p:spPr>
        <p:txBody>
          <a:bodyPr/>
          <a:lstStyle/>
          <a:p>
            <a:endParaRPr lang="en-US" sz="100"/>
          </a:p>
        </p:txBody>
      </p:sp>
      <p:sp>
        <p:nvSpPr>
          <p:cNvPr id="136" name="T136"/>
          <p:cNvSpPr txBox="1"/>
          <p:nvPr/>
        </p:nvSpPr>
        <p:spPr>
          <a:xfrm>
            <a:off x="4050791" y="1591056"/>
            <a:ext cx="1225296" cy="457200"/>
          </a:xfrm>
          <a:prstGeom prst="rect">
            <a:avLst/>
          </a:prstGeom>
          <a:noFill/>
        </p:spPr>
        <p:txBody>
          <a:bodyPr wrap="square" lIns="27000" tIns="18000" rIns="27000" bIns="18000" anchor="ctr"/>
          <a:lstStyle/>
          <a:p>
            <a:pPr algn="ctr"/>
            <a:r>
              <a:rPr lang="ru-RU" sz="650" dirty="0">
                <a:solidFill>
                  <a:srgbClr val="2B7A4B"/>
                </a:solidFill>
                <a:latin typeface="Calibri"/>
              </a:rPr>
              <a:t>✓ Embedded</a:t>
            </a:r>
          </a:p>
        </p:txBody>
      </p:sp>
      <p:sp>
        <p:nvSpPr>
          <p:cNvPr id="137" name="S137"/>
          <p:cNvSpPr/>
          <p:nvPr/>
        </p:nvSpPr>
        <p:spPr>
          <a:xfrm>
            <a:off x="5276088" y="1591056"/>
            <a:ext cx="1225296" cy="457200"/>
          </a:xfrm>
          <a:prstGeom prst="rect">
            <a:avLst/>
          </a:prstGeom>
          <a:solidFill>
            <a:srgbClr val="F5F7F9"/>
          </a:solidFill>
          <a:ln w="3810">
            <a:solidFill>
              <a:srgbClr val="DDDDDD"/>
            </a:solidFill>
          </a:ln>
        </p:spPr>
        <p:txBody>
          <a:bodyPr/>
          <a:lstStyle/>
          <a:p>
            <a:endParaRPr lang="en-US" sz="100"/>
          </a:p>
        </p:txBody>
      </p:sp>
      <p:sp>
        <p:nvSpPr>
          <p:cNvPr id="138" name="T138"/>
          <p:cNvSpPr txBox="1"/>
          <p:nvPr/>
        </p:nvSpPr>
        <p:spPr>
          <a:xfrm>
            <a:off x="5276088" y="1591056"/>
            <a:ext cx="1225296" cy="457200"/>
          </a:xfrm>
          <a:prstGeom prst="rect">
            <a:avLst/>
          </a:prstGeom>
          <a:noFill/>
        </p:spPr>
        <p:txBody>
          <a:bodyPr wrap="square" lIns="27000" tIns="18000" rIns="27000" bIns="18000" anchor="ctr"/>
          <a:lstStyle/>
          <a:p>
            <a:pPr algn="ctr"/>
            <a:r>
              <a:rPr lang="ru-RU" sz="650" dirty="0">
                <a:solidFill>
                  <a:srgbClr val="CC3333"/>
                </a:solidFill>
                <a:latin typeface="Calibri"/>
              </a:rPr>
              <a:t>✗</a:t>
            </a:r>
          </a:p>
        </p:txBody>
      </p:sp>
      <p:sp>
        <p:nvSpPr>
          <p:cNvPr id="139" name="S139"/>
          <p:cNvSpPr/>
          <p:nvPr/>
        </p:nvSpPr>
        <p:spPr>
          <a:xfrm>
            <a:off x="6501383" y="1591056"/>
            <a:ext cx="1225296" cy="457200"/>
          </a:xfrm>
          <a:prstGeom prst="rect">
            <a:avLst/>
          </a:prstGeom>
          <a:solidFill>
            <a:srgbClr val="F5F7F9"/>
          </a:solidFill>
          <a:ln w="3810">
            <a:solidFill>
              <a:srgbClr val="DDDDDD"/>
            </a:solidFill>
          </a:ln>
        </p:spPr>
        <p:txBody>
          <a:bodyPr/>
          <a:lstStyle/>
          <a:p>
            <a:endParaRPr lang="en-US" sz="100"/>
          </a:p>
        </p:txBody>
      </p:sp>
      <p:sp>
        <p:nvSpPr>
          <p:cNvPr id="140" name="T140"/>
          <p:cNvSpPr txBox="1"/>
          <p:nvPr/>
        </p:nvSpPr>
        <p:spPr>
          <a:xfrm>
            <a:off x="6501383" y="1591056"/>
            <a:ext cx="1225296" cy="457200"/>
          </a:xfrm>
          <a:prstGeom prst="rect">
            <a:avLst/>
          </a:prstGeom>
          <a:noFill/>
        </p:spPr>
        <p:txBody>
          <a:bodyPr wrap="square" lIns="27000" tIns="18000" rIns="27000" bIns="18000" anchor="ctr"/>
          <a:lstStyle/>
          <a:p>
            <a:pPr algn="ctr"/>
            <a:r>
              <a:rPr lang="ru-RU" sz="650" dirty="0">
                <a:solidFill>
                  <a:srgbClr val="CC3333"/>
                </a:solidFill>
                <a:latin typeface="Calibri"/>
              </a:rPr>
              <a:t>✗</a:t>
            </a:r>
          </a:p>
        </p:txBody>
      </p:sp>
      <p:sp>
        <p:nvSpPr>
          <p:cNvPr id="141" name="S141"/>
          <p:cNvSpPr/>
          <p:nvPr/>
        </p:nvSpPr>
        <p:spPr>
          <a:xfrm>
            <a:off x="7726679" y="1591056"/>
            <a:ext cx="1188720" cy="457200"/>
          </a:xfrm>
          <a:prstGeom prst="rect">
            <a:avLst/>
          </a:prstGeom>
          <a:solidFill>
            <a:srgbClr val="F5F7F9"/>
          </a:solidFill>
          <a:ln w="3810">
            <a:solidFill>
              <a:srgbClr val="DDDDDD"/>
            </a:solidFill>
          </a:ln>
        </p:spPr>
        <p:txBody>
          <a:bodyPr/>
          <a:lstStyle/>
          <a:p>
            <a:endParaRPr lang="en-US" sz="100"/>
          </a:p>
        </p:txBody>
      </p:sp>
      <p:sp>
        <p:nvSpPr>
          <p:cNvPr id="142" name="T142"/>
          <p:cNvSpPr txBox="1"/>
          <p:nvPr/>
        </p:nvSpPr>
        <p:spPr>
          <a:xfrm>
            <a:off x="7726679" y="1591056"/>
            <a:ext cx="1188720" cy="457200"/>
          </a:xfrm>
          <a:prstGeom prst="rect">
            <a:avLst/>
          </a:prstGeom>
          <a:noFill/>
        </p:spPr>
        <p:txBody>
          <a:bodyPr wrap="square" lIns="27000" tIns="18000" rIns="27000" bIns="18000" anchor="ctr"/>
          <a:lstStyle/>
          <a:p>
            <a:pPr algn="ctr"/>
            <a:r>
              <a:rPr lang="ru-RU" sz="650" dirty="0">
                <a:solidFill>
                  <a:srgbClr val="CC3333"/>
                </a:solidFill>
                <a:latin typeface="Calibri"/>
              </a:rPr>
              <a:t>✗</a:t>
            </a:r>
          </a:p>
        </p:txBody>
      </p:sp>
      <p:sp>
        <p:nvSpPr>
          <p:cNvPr id="143" name="S143"/>
          <p:cNvSpPr/>
          <p:nvPr/>
        </p:nvSpPr>
        <p:spPr>
          <a:xfrm>
            <a:off x="182880" y="2048256"/>
            <a:ext cx="1417320" cy="457200"/>
          </a:xfrm>
          <a:prstGeom prst="rect">
            <a:avLst/>
          </a:prstGeom>
          <a:solidFill>
            <a:srgbClr val="FFFFFF"/>
          </a:solidFill>
          <a:ln w="3810">
            <a:solidFill>
              <a:srgbClr val="DDDDDD"/>
            </a:solidFill>
          </a:ln>
        </p:spPr>
        <p:txBody>
          <a:bodyPr/>
          <a:lstStyle/>
          <a:p>
            <a:endParaRPr lang="en-US" sz="100"/>
          </a:p>
        </p:txBody>
      </p:sp>
      <p:sp>
        <p:nvSpPr>
          <p:cNvPr id="144" name="T144"/>
          <p:cNvSpPr txBox="1"/>
          <p:nvPr/>
        </p:nvSpPr>
        <p:spPr>
          <a:xfrm>
            <a:off x="182880" y="2048256"/>
            <a:ext cx="1417320" cy="457200"/>
          </a:xfrm>
          <a:prstGeom prst="rect">
            <a:avLst/>
          </a:prstGeom>
          <a:noFill/>
        </p:spPr>
        <p:txBody>
          <a:bodyPr wrap="square" lIns="27000" tIns="18000" rIns="27000" bIns="18000" anchor="ctr"/>
          <a:lstStyle/>
          <a:p>
            <a:pPr algn="ctr"/>
            <a:r>
              <a:rPr lang="ru-RU" sz="700" b="1" dirty="0">
                <a:solidFill>
                  <a:srgbClr val="333333"/>
                </a:solidFill>
                <a:latin typeface="Calibri"/>
              </a:rPr>
              <a:t>МИК АМУР32</a:t>
            </a:r>
          </a:p>
        </p:txBody>
      </p:sp>
      <p:sp>
        <p:nvSpPr>
          <p:cNvPr id="145" name="S145"/>
          <p:cNvSpPr/>
          <p:nvPr/>
        </p:nvSpPr>
        <p:spPr>
          <a:xfrm>
            <a:off x="1600200" y="2048256"/>
            <a:ext cx="1225296" cy="457200"/>
          </a:xfrm>
          <a:prstGeom prst="rect">
            <a:avLst/>
          </a:prstGeom>
          <a:solidFill>
            <a:srgbClr val="E8F5E9"/>
          </a:solidFill>
          <a:ln w="3810">
            <a:solidFill>
              <a:srgbClr val="DDDDDD"/>
            </a:solidFill>
          </a:ln>
        </p:spPr>
        <p:txBody>
          <a:bodyPr/>
          <a:lstStyle/>
          <a:p>
            <a:endParaRPr lang="en-US" sz="100"/>
          </a:p>
        </p:txBody>
      </p:sp>
      <p:sp>
        <p:nvSpPr>
          <p:cNvPr id="146" name="T146"/>
          <p:cNvSpPr txBox="1"/>
          <p:nvPr/>
        </p:nvSpPr>
        <p:spPr>
          <a:xfrm>
            <a:off x="1600200" y="2048256"/>
            <a:ext cx="1225296" cy="457200"/>
          </a:xfrm>
          <a:prstGeom prst="rect">
            <a:avLst/>
          </a:prstGeom>
          <a:noFill/>
        </p:spPr>
        <p:txBody>
          <a:bodyPr wrap="square" lIns="27000" tIns="18000" rIns="27000" bIns="18000" anchor="ctr"/>
          <a:lstStyle/>
          <a:p>
            <a:pPr algn="ctr"/>
            <a:r>
              <a:rPr lang="ru-RU" sz="650" dirty="0">
                <a:solidFill>
                  <a:srgbClr val="2B7A4B"/>
                </a:solidFill>
                <a:latin typeface="Calibri"/>
              </a:rPr>
              <a:t>✓</a:t>
            </a:r>
          </a:p>
        </p:txBody>
      </p:sp>
      <p:sp>
        <p:nvSpPr>
          <p:cNvPr id="147" name="S147"/>
          <p:cNvSpPr/>
          <p:nvPr/>
        </p:nvSpPr>
        <p:spPr>
          <a:xfrm>
            <a:off x="2825496" y="2048256"/>
            <a:ext cx="1225296" cy="457200"/>
          </a:xfrm>
          <a:prstGeom prst="rect">
            <a:avLst/>
          </a:prstGeom>
          <a:solidFill>
            <a:srgbClr val="FFFFFF"/>
          </a:solidFill>
          <a:ln w="3810">
            <a:solidFill>
              <a:srgbClr val="DDDDDD"/>
            </a:solidFill>
          </a:ln>
        </p:spPr>
        <p:txBody>
          <a:bodyPr/>
          <a:lstStyle/>
          <a:p>
            <a:endParaRPr lang="en-US" sz="100"/>
          </a:p>
        </p:txBody>
      </p:sp>
      <p:sp>
        <p:nvSpPr>
          <p:cNvPr id="148" name="T148"/>
          <p:cNvSpPr txBox="1"/>
          <p:nvPr/>
        </p:nvSpPr>
        <p:spPr>
          <a:xfrm>
            <a:off x="2825496" y="2048256"/>
            <a:ext cx="1225296" cy="457200"/>
          </a:xfrm>
          <a:prstGeom prst="rect">
            <a:avLst/>
          </a:prstGeom>
          <a:noFill/>
        </p:spPr>
        <p:txBody>
          <a:bodyPr wrap="square" lIns="27000" tIns="18000" rIns="27000" bIns="18000" anchor="ctr"/>
          <a:lstStyle/>
          <a:p>
            <a:pPr algn="ctr"/>
            <a:r>
              <a:rPr lang="ru-RU" sz="650" dirty="0">
                <a:solidFill>
                  <a:srgbClr val="CC3333"/>
                </a:solidFill>
                <a:latin typeface="Calibri"/>
              </a:rPr>
              <a:t>✗</a:t>
            </a:r>
          </a:p>
        </p:txBody>
      </p:sp>
      <p:sp>
        <p:nvSpPr>
          <p:cNvPr id="149" name="S149"/>
          <p:cNvSpPr/>
          <p:nvPr/>
        </p:nvSpPr>
        <p:spPr>
          <a:xfrm>
            <a:off x="4050791" y="2048256"/>
            <a:ext cx="1225296" cy="457200"/>
          </a:xfrm>
          <a:prstGeom prst="rect">
            <a:avLst/>
          </a:prstGeom>
          <a:solidFill>
            <a:srgbClr val="FFFFFF"/>
          </a:solidFill>
          <a:ln w="3810">
            <a:solidFill>
              <a:srgbClr val="DDDDDD"/>
            </a:solidFill>
          </a:ln>
        </p:spPr>
        <p:txBody>
          <a:bodyPr/>
          <a:lstStyle/>
          <a:p>
            <a:endParaRPr lang="en-US" sz="100"/>
          </a:p>
        </p:txBody>
      </p:sp>
      <p:sp>
        <p:nvSpPr>
          <p:cNvPr id="150" name="T150"/>
          <p:cNvSpPr txBox="1"/>
          <p:nvPr/>
        </p:nvSpPr>
        <p:spPr>
          <a:xfrm>
            <a:off x="4050791" y="2048256"/>
            <a:ext cx="1225296" cy="457200"/>
          </a:xfrm>
          <a:prstGeom prst="rect">
            <a:avLst/>
          </a:prstGeom>
          <a:noFill/>
        </p:spPr>
        <p:txBody>
          <a:bodyPr wrap="square" lIns="27000" tIns="18000" rIns="27000" bIns="18000" anchor="ctr"/>
          <a:lstStyle/>
          <a:p>
            <a:pPr algn="ctr"/>
            <a:r>
              <a:rPr lang="ru-RU" sz="650" dirty="0">
                <a:solidFill>
                  <a:srgbClr val="CC3333"/>
                </a:solidFill>
                <a:latin typeface="Calibri"/>
              </a:rPr>
              <a:t>✗</a:t>
            </a:r>
          </a:p>
        </p:txBody>
      </p:sp>
      <p:sp>
        <p:nvSpPr>
          <p:cNvPr id="151" name="S151"/>
          <p:cNvSpPr/>
          <p:nvPr/>
        </p:nvSpPr>
        <p:spPr>
          <a:xfrm>
            <a:off x="5276088" y="2048256"/>
            <a:ext cx="1225296" cy="457200"/>
          </a:xfrm>
          <a:prstGeom prst="rect">
            <a:avLst/>
          </a:prstGeom>
          <a:solidFill>
            <a:srgbClr val="FFFFFF"/>
          </a:solidFill>
          <a:ln w="3810">
            <a:solidFill>
              <a:srgbClr val="DDDDDD"/>
            </a:solidFill>
          </a:ln>
        </p:spPr>
        <p:txBody>
          <a:bodyPr/>
          <a:lstStyle/>
          <a:p>
            <a:endParaRPr lang="en-US" sz="100"/>
          </a:p>
        </p:txBody>
      </p:sp>
      <p:sp>
        <p:nvSpPr>
          <p:cNvPr id="152" name="T152"/>
          <p:cNvSpPr txBox="1"/>
          <p:nvPr/>
        </p:nvSpPr>
        <p:spPr>
          <a:xfrm>
            <a:off x="5276088" y="2048256"/>
            <a:ext cx="1225296" cy="457200"/>
          </a:xfrm>
          <a:prstGeom prst="rect">
            <a:avLst/>
          </a:prstGeom>
          <a:noFill/>
        </p:spPr>
        <p:txBody>
          <a:bodyPr wrap="square" lIns="27000" tIns="18000" rIns="27000" bIns="18000" anchor="ctr"/>
          <a:lstStyle/>
          <a:p>
            <a:pPr algn="ctr"/>
            <a:r>
              <a:rPr lang="ru-RU" sz="650" dirty="0">
                <a:solidFill>
                  <a:srgbClr val="CC3333"/>
                </a:solidFill>
                <a:latin typeface="Calibri"/>
              </a:rPr>
              <a:t>✗</a:t>
            </a:r>
          </a:p>
        </p:txBody>
      </p:sp>
      <p:sp>
        <p:nvSpPr>
          <p:cNvPr id="153" name="S153"/>
          <p:cNvSpPr/>
          <p:nvPr/>
        </p:nvSpPr>
        <p:spPr>
          <a:xfrm>
            <a:off x="6501383" y="2048256"/>
            <a:ext cx="1225296" cy="457200"/>
          </a:xfrm>
          <a:prstGeom prst="rect">
            <a:avLst/>
          </a:prstGeom>
          <a:solidFill>
            <a:srgbClr val="FFFFFF"/>
          </a:solidFill>
          <a:ln w="3810">
            <a:solidFill>
              <a:srgbClr val="DDDDDD"/>
            </a:solidFill>
          </a:ln>
        </p:spPr>
        <p:txBody>
          <a:bodyPr/>
          <a:lstStyle/>
          <a:p>
            <a:endParaRPr lang="en-US" sz="100"/>
          </a:p>
        </p:txBody>
      </p:sp>
      <p:sp>
        <p:nvSpPr>
          <p:cNvPr id="154" name="T154"/>
          <p:cNvSpPr txBox="1"/>
          <p:nvPr/>
        </p:nvSpPr>
        <p:spPr>
          <a:xfrm>
            <a:off x="6501383" y="2048256"/>
            <a:ext cx="1225296" cy="457200"/>
          </a:xfrm>
          <a:prstGeom prst="rect">
            <a:avLst/>
          </a:prstGeom>
          <a:noFill/>
        </p:spPr>
        <p:txBody>
          <a:bodyPr wrap="square" lIns="27000" tIns="18000" rIns="27000" bIns="18000" anchor="ctr"/>
          <a:lstStyle/>
          <a:p>
            <a:pPr algn="ctr"/>
            <a:r>
              <a:rPr lang="ru-RU" sz="650" dirty="0">
                <a:solidFill>
                  <a:srgbClr val="CC3333"/>
                </a:solidFill>
                <a:latin typeface="Calibri"/>
              </a:rPr>
              <a:t>✗</a:t>
            </a:r>
          </a:p>
        </p:txBody>
      </p:sp>
      <p:sp>
        <p:nvSpPr>
          <p:cNvPr id="155" name="S155"/>
          <p:cNvSpPr/>
          <p:nvPr/>
        </p:nvSpPr>
        <p:spPr>
          <a:xfrm>
            <a:off x="7726679" y="2048256"/>
            <a:ext cx="1188720" cy="457200"/>
          </a:xfrm>
          <a:prstGeom prst="rect">
            <a:avLst/>
          </a:prstGeom>
          <a:solidFill>
            <a:srgbClr val="FFFFFF"/>
          </a:solidFill>
          <a:ln w="3810">
            <a:solidFill>
              <a:srgbClr val="DDDDDD"/>
            </a:solidFill>
          </a:ln>
        </p:spPr>
        <p:txBody>
          <a:bodyPr/>
          <a:lstStyle/>
          <a:p>
            <a:endParaRPr lang="en-US" sz="100"/>
          </a:p>
        </p:txBody>
      </p:sp>
      <p:sp>
        <p:nvSpPr>
          <p:cNvPr id="156" name="T156"/>
          <p:cNvSpPr txBox="1"/>
          <p:nvPr/>
        </p:nvSpPr>
        <p:spPr>
          <a:xfrm>
            <a:off x="7726679" y="2048256"/>
            <a:ext cx="1188720" cy="457200"/>
          </a:xfrm>
          <a:prstGeom prst="rect">
            <a:avLst/>
          </a:prstGeom>
          <a:noFill/>
        </p:spPr>
        <p:txBody>
          <a:bodyPr wrap="square" lIns="27000" tIns="18000" rIns="27000" bIns="18000" anchor="ctr"/>
          <a:lstStyle/>
          <a:p>
            <a:pPr algn="ctr"/>
            <a:r>
              <a:rPr lang="ru-RU" sz="650" dirty="0">
                <a:solidFill>
                  <a:srgbClr val="CC3333"/>
                </a:solidFill>
                <a:latin typeface="Calibri"/>
              </a:rPr>
              <a:t>✗</a:t>
            </a:r>
          </a:p>
        </p:txBody>
      </p:sp>
      <p:sp>
        <p:nvSpPr>
          <p:cNvPr id="157" name="S157"/>
          <p:cNvSpPr/>
          <p:nvPr/>
        </p:nvSpPr>
        <p:spPr>
          <a:xfrm>
            <a:off x="182880" y="2505456"/>
            <a:ext cx="1417320" cy="457200"/>
          </a:xfrm>
          <a:prstGeom prst="rect">
            <a:avLst/>
          </a:prstGeom>
          <a:solidFill>
            <a:srgbClr val="F5F7F9"/>
          </a:solidFill>
          <a:ln w="3810">
            <a:solidFill>
              <a:srgbClr val="DDDDDD"/>
            </a:solidFill>
          </a:ln>
        </p:spPr>
        <p:txBody>
          <a:bodyPr/>
          <a:lstStyle/>
          <a:p>
            <a:endParaRPr lang="en-US" sz="100"/>
          </a:p>
        </p:txBody>
      </p:sp>
      <p:sp>
        <p:nvSpPr>
          <p:cNvPr id="158" name="T158"/>
          <p:cNvSpPr txBox="1"/>
          <p:nvPr/>
        </p:nvSpPr>
        <p:spPr>
          <a:xfrm>
            <a:off x="182880" y="2505456"/>
            <a:ext cx="1417320" cy="457200"/>
          </a:xfrm>
          <a:prstGeom prst="rect">
            <a:avLst/>
          </a:prstGeom>
          <a:noFill/>
        </p:spPr>
        <p:txBody>
          <a:bodyPr wrap="square" lIns="27000" tIns="18000" rIns="27000" bIns="18000" anchor="ctr"/>
          <a:lstStyle/>
          <a:p>
            <a:pPr algn="ctr"/>
            <a:r>
              <a:rPr lang="ru-RU" sz="700" b="1" dirty="0">
                <a:solidFill>
                  <a:srgbClr val="333333"/>
                </a:solidFill>
                <a:latin typeface="Calibri"/>
              </a:rPr>
              <a:t>Имитационное моделирование</a:t>
            </a:r>
          </a:p>
        </p:txBody>
      </p:sp>
      <p:sp>
        <p:nvSpPr>
          <p:cNvPr id="159" name="S159"/>
          <p:cNvSpPr/>
          <p:nvPr/>
        </p:nvSpPr>
        <p:spPr>
          <a:xfrm>
            <a:off x="1600200" y="2505456"/>
            <a:ext cx="1225296" cy="457200"/>
          </a:xfrm>
          <a:prstGeom prst="rect">
            <a:avLst/>
          </a:prstGeom>
          <a:solidFill>
            <a:srgbClr val="E8F5E9"/>
          </a:solidFill>
          <a:ln w="3810">
            <a:solidFill>
              <a:srgbClr val="DDDDDD"/>
            </a:solidFill>
          </a:ln>
        </p:spPr>
        <p:txBody>
          <a:bodyPr/>
          <a:lstStyle/>
          <a:p>
            <a:endParaRPr lang="en-US" sz="100"/>
          </a:p>
        </p:txBody>
      </p:sp>
      <p:sp>
        <p:nvSpPr>
          <p:cNvPr id="160" name="T160"/>
          <p:cNvSpPr txBox="1"/>
          <p:nvPr/>
        </p:nvSpPr>
        <p:spPr>
          <a:xfrm>
            <a:off x="1600200" y="2505456"/>
            <a:ext cx="1225296" cy="457200"/>
          </a:xfrm>
          <a:prstGeom prst="rect">
            <a:avLst/>
          </a:prstGeom>
          <a:noFill/>
        </p:spPr>
        <p:txBody>
          <a:bodyPr wrap="square" lIns="27000" tIns="18000" rIns="27000" bIns="18000" anchor="ctr"/>
          <a:lstStyle/>
          <a:p>
            <a:pPr algn="ctr"/>
            <a:r>
              <a:rPr lang="ru-RU" sz="650" dirty="0">
                <a:solidFill>
                  <a:srgbClr val="2B7A4B"/>
                </a:solidFill>
                <a:latin typeface="Calibri"/>
              </a:rPr>
              <a:t>✓ Unity/PhysX</a:t>
            </a:r>
          </a:p>
        </p:txBody>
      </p:sp>
      <p:sp>
        <p:nvSpPr>
          <p:cNvPr id="161" name="S161"/>
          <p:cNvSpPr/>
          <p:nvPr/>
        </p:nvSpPr>
        <p:spPr>
          <a:xfrm>
            <a:off x="2825496" y="2505456"/>
            <a:ext cx="1225296" cy="457200"/>
          </a:xfrm>
          <a:prstGeom prst="rect">
            <a:avLst/>
          </a:prstGeom>
          <a:solidFill>
            <a:srgbClr val="F5F7F9"/>
          </a:solidFill>
          <a:ln w="3810">
            <a:solidFill>
              <a:srgbClr val="DDDDDD"/>
            </a:solidFill>
          </a:ln>
        </p:spPr>
        <p:txBody>
          <a:bodyPr/>
          <a:lstStyle/>
          <a:p>
            <a:endParaRPr lang="en-US" sz="100"/>
          </a:p>
        </p:txBody>
      </p:sp>
      <p:sp>
        <p:nvSpPr>
          <p:cNvPr id="162" name="T162"/>
          <p:cNvSpPr txBox="1"/>
          <p:nvPr/>
        </p:nvSpPr>
        <p:spPr>
          <a:xfrm>
            <a:off x="2825496" y="2505456"/>
            <a:ext cx="1225296" cy="457200"/>
          </a:xfrm>
          <a:prstGeom prst="rect">
            <a:avLst/>
          </a:prstGeom>
          <a:noFill/>
        </p:spPr>
        <p:txBody>
          <a:bodyPr wrap="square" lIns="27000" tIns="18000" rIns="27000" bIns="18000" anchor="ctr"/>
          <a:lstStyle/>
          <a:p>
            <a:pPr algn="ctr"/>
            <a:r>
              <a:rPr lang="ru-RU" sz="650" dirty="0">
                <a:solidFill>
                  <a:srgbClr val="CC3333"/>
                </a:solidFill>
                <a:latin typeface="Calibri"/>
              </a:rPr>
              <a:t>✗</a:t>
            </a:r>
          </a:p>
        </p:txBody>
      </p:sp>
      <p:sp>
        <p:nvSpPr>
          <p:cNvPr id="163" name="S163"/>
          <p:cNvSpPr/>
          <p:nvPr/>
        </p:nvSpPr>
        <p:spPr>
          <a:xfrm>
            <a:off x="4050791" y="2505456"/>
            <a:ext cx="1225296" cy="457200"/>
          </a:xfrm>
          <a:prstGeom prst="rect">
            <a:avLst/>
          </a:prstGeom>
          <a:solidFill>
            <a:srgbClr val="F5F7F9"/>
          </a:solidFill>
          <a:ln w="3810">
            <a:solidFill>
              <a:srgbClr val="DDDDDD"/>
            </a:solidFill>
          </a:ln>
        </p:spPr>
        <p:txBody>
          <a:bodyPr/>
          <a:lstStyle/>
          <a:p>
            <a:endParaRPr lang="en-US" sz="100"/>
          </a:p>
        </p:txBody>
      </p:sp>
      <p:sp>
        <p:nvSpPr>
          <p:cNvPr id="164" name="T164"/>
          <p:cNvSpPr txBox="1"/>
          <p:nvPr/>
        </p:nvSpPr>
        <p:spPr>
          <a:xfrm>
            <a:off x="4050791" y="2505456"/>
            <a:ext cx="1225296" cy="457200"/>
          </a:xfrm>
          <a:prstGeom prst="rect">
            <a:avLst/>
          </a:prstGeom>
          <a:noFill/>
        </p:spPr>
        <p:txBody>
          <a:bodyPr wrap="square" lIns="27000" tIns="18000" rIns="27000" bIns="18000" anchor="ctr"/>
          <a:lstStyle/>
          <a:p>
            <a:pPr algn="ctr"/>
            <a:r>
              <a:rPr lang="ru-RU" sz="650" dirty="0">
                <a:solidFill>
                  <a:srgbClr val="2B7A4B"/>
                </a:solidFill>
                <a:latin typeface="Calibri"/>
              </a:rPr>
              <a:t>✓ Simulink</a:t>
            </a:r>
          </a:p>
        </p:txBody>
      </p:sp>
      <p:sp>
        <p:nvSpPr>
          <p:cNvPr id="165" name="S165"/>
          <p:cNvSpPr/>
          <p:nvPr/>
        </p:nvSpPr>
        <p:spPr>
          <a:xfrm>
            <a:off x="5276088" y="2505456"/>
            <a:ext cx="1225296" cy="457200"/>
          </a:xfrm>
          <a:prstGeom prst="rect">
            <a:avLst/>
          </a:prstGeom>
          <a:solidFill>
            <a:srgbClr val="F5F7F9"/>
          </a:solidFill>
          <a:ln w="3810">
            <a:solidFill>
              <a:srgbClr val="DDDDDD"/>
            </a:solidFill>
          </a:ln>
        </p:spPr>
        <p:txBody>
          <a:bodyPr/>
          <a:lstStyle/>
          <a:p>
            <a:endParaRPr lang="en-US" sz="100"/>
          </a:p>
        </p:txBody>
      </p:sp>
      <p:sp>
        <p:nvSpPr>
          <p:cNvPr id="166" name="T166"/>
          <p:cNvSpPr txBox="1"/>
          <p:nvPr/>
        </p:nvSpPr>
        <p:spPr>
          <a:xfrm>
            <a:off x="5276088" y="2505456"/>
            <a:ext cx="1225296" cy="457200"/>
          </a:xfrm>
          <a:prstGeom prst="rect">
            <a:avLst/>
          </a:prstGeom>
          <a:noFill/>
        </p:spPr>
        <p:txBody>
          <a:bodyPr wrap="square" lIns="27000" tIns="18000" rIns="27000" bIns="18000" anchor="ctr"/>
          <a:lstStyle/>
          <a:p>
            <a:pPr algn="ctr"/>
            <a:r>
              <a:rPr lang="ru-RU" sz="650" dirty="0">
                <a:solidFill>
                  <a:srgbClr val="CC3333"/>
                </a:solidFill>
                <a:latin typeface="Calibri"/>
              </a:rPr>
              <a:t>✗</a:t>
            </a:r>
          </a:p>
        </p:txBody>
      </p:sp>
      <p:sp>
        <p:nvSpPr>
          <p:cNvPr id="167" name="S167"/>
          <p:cNvSpPr/>
          <p:nvPr/>
        </p:nvSpPr>
        <p:spPr>
          <a:xfrm>
            <a:off x="6501383" y="2505456"/>
            <a:ext cx="1225296" cy="457200"/>
          </a:xfrm>
          <a:prstGeom prst="rect">
            <a:avLst/>
          </a:prstGeom>
          <a:solidFill>
            <a:srgbClr val="F5F7F9"/>
          </a:solidFill>
          <a:ln w="3810">
            <a:solidFill>
              <a:srgbClr val="DDDDDD"/>
            </a:solidFill>
          </a:ln>
        </p:spPr>
        <p:txBody>
          <a:bodyPr/>
          <a:lstStyle/>
          <a:p>
            <a:endParaRPr lang="en-US" sz="100"/>
          </a:p>
        </p:txBody>
      </p:sp>
      <p:sp>
        <p:nvSpPr>
          <p:cNvPr id="168" name="T168"/>
          <p:cNvSpPr txBox="1"/>
          <p:nvPr/>
        </p:nvSpPr>
        <p:spPr>
          <a:xfrm>
            <a:off x="6501383" y="2505456"/>
            <a:ext cx="1225296" cy="457200"/>
          </a:xfrm>
          <a:prstGeom prst="rect">
            <a:avLst/>
          </a:prstGeom>
          <a:noFill/>
        </p:spPr>
        <p:txBody>
          <a:bodyPr wrap="square" lIns="27000" tIns="18000" rIns="27000" bIns="18000" anchor="ctr"/>
          <a:lstStyle/>
          <a:p>
            <a:pPr algn="ctr"/>
            <a:r>
              <a:rPr lang="ru-RU" sz="650" dirty="0">
                <a:solidFill>
                  <a:srgbClr val="2B7A4B"/>
                </a:solidFill>
                <a:latin typeface="Calibri"/>
              </a:rPr>
              <a:t>✓ Gazebo</a:t>
            </a:r>
          </a:p>
        </p:txBody>
      </p:sp>
      <p:sp>
        <p:nvSpPr>
          <p:cNvPr id="169" name="S169"/>
          <p:cNvSpPr/>
          <p:nvPr/>
        </p:nvSpPr>
        <p:spPr>
          <a:xfrm>
            <a:off x="7726679" y="2505456"/>
            <a:ext cx="1188720" cy="457200"/>
          </a:xfrm>
          <a:prstGeom prst="rect">
            <a:avLst/>
          </a:prstGeom>
          <a:solidFill>
            <a:srgbClr val="F5F7F9"/>
          </a:solidFill>
          <a:ln w="3810">
            <a:solidFill>
              <a:srgbClr val="DDDDDD"/>
            </a:solidFill>
          </a:ln>
        </p:spPr>
        <p:txBody>
          <a:bodyPr/>
          <a:lstStyle/>
          <a:p>
            <a:endParaRPr lang="en-US" sz="100"/>
          </a:p>
        </p:txBody>
      </p:sp>
      <p:sp>
        <p:nvSpPr>
          <p:cNvPr id="170" name="T170"/>
          <p:cNvSpPr txBox="1"/>
          <p:nvPr/>
        </p:nvSpPr>
        <p:spPr>
          <a:xfrm>
            <a:off x="7726679" y="2505456"/>
            <a:ext cx="1188720" cy="457200"/>
          </a:xfrm>
          <a:prstGeom prst="rect">
            <a:avLst/>
          </a:prstGeom>
          <a:noFill/>
        </p:spPr>
        <p:txBody>
          <a:bodyPr wrap="square" lIns="27000" tIns="18000" rIns="27000" bIns="18000" anchor="ctr"/>
          <a:lstStyle/>
          <a:p>
            <a:pPr algn="ctr"/>
            <a:r>
              <a:rPr lang="ru-RU" sz="650" dirty="0">
                <a:solidFill>
                  <a:srgbClr val="2B7A4B"/>
                </a:solidFill>
                <a:latin typeface="Calibri"/>
              </a:rPr>
              <a:t>✓</a:t>
            </a:r>
          </a:p>
        </p:txBody>
      </p:sp>
      <p:sp>
        <p:nvSpPr>
          <p:cNvPr id="171" name="S171"/>
          <p:cNvSpPr/>
          <p:nvPr/>
        </p:nvSpPr>
        <p:spPr>
          <a:xfrm>
            <a:off x="182880" y="2962656"/>
            <a:ext cx="1417320" cy="457200"/>
          </a:xfrm>
          <a:prstGeom prst="rect">
            <a:avLst/>
          </a:prstGeom>
          <a:solidFill>
            <a:srgbClr val="FFFFFF"/>
          </a:solidFill>
          <a:ln w="3810">
            <a:solidFill>
              <a:srgbClr val="DDDDDD"/>
            </a:solidFill>
          </a:ln>
        </p:spPr>
        <p:txBody>
          <a:bodyPr/>
          <a:lstStyle/>
          <a:p>
            <a:endParaRPr lang="en-US" sz="100"/>
          </a:p>
        </p:txBody>
      </p:sp>
      <p:sp>
        <p:nvSpPr>
          <p:cNvPr id="172" name="T172"/>
          <p:cNvSpPr txBox="1"/>
          <p:nvPr/>
        </p:nvSpPr>
        <p:spPr>
          <a:xfrm>
            <a:off x="182880" y="2962656"/>
            <a:ext cx="1417320" cy="457200"/>
          </a:xfrm>
          <a:prstGeom prst="rect">
            <a:avLst/>
          </a:prstGeom>
          <a:noFill/>
        </p:spPr>
        <p:txBody>
          <a:bodyPr wrap="square" lIns="27000" tIns="18000" rIns="27000" bIns="18000" anchor="ctr"/>
          <a:lstStyle/>
          <a:p>
            <a:pPr algn="ctr"/>
            <a:r>
              <a:rPr lang="ru-RU" sz="700" b="1" dirty="0">
                <a:solidFill>
                  <a:srgbClr val="333333"/>
                </a:solidFill>
                <a:latin typeface="Calibri"/>
              </a:rPr>
              <a:t>Порог входа</a:t>
            </a:r>
          </a:p>
        </p:txBody>
      </p:sp>
      <p:sp>
        <p:nvSpPr>
          <p:cNvPr id="173" name="S173"/>
          <p:cNvSpPr/>
          <p:nvPr/>
        </p:nvSpPr>
        <p:spPr>
          <a:xfrm>
            <a:off x="1600200" y="2962656"/>
            <a:ext cx="1225296" cy="457200"/>
          </a:xfrm>
          <a:prstGeom prst="rect">
            <a:avLst/>
          </a:prstGeom>
          <a:solidFill>
            <a:srgbClr val="E8F5E9"/>
          </a:solidFill>
          <a:ln w="3810">
            <a:solidFill>
              <a:srgbClr val="DDDDDD"/>
            </a:solidFill>
          </a:ln>
        </p:spPr>
        <p:txBody>
          <a:bodyPr/>
          <a:lstStyle/>
          <a:p>
            <a:endParaRPr lang="en-US" sz="100"/>
          </a:p>
        </p:txBody>
      </p:sp>
      <p:sp>
        <p:nvSpPr>
          <p:cNvPr id="174" name="T174"/>
          <p:cNvSpPr txBox="1"/>
          <p:nvPr/>
        </p:nvSpPr>
        <p:spPr>
          <a:xfrm>
            <a:off x="1600200" y="2962656"/>
            <a:ext cx="1225296" cy="457200"/>
          </a:xfrm>
          <a:prstGeom prst="rect">
            <a:avLst/>
          </a:prstGeom>
          <a:noFill/>
        </p:spPr>
        <p:txBody>
          <a:bodyPr wrap="square" lIns="27000" tIns="18000" rIns="27000" bIns="18000" anchor="ctr"/>
          <a:lstStyle/>
          <a:p>
            <a:pPr algn="ctr"/>
            <a:r>
              <a:rPr lang="ru-RU" sz="650" dirty="0">
                <a:solidFill>
                  <a:srgbClr val="333333"/>
                </a:solidFill>
                <a:latin typeface="Calibri"/>
              </a:rPr>
              <a:t>Низкий</a:t>
            </a:r>
          </a:p>
        </p:txBody>
      </p:sp>
      <p:sp>
        <p:nvSpPr>
          <p:cNvPr id="175" name="S175"/>
          <p:cNvSpPr/>
          <p:nvPr/>
        </p:nvSpPr>
        <p:spPr>
          <a:xfrm>
            <a:off x="2825496" y="2962656"/>
            <a:ext cx="1225296" cy="457200"/>
          </a:xfrm>
          <a:prstGeom prst="rect">
            <a:avLst/>
          </a:prstGeom>
          <a:solidFill>
            <a:srgbClr val="FFFFFF"/>
          </a:solidFill>
          <a:ln w="3810">
            <a:solidFill>
              <a:srgbClr val="DDDDDD"/>
            </a:solidFill>
          </a:ln>
        </p:spPr>
        <p:txBody>
          <a:bodyPr/>
          <a:lstStyle/>
          <a:p>
            <a:endParaRPr lang="en-US" sz="100"/>
          </a:p>
        </p:txBody>
      </p:sp>
      <p:sp>
        <p:nvSpPr>
          <p:cNvPr id="176" name="T176"/>
          <p:cNvSpPr txBox="1"/>
          <p:nvPr/>
        </p:nvSpPr>
        <p:spPr>
          <a:xfrm>
            <a:off x="2825496" y="2962656"/>
            <a:ext cx="1225296" cy="457200"/>
          </a:xfrm>
          <a:prstGeom prst="rect">
            <a:avLst/>
          </a:prstGeom>
          <a:noFill/>
        </p:spPr>
        <p:txBody>
          <a:bodyPr wrap="square" lIns="27000" tIns="18000" rIns="27000" bIns="18000" anchor="ctr"/>
          <a:lstStyle/>
          <a:p>
            <a:pPr algn="ctr"/>
            <a:r>
              <a:rPr lang="ru-RU" sz="650" dirty="0">
                <a:solidFill>
                  <a:srgbClr val="333333"/>
                </a:solidFill>
                <a:latin typeface="Calibri"/>
              </a:rPr>
              <a:t>Высокий</a:t>
            </a:r>
          </a:p>
        </p:txBody>
      </p:sp>
      <p:sp>
        <p:nvSpPr>
          <p:cNvPr id="177" name="S177"/>
          <p:cNvSpPr/>
          <p:nvPr/>
        </p:nvSpPr>
        <p:spPr>
          <a:xfrm>
            <a:off x="4050791" y="2962656"/>
            <a:ext cx="1225296" cy="457200"/>
          </a:xfrm>
          <a:prstGeom prst="rect">
            <a:avLst/>
          </a:prstGeom>
          <a:solidFill>
            <a:srgbClr val="FFFFFF"/>
          </a:solidFill>
          <a:ln w="3810">
            <a:solidFill>
              <a:srgbClr val="DDDDDD"/>
            </a:solidFill>
          </a:ln>
        </p:spPr>
        <p:txBody>
          <a:bodyPr/>
          <a:lstStyle/>
          <a:p>
            <a:endParaRPr lang="en-US" sz="100"/>
          </a:p>
        </p:txBody>
      </p:sp>
      <p:sp>
        <p:nvSpPr>
          <p:cNvPr id="178" name="T178"/>
          <p:cNvSpPr txBox="1"/>
          <p:nvPr/>
        </p:nvSpPr>
        <p:spPr>
          <a:xfrm>
            <a:off x="4050791" y="2962656"/>
            <a:ext cx="1225296" cy="457200"/>
          </a:xfrm>
          <a:prstGeom prst="rect">
            <a:avLst/>
          </a:prstGeom>
          <a:noFill/>
        </p:spPr>
        <p:txBody>
          <a:bodyPr wrap="square" lIns="27000" tIns="18000" rIns="27000" bIns="18000" anchor="ctr"/>
          <a:lstStyle/>
          <a:p>
            <a:pPr algn="ctr"/>
            <a:r>
              <a:rPr lang="ru-RU" sz="650" dirty="0">
                <a:solidFill>
                  <a:srgbClr val="333333"/>
                </a:solidFill>
                <a:latin typeface="Calibri"/>
              </a:rPr>
              <a:t>Средний</a:t>
            </a:r>
          </a:p>
        </p:txBody>
      </p:sp>
      <p:sp>
        <p:nvSpPr>
          <p:cNvPr id="179" name="S179"/>
          <p:cNvSpPr/>
          <p:nvPr/>
        </p:nvSpPr>
        <p:spPr>
          <a:xfrm>
            <a:off x="5276088" y="2962656"/>
            <a:ext cx="1225296" cy="457200"/>
          </a:xfrm>
          <a:prstGeom prst="rect">
            <a:avLst/>
          </a:prstGeom>
          <a:solidFill>
            <a:srgbClr val="FFFFFF"/>
          </a:solidFill>
          <a:ln w="3810">
            <a:solidFill>
              <a:srgbClr val="DDDDDD"/>
            </a:solidFill>
          </a:ln>
        </p:spPr>
        <p:txBody>
          <a:bodyPr/>
          <a:lstStyle/>
          <a:p>
            <a:endParaRPr lang="en-US" sz="100"/>
          </a:p>
        </p:txBody>
      </p:sp>
      <p:sp>
        <p:nvSpPr>
          <p:cNvPr id="180" name="T180"/>
          <p:cNvSpPr txBox="1"/>
          <p:nvPr/>
        </p:nvSpPr>
        <p:spPr>
          <a:xfrm>
            <a:off x="5276088" y="2962656"/>
            <a:ext cx="1225296" cy="457200"/>
          </a:xfrm>
          <a:prstGeom prst="rect">
            <a:avLst/>
          </a:prstGeom>
          <a:noFill/>
        </p:spPr>
        <p:txBody>
          <a:bodyPr wrap="square" lIns="27000" tIns="18000" rIns="27000" bIns="18000" anchor="ctr"/>
          <a:lstStyle/>
          <a:p>
            <a:pPr algn="ctr"/>
            <a:r>
              <a:rPr lang="ru-RU" sz="650" dirty="0">
                <a:solidFill>
                  <a:srgbClr val="333333"/>
                </a:solidFill>
                <a:latin typeface="Calibri"/>
              </a:rPr>
              <a:t>Низкий</a:t>
            </a:r>
          </a:p>
        </p:txBody>
      </p:sp>
      <p:sp>
        <p:nvSpPr>
          <p:cNvPr id="181" name="S181"/>
          <p:cNvSpPr/>
          <p:nvPr/>
        </p:nvSpPr>
        <p:spPr>
          <a:xfrm>
            <a:off x="6501383" y="2962656"/>
            <a:ext cx="1225296" cy="457200"/>
          </a:xfrm>
          <a:prstGeom prst="rect">
            <a:avLst/>
          </a:prstGeom>
          <a:solidFill>
            <a:srgbClr val="FFFFFF"/>
          </a:solidFill>
          <a:ln w="3810">
            <a:solidFill>
              <a:srgbClr val="DDDDDD"/>
            </a:solidFill>
          </a:ln>
        </p:spPr>
        <p:txBody>
          <a:bodyPr/>
          <a:lstStyle/>
          <a:p>
            <a:endParaRPr lang="en-US" sz="100"/>
          </a:p>
        </p:txBody>
      </p:sp>
      <p:sp>
        <p:nvSpPr>
          <p:cNvPr id="182" name="T182"/>
          <p:cNvSpPr txBox="1"/>
          <p:nvPr/>
        </p:nvSpPr>
        <p:spPr>
          <a:xfrm>
            <a:off x="6501383" y="2962656"/>
            <a:ext cx="1225296" cy="457200"/>
          </a:xfrm>
          <a:prstGeom prst="rect">
            <a:avLst/>
          </a:prstGeom>
          <a:noFill/>
        </p:spPr>
        <p:txBody>
          <a:bodyPr wrap="square" lIns="27000" tIns="18000" rIns="27000" bIns="18000" anchor="ctr"/>
          <a:lstStyle/>
          <a:p>
            <a:pPr algn="ctr"/>
            <a:r>
              <a:rPr lang="ru-RU" sz="650" dirty="0">
                <a:solidFill>
                  <a:srgbClr val="333333"/>
                </a:solidFill>
                <a:latin typeface="Calibri"/>
              </a:rPr>
              <a:t>Высокий</a:t>
            </a:r>
          </a:p>
        </p:txBody>
      </p:sp>
      <p:sp>
        <p:nvSpPr>
          <p:cNvPr id="183" name="S183"/>
          <p:cNvSpPr/>
          <p:nvPr/>
        </p:nvSpPr>
        <p:spPr>
          <a:xfrm>
            <a:off x="7726679" y="2962656"/>
            <a:ext cx="1188720" cy="457200"/>
          </a:xfrm>
          <a:prstGeom prst="rect">
            <a:avLst/>
          </a:prstGeom>
          <a:solidFill>
            <a:srgbClr val="FFFFFF"/>
          </a:solidFill>
          <a:ln w="3810">
            <a:solidFill>
              <a:srgbClr val="DDDDDD"/>
            </a:solidFill>
          </a:ln>
        </p:spPr>
        <p:txBody>
          <a:bodyPr/>
          <a:lstStyle/>
          <a:p>
            <a:endParaRPr lang="en-US" sz="100"/>
          </a:p>
        </p:txBody>
      </p:sp>
      <p:sp>
        <p:nvSpPr>
          <p:cNvPr id="184" name="T184"/>
          <p:cNvSpPr txBox="1"/>
          <p:nvPr/>
        </p:nvSpPr>
        <p:spPr>
          <a:xfrm>
            <a:off x="7726679" y="2962656"/>
            <a:ext cx="1188720" cy="457200"/>
          </a:xfrm>
          <a:prstGeom prst="rect">
            <a:avLst/>
          </a:prstGeom>
          <a:noFill/>
        </p:spPr>
        <p:txBody>
          <a:bodyPr wrap="square" lIns="27000" tIns="18000" rIns="27000" bIns="18000" anchor="ctr"/>
          <a:lstStyle/>
          <a:p>
            <a:pPr algn="ctr"/>
            <a:r>
              <a:rPr lang="ru-RU" sz="650" dirty="0">
                <a:solidFill>
                  <a:srgbClr val="333333"/>
                </a:solidFill>
                <a:latin typeface="Calibri"/>
              </a:rPr>
              <a:t>Средний</a:t>
            </a:r>
          </a:p>
        </p:txBody>
      </p:sp>
      <p:sp>
        <p:nvSpPr>
          <p:cNvPr id="185" name="S185"/>
          <p:cNvSpPr/>
          <p:nvPr/>
        </p:nvSpPr>
        <p:spPr>
          <a:xfrm>
            <a:off x="182880" y="3419856"/>
            <a:ext cx="1417320" cy="457200"/>
          </a:xfrm>
          <a:prstGeom prst="rect">
            <a:avLst/>
          </a:prstGeom>
          <a:solidFill>
            <a:srgbClr val="F5F7F9"/>
          </a:solidFill>
          <a:ln w="3810">
            <a:solidFill>
              <a:srgbClr val="DDDDDD"/>
            </a:solidFill>
          </a:ln>
        </p:spPr>
        <p:txBody>
          <a:bodyPr/>
          <a:lstStyle/>
          <a:p>
            <a:endParaRPr lang="en-US" sz="100"/>
          </a:p>
        </p:txBody>
      </p:sp>
      <p:sp>
        <p:nvSpPr>
          <p:cNvPr id="186" name="T186"/>
          <p:cNvSpPr txBox="1"/>
          <p:nvPr/>
        </p:nvSpPr>
        <p:spPr>
          <a:xfrm>
            <a:off x="182880" y="3419856"/>
            <a:ext cx="1417320" cy="457200"/>
          </a:xfrm>
          <a:prstGeom prst="rect">
            <a:avLst/>
          </a:prstGeom>
          <a:noFill/>
        </p:spPr>
        <p:txBody>
          <a:bodyPr wrap="square" lIns="27000" tIns="18000" rIns="27000" bIns="18000" anchor="ctr"/>
          <a:lstStyle/>
          <a:p>
            <a:pPr algn="ctr"/>
            <a:r>
              <a:rPr lang="ru-RU" sz="700" b="1" dirty="0">
                <a:solidFill>
                  <a:srgbClr val="333333"/>
                </a:solidFill>
                <a:latin typeface="Calibri"/>
              </a:rPr>
              <a:t>Стоимость / год</a:t>
            </a:r>
          </a:p>
        </p:txBody>
      </p:sp>
      <p:sp>
        <p:nvSpPr>
          <p:cNvPr id="187" name="S187"/>
          <p:cNvSpPr/>
          <p:nvPr/>
        </p:nvSpPr>
        <p:spPr>
          <a:xfrm>
            <a:off x="1600200" y="3419856"/>
            <a:ext cx="1225296" cy="457200"/>
          </a:xfrm>
          <a:prstGeom prst="rect">
            <a:avLst/>
          </a:prstGeom>
          <a:solidFill>
            <a:srgbClr val="FFF3E0"/>
          </a:solidFill>
          <a:ln w="3810">
            <a:solidFill>
              <a:srgbClr val="DDDDDD"/>
            </a:solidFill>
          </a:ln>
        </p:spPr>
        <p:txBody>
          <a:bodyPr/>
          <a:lstStyle/>
          <a:p>
            <a:endParaRPr lang="en-US" sz="100"/>
          </a:p>
        </p:txBody>
      </p:sp>
      <p:sp>
        <p:nvSpPr>
          <p:cNvPr id="188" name="T188"/>
          <p:cNvSpPr txBox="1"/>
          <p:nvPr/>
        </p:nvSpPr>
        <p:spPr>
          <a:xfrm>
            <a:off x="1600200" y="3419856"/>
            <a:ext cx="1225296" cy="457200"/>
          </a:xfrm>
          <a:prstGeom prst="rect">
            <a:avLst/>
          </a:prstGeom>
          <a:noFill/>
        </p:spPr>
        <p:txBody>
          <a:bodyPr wrap="square" lIns="27000" tIns="18000" rIns="27000" bIns="18000" anchor="ctr"/>
          <a:lstStyle/>
          <a:p>
            <a:pPr algn="ctr"/>
            <a:r>
              <a:rPr lang="ru-RU" sz="650" dirty="0">
                <a:solidFill>
                  <a:srgbClr val="333333"/>
                </a:solidFill>
                <a:latin typeface="Calibri"/>
              </a:rPr>
              <a:t>от 150 тыс. ₽</a:t>
            </a:r>
          </a:p>
        </p:txBody>
      </p:sp>
      <p:sp>
        <p:nvSpPr>
          <p:cNvPr id="189" name="S189"/>
          <p:cNvSpPr/>
          <p:nvPr/>
        </p:nvSpPr>
        <p:spPr>
          <a:xfrm>
            <a:off x="2825496" y="3419856"/>
            <a:ext cx="1225296" cy="457200"/>
          </a:xfrm>
          <a:prstGeom prst="rect">
            <a:avLst/>
          </a:prstGeom>
          <a:solidFill>
            <a:srgbClr val="F5F7F9"/>
          </a:solidFill>
          <a:ln w="3810">
            <a:solidFill>
              <a:srgbClr val="DDDDDD"/>
            </a:solidFill>
          </a:ln>
        </p:spPr>
        <p:txBody>
          <a:bodyPr/>
          <a:lstStyle/>
          <a:p>
            <a:endParaRPr lang="en-US" sz="100"/>
          </a:p>
        </p:txBody>
      </p:sp>
      <p:sp>
        <p:nvSpPr>
          <p:cNvPr id="190" name="T190"/>
          <p:cNvSpPr txBox="1"/>
          <p:nvPr/>
        </p:nvSpPr>
        <p:spPr>
          <a:xfrm>
            <a:off x="2825496" y="3419856"/>
            <a:ext cx="1225296" cy="457200"/>
          </a:xfrm>
          <a:prstGeom prst="rect">
            <a:avLst/>
          </a:prstGeom>
          <a:noFill/>
        </p:spPr>
        <p:txBody>
          <a:bodyPr wrap="square" lIns="27000" tIns="18000" rIns="27000" bIns="18000" anchor="ctr"/>
          <a:lstStyle/>
          <a:p>
            <a:pPr algn="ctr"/>
            <a:r>
              <a:rPr lang="ru-RU" sz="650" dirty="0">
                <a:solidFill>
                  <a:srgbClr val="333333"/>
                </a:solidFill>
                <a:latin typeface="Calibri"/>
              </a:rPr>
              <a:t>450 тыс. ₽</a:t>
            </a:r>
          </a:p>
        </p:txBody>
      </p:sp>
      <p:sp>
        <p:nvSpPr>
          <p:cNvPr id="191" name="S191"/>
          <p:cNvSpPr/>
          <p:nvPr/>
        </p:nvSpPr>
        <p:spPr>
          <a:xfrm>
            <a:off x="4050791" y="3419856"/>
            <a:ext cx="1225296" cy="457200"/>
          </a:xfrm>
          <a:prstGeom prst="rect">
            <a:avLst/>
          </a:prstGeom>
          <a:solidFill>
            <a:srgbClr val="F5F7F9"/>
          </a:solidFill>
          <a:ln w="3810">
            <a:solidFill>
              <a:srgbClr val="DDDDDD"/>
            </a:solidFill>
          </a:ln>
        </p:spPr>
        <p:txBody>
          <a:bodyPr/>
          <a:lstStyle/>
          <a:p>
            <a:endParaRPr lang="en-US" sz="100"/>
          </a:p>
        </p:txBody>
      </p:sp>
      <p:sp>
        <p:nvSpPr>
          <p:cNvPr id="192" name="T192"/>
          <p:cNvSpPr txBox="1"/>
          <p:nvPr/>
        </p:nvSpPr>
        <p:spPr>
          <a:xfrm>
            <a:off x="4050791" y="3419856"/>
            <a:ext cx="1225296" cy="457200"/>
          </a:xfrm>
          <a:prstGeom prst="rect">
            <a:avLst/>
          </a:prstGeom>
          <a:noFill/>
        </p:spPr>
        <p:txBody>
          <a:bodyPr wrap="square" lIns="27000" tIns="18000" rIns="27000" bIns="18000" anchor="ctr"/>
          <a:lstStyle/>
          <a:p>
            <a:pPr algn="ctr"/>
            <a:r>
              <a:rPr lang="ru-RU" sz="650" dirty="0">
                <a:solidFill>
                  <a:srgbClr val="333333"/>
                </a:solidFill>
                <a:latin typeface="Calibri"/>
              </a:rPr>
              <a:t>180 тыс. ₽</a:t>
            </a:r>
          </a:p>
        </p:txBody>
      </p:sp>
      <p:sp>
        <p:nvSpPr>
          <p:cNvPr id="193" name="S193"/>
          <p:cNvSpPr/>
          <p:nvPr/>
        </p:nvSpPr>
        <p:spPr>
          <a:xfrm>
            <a:off x="5276088" y="3419856"/>
            <a:ext cx="1225296" cy="457200"/>
          </a:xfrm>
          <a:prstGeom prst="rect">
            <a:avLst/>
          </a:prstGeom>
          <a:solidFill>
            <a:srgbClr val="F5F7F9"/>
          </a:solidFill>
          <a:ln w="3810">
            <a:solidFill>
              <a:srgbClr val="DDDDDD"/>
            </a:solidFill>
          </a:ln>
        </p:spPr>
        <p:txBody>
          <a:bodyPr/>
          <a:lstStyle/>
          <a:p>
            <a:endParaRPr lang="en-US" sz="100"/>
          </a:p>
        </p:txBody>
      </p:sp>
      <p:sp>
        <p:nvSpPr>
          <p:cNvPr id="194" name="T194"/>
          <p:cNvSpPr txBox="1"/>
          <p:nvPr/>
        </p:nvSpPr>
        <p:spPr>
          <a:xfrm>
            <a:off x="5276088" y="3419856"/>
            <a:ext cx="1225296" cy="457200"/>
          </a:xfrm>
          <a:prstGeom prst="rect">
            <a:avLst/>
          </a:prstGeom>
          <a:noFill/>
        </p:spPr>
        <p:txBody>
          <a:bodyPr wrap="square" lIns="27000" tIns="18000" rIns="27000" bIns="18000" anchor="ctr"/>
          <a:lstStyle/>
          <a:p>
            <a:pPr algn="ctr"/>
            <a:r>
              <a:rPr lang="ru-RU" sz="650" dirty="0">
                <a:solidFill>
                  <a:srgbClr val="333333"/>
                </a:solidFill>
                <a:latin typeface="Calibri"/>
              </a:rPr>
              <a:t>Бесплатно</a:t>
            </a:r>
          </a:p>
        </p:txBody>
      </p:sp>
      <p:sp>
        <p:nvSpPr>
          <p:cNvPr id="195" name="S195"/>
          <p:cNvSpPr/>
          <p:nvPr/>
        </p:nvSpPr>
        <p:spPr>
          <a:xfrm>
            <a:off x="6501383" y="3419856"/>
            <a:ext cx="1225296" cy="457200"/>
          </a:xfrm>
          <a:prstGeom prst="rect">
            <a:avLst/>
          </a:prstGeom>
          <a:solidFill>
            <a:srgbClr val="F5F7F9"/>
          </a:solidFill>
          <a:ln w="3810">
            <a:solidFill>
              <a:srgbClr val="DDDDDD"/>
            </a:solidFill>
          </a:ln>
        </p:spPr>
        <p:txBody>
          <a:bodyPr/>
          <a:lstStyle/>
          <a:p>
            <a:endParaRPr lang="en-US" sz="100"/>
          </a:p>
        </p:txBody>
      </p:sp>
      <p:sp>
        <p:nvSpPr>
          <p:cNvPr id="196" name="T196"/>
          <p:cNvSpPr txBox="1"/>
          <p:nvPr/>
        </p:nvSpPr>
        <p:spPr>
          <a:xfrm>
            <a:off x="6501383" y="3419856"/>
            <a:ext cx="1225296" cy="457200"/>
          </a:xfrm>
          <a:prstGeom prst="rect">
            <a:avLst/>
          </a:prstGeom>
          <a:noFill/>
        </p:spPr>
        <p:txBody>
          <a:bodyPr wrap="square" lIns="27000" tIns="18000" rIns="27000" bIns="18000" anchor="ctr"/>
          <a:lstStyle/>
          <a:p>
            <a:pPr algn="ctr"/>
            <a:r>
              <a:rPr lang="ru-RU" sz="650" dirty="0">
                <a:solidFill>
                  <a:srgbClr val="333333"/>
                </a:solidFill>
                <a:latin typeface="Calibri"/>
              </a:rPr>
              <a:t>Бесплатно</a:t>
            </a:r>
          </a:p>
        </p:txBody>
      </p:sp>
      <p:sp>
        <p:nvSpPr>
          <p:cNvPr id="197" name="S197"/>
          <p:cNvSpPr/>
          <p:nvPr/>
        </p:nvSpPr>
        <p:spPr>
          <a:xfrm>
            <a:off x="7726679" y="3419856"/>
            <a:ext cx="1188720" cy="457200"/>
          </a:xfrm>
          <a:prstGeom prst="rect">
            <a:avLst/>
          </a:prstGeom>
          <a:solidFill>
            <a:srgbClr val="F5F7F9"/>
          </a:solidFill>
          <a:ln w="3810">
            <a:solidFill>
              <a:srgbClr val="DDDDDD"/>
            </a:solidFill>
          </a:ln>
        </p:spPr>
        <p:txBody>
          <a:bodyPr/>
          <a:lstStyle/>
          <a:p>
            <a:endParaRPr lang="en-US" sz="100"/>
          </a:p>
        </p:txBody>
      </p:sp>
      <p:sp>
        <p:nvSpPr>
          <p:cNvPr id="198" name="T198"/>
          <p:cNvSpPr txBox="1"/>
          <p:nvPr/>
        </p:nvSpPr>
        <p:spPr>
          <a:xfrm>
            <a:off x="7726679" y="3419856"/>
            <a:ext cx="1188720" cy="457200"/>
          </a:xfrm>
          <a:prstGeom prst="rect">
            <a:avLst/>
          </a:prstGeom>
          <a:noFill/>
        </p:spPr>
        <p:txBody>
          <a:bodyPr wrap="square" lIns="27000" tIns="18000" rIns="27000" bIns="18000" anchor="ctr"/>
          <a:lstStyle/>
          <a:p>
            <a:pPr algn="ctr"/>
            <a:r>
              <a:rPr lang="ru-RU" sz="650" dirty="0">
                <a:solidFill>
                  <a:srgbClr val="333333"/>
                </a:solidFill>
                <a:latin typeface="Calibri"/>
              </a:rPr>
              <a:t>Бесплатно</a:t>
            </a:r>
          </a:p>
        </p:txBody>
      </p:sp>
      <p:sp>
        <p:nvSpPr>
          <p:cNvPr id="199" name="S199"/>
          <p:cNvSpPr/>
          <p:nvPr/>
        </p:nvSpPr>
        <p:spPr>
          <a:xfrm>
            <a:off x="182880" y="3877056"/>
            <a:ext cx="1417320" cy="457200"/>
          </a:xfrm>
          <a:prstGeom prst="rect">
            <a:avLst/>
          </a:prstGeom>
          <a:solidFill>
            <a:srgbClr val="FFFFFF"/>
          </a:solidFill>
          <a:ln w="3810">
            <a:solidFill>
              <a:srgbClr val="DDDDDD"/>
            </a:solidFill>
          </a:ln>
        </p:spPr>
        <p:txBody>
          <a:bodyPr/>
          <a:lstStyle/>
          <a:p>
            <a:endParaRPr lang="en-US" sz="100"/>
          </a:p>
        </p:txBody>
      </p:sp>
      <p:sp>
        <p:nvSpPr>
          <p:cNvPr id="200" name="T200"/>
          <p:cNvSpPr txBox="1"/>
          <p:nvPr/>
        </p:nvSpPr>
        <p:spPr>
          <a:xfrm>
            <a:off x="182880" y="3877056"/>
            <a:ext cx="1417320" cy="457200"/>
          </a:xfrm>
          <a:prstGeom prst="rect">
            <a:avLst/>
          </a:prstGeom>
          <a:noFill/>
        </p:spPr>
        <p:txBody>
          <a:bodyPr wrap="square" lIns="27000" tIns="18000" rIns="27000" bIns="18000" anchor="ctr"/>
          <a:lstStyle/>
          <a:p>
            <a:pPr algn="ctr"/>
            <a:r>
              <a:rPr lang="ru-RU" sz="700" b="1" dirty="0">
                <a:solidFill>
                  <a:srgbClr val="333333"/>
                </a:solidFill>
                <a:latin typeface="Calibri"/>
              </a:rPr>
              <a:t>Локализация (RU)</a:t>
            </a:r>
          </a:p>
        </p:txBody>
      </p:sp>
      <p:sp>
        <p:nvSpPr>
          <p:cNvPr id="201" name="S201"/>
          <p:cNvSpPr/>
          <p:nvPr/>
        </p:nvSpPr>
        <p:spPr>
          <a:xfrm>
            <a:off x="1600200" y="3877056"/>
            <a:ext cx="1225296" cy="457200"/>
          </a:xfrm>
          <a:prstGeom prst="rect">
            <a:avLst/>
          </a:prstGeom>
          <a:solidFill>
            <a:srgbClr val="E8F5E9"/>
          </a:solidFill>
          <a:ln w="3810">
            <a:solidFill>
              <a:srgbClr val="DDDDDD"/>
            </a:solidFill>
          </a:ln>
        </p:spPr>
        <p:txBody>
          <a:bodyPr/>
          <a:lstStyle/>
          <a:p>
            <a:endParaRPr lang="en-US" sz="100"/>
          </a:p>
        </p:txBody>
      </p:sp>
      <p:sp>
        <p:nvSpPr>
          <p:cNvPr id="202" name="T202"/>
          <p:cNvSpPr txBox="1"/>
          <p:nvPr/>
        </p:nvSpPr>
        <p:spPr>
          <a:xfrm>
            <a:off x="1600200" y="3877056"/>
            <a:ext cx="1225296" cy="457200"/>
          </a:xfrm>
          <a:prstGeom prst="rect">
            <a:avLst/>
          </a:prstGeom>
          <a:noFill/>
        </p:spPr>
        <p:txBody>
          <a:bodyPr wrap="square" lIns="27000" tIns="18000" rIns="27000" bIns="18000" anchor="ctr"/>
          <a:lstStyle/>
          <a:p>
            <a:pPr algn="ctr"/>
            <a:r>
              <a:rPr lang="ru-RU" sz="650" dirty="0">
                <a:solidFill>
                  <a:srgbClr val="2B7A4B"/>
                </a:solidFill>
                <a:latin typeface="Calibri"/>
              </a:rPr>
              <a:t>✓</a:t>
            </a:r>
          </a:p>
        </p:txBody>
      </p:sp>
      <p:sp>
        <p:nvSpPr>
          <p:cNvPr id="203" name="S203"/>
          <p:cNvSpPr/>
          <p:nvPr/>
        </p:nvSpPr>
        <p:spPr>
          <a:xfrm>
            <a:off x="2825496" y="3877056"/>
            <a:ext cx="1225296" cy="457200"/>
          </a:xfrm>
          <a:prstGeom prst="rect">
            <a:avLst/>
          </a:prstGeom>
          <a:solidFill>
            <a:srgbClr val="FFFFFF"/>
          </a:solidFill>
          <a:ln w="3810">
            <a:solidFill>
              <a:srgbClr val="DDDDDD"/>
            </a:solidFill>
          </a:ln>
        </p:spPr>
        <p:txBody>
          <a:bodyPr/>
          <a:lstStyle/>
          <a:p>
            <a:endParaRPr lang="en-US" sz="100"/>
          </a:p>
        </p:txBody>
      </p:sp>
      <p:sp>
        <p:nvSpPr>
          <p:cNvPr id="204" name="T204"/>
          <p:cNvSpPr txBox="1"/>
          <p:nvPr/>
        </p:nvSpPr>
        <p:spPr>
          <a:xfrm>
            <a:off x="2825496" y="3877056"/>
            <a:ext cx="1225296" cy="457200"/>
          </a:xfrm>
          <a:prstGeom prst="rect">
            <a:avLst/>
          </a:prstGeom>
          <a:noFill/>
        </p:spPr>
        <p:txBody>
          <a:bodyPr wrap="square" lIns="27000" tIns="18000" rIns="27000" bIns="18000" anchor="ctr"/>
          <a:lstStyle/>
          <a:p>
            <a:pPr algn="ctr"/>
            <a:r>
              <a:rPr lang="ru-RU" sz="650" dirty="0">
                <a:solidFill>
                  <a:srgbClr val="CC3333"/>
                </a:solidFill>
                <a:latin typeface="Calibri"/>
              </a:rPr>
              <a:t>✗</a:t>
            </a:r>
          </a:p>
        </p:txBody>
      </p:sp>
      <p:sp>
        <p:nvSpPr>
          <p:cNvPr id="205" name="S205"/>
          <p:cNvSpPr/>
          <p:nvPr/>
        </p:nvSpPr>
        <p:spPr>
          <a:xfrm>
            <a:off x="4050791" y="3877056"/>
            <a:ext cx="1225296" cy="457200"/>
          </a:xfrm>
          <a:prstGeom prst="rect">
            <a:avLst/>
          </a:prstGeom>
          <a:solidFill>
            <a:srgbClr val="FFFFFF"/>
          </a:solidFill>
          <a:ln w="3810">
            <a:solidFill>
              <a:srgbClr val="DDDDDD"/>
            </a:solidFill>
          </a:ln>
        </p:spPr>
        <p:txBody>
          <a:bodyPr/>
          <a:lstStyle/>
          <a:p>
            <a:endParaRPr lang="en-US" sz="100"/>
          </a:p>
        </p:txBody>
      </p:sp>
      <p:sp>
        <p:nvSpPr>
          <p:cNvPr id="206" name="T206"/>
          <p:cNvSpPr txBox="1"/>
          <p:nvPr/>
        </p:nvSpPr>
        <p:spPr>
          <a:xfrm>
            <a:off x="4050791" y="3877056"/>
            <a:ext cx="1225296" cy="457200"/>
          </a:xfrm>
          <a:prstGeom prst="rect">
            <a:avLst/>
          </a:prstGeom>
          <a:noFill/>
        </p:spPr>
        <p:txBody>
          <a:bodyPr wrap="square" lIns="27000" tIns="18000" rIns="27000" bIns="18000" anchor="ctr"/>
          <a:lstStyle/>
          <a:p>
            <a:pPr algn="ctr"/>
            <a:r>
              <a:rPr lang="ru-RU" sz="650" dirty="0">
                <a:solidFill>
                  <a:srgbClr val="333333"/>
                </a:solidFill>
                <a:latin typeface="Calibri"/>
              </a:rPr>
              <a:t>Частичная</a:t>
            </a:r>
          </a:p>
        </p:txBody>
      </p:sp>
      <p:sp>
        <p:nvSpPr>
          <p:cNvPr id="207" name="S207"/>
          <p:cNvSpPr/>
          <p:nvPr/>
        </p:nvSpPr>
        <p:spPr>
          <a:xfrm>
            <a:off x="5276088" y="3877056"/>
            <a:ext cx="1225296" cy="457200"/>
          </a:xfrm>
          <a:prstGeom prst="rect">
            <a:avLst/>
          </a:prstGeom>
          <a:solidFill>
            <a:srgbClr val="FFFFFF"/>
          </a:solidFill>
          <a:ln w="3810">
            <a:solidFill>
              <a:srgbClr val="DDDDDD"/>
            </a:solidFill>
          </a:ln>
        </p:spPr>
        <p:txBody>
          <a:bodyPr/>
          <a:lstStyle/>
          <a:p>
            <a:endParaRPr lang="en-US" sz="100"/>
          </a:p>
        </p:txBody>
      </p:sp>
      <p:sp>
        <p:nvSpPr>
          <p:cNvPr id="208" name="T208"/>
          <p:cNvSpPr txBox="1"/>
          <p:nvPr/>
        </p:nvSpPr>
        <p:spPr>
          <a:xfrm>
            <a:off x="5276088" y="3877056"/>
            <a:ext cx="1225296" cy="457200"/>
          </a:xfrm>
          <a:prstGeom prst="rect">
            <a:avLst/>
          </a:prstGeom>
          <a:noFill/>
        </p:spPr>
        <p:txBody>
          <a:bodyPr wrap="square" lIns="27000" tIns="18000" rIns="27000" bIns="18000" anchor="ctr"/>
          <a:lstStyle/>
          <a:p>
            <a:pPr algn="ctr"/>
            <a:r>
              <a:rPr lang="ru-RU" sz="650" dirty="0">
                <a:solidFill>
                  <a:srgbClr val="2B7A4B"/>
                </a:solidFill>
                <a:latin typeface="Calibri"/>
              </a:rPr>
              <a:t>✓</a:t>
            </a:r>
          </a:p>
        </p:txBody>
      </p:sp>
      <p:sp>
        <p:nvSpPr>
          <p:cNvPr id="209" name="S209"/>
          <p:cNvSpPr/>
          <p:nvPr/>
        </p:nvSpPr>
        <p:spPr>
          <a:xfrm>
            <a:off x="6501383" y="3877056"/>
            <a:ext cx="1225296" cy="457200"/>
          </a:xfrm>
          <a:prstGeom prst="rect">
            <a:avLst/>
          </a:prstGeom>
          <a:solidFill>
            <a:srgbClr val="FFFFFF"/>
          </a:solidFill>
          <a:ln w="3810">
            <a:solidFill>
              <a:srgbClr val="DDDDDD"/>
            </a:solidFill>
          </a:ln>
        </p:spPr>
        <p:txBody>
          <a:bodyPr/>
          <a:lstStyle/>
          <a:p>
            <a:endParaRPr lang="en-US" sz="100"/>
          </a:p>
        </p:txBody>
      </p:sp>
      <p:sp>
        <p:nvSpPr>
          <p:cNvPr id="210" name="T210"/>
          <p:cNvSpPr txBox="1"/>
          <p:nvPr/>
        </p:nvSpPr>
        <p:spPr>
          <a:xfrm>
            <a:off x="6501383" y="3877056"/>
            <a:ext cx="1225296" cy="457200"/>
          </a:xfrm>
          <a:prstGeom prst="rect">
            <a:avLst/>
          </a:prstGeom>
          <a:noFill/>
        </p:spPr>
        <p:txBody>
          <a:bodyPr wrap="square" lIns="27000" tIns="18000" rIns="27000" bIns="18000" anchor="ctr"/>
          <a:lstStyle/>
          <a:p>
            <a:pPr algn="ctr"/>
            <a:r>
              <a:rPr lang="ru-RU" sz="650" dirty="0">
                <a:solidFill>
                  <a:srgbClr val="CC3333"/>
                </a:solidFill>
                <a:latin typeface="Calibri"/>
              </a:rPr>
              <a:t>✗</a:t>
            </a:r>
          </a:p>
        </p:txBody>
      </p:sp>
      <p:sp>
        <p:nvSpPr>
          <p:cNvPr id="211" name="S211"/>
          <p:cNvSpPr/>
          <p:nvPr/>
        </p:nvSpPr>
        <p:spPr>
          <a:xfrm>
            <a:off x="7726679" y="3877056"/>
            <a:ext cx="1188720" cy="457200"/>
          </a:xfrm>
          <a:prstGeom prst="rect">
            <a:avLst/>
          </a:prstGeom>
          <a:solidFill>
            <a:srgbClr val="FFFFFF"/>
          </a:solidFill>
          <a:ln w="3810">
            <a:solidFill>
              <a:srgbClr val="DDDDDD"/>
            </a:solidFill>
          </a:ln>
        </p:spPr>
        <p:txBody>
          <a:bodyPr/>
          <a:lstStyle/>
          <a:p>
            <a:endParaRPr lang="en-US" sz="100"/>
          </a:p>
        </p:txBody>
      </p:sp>
      <p:sp>
        <p:nvSpPr>
          <p:cNvPr id="212" name="T212"/>
          <p:cNvSpPr txBox="1"/>
          <p:nvPr/>
        </p:nvSpPr>
        <p:spPr>
          <a:xfrm>
            <a:off x="7726679" y="3877056"/>
            <a:ext cx="1188720" cy="457200"/>
          </a:xfrm>
          <a:prstGeom prst="rect">
            <a:avLst/>
          </a:prstGeom>
          <a:noFill/>
        </p:spPr>
        <p:txBody>
          <a:bodyPr wrap="square" lIns="27000" tIns="18000" rIns="27000" bIns="18000" anchor="ctr"/>
          <a:lstStyle/>
          <a:p>
            <a:pPr algn="ctr"/>
            <a:r>
              <a:rPr lang="ru-RU" sz="650" dirty="0">
                <a:solidFill>
                  <a:srgbClr val="CC3333"/>
                </a:solidFill>
                <a:latin typeface="Calibri"/>
              </a:rPr>
              <a:t>✗</a:t>
            </a:r>
          </a:p>
        </p:txBody>
      </p:sp>
      <p:sp>
        <p:nvSpPr>
          <p:cNvPr id="213" name="S213"/>
          <p:cNvSpPr/>
          <p:nvPr/>
        </p:nvSpPr>
        <p:spPr>
          <a:xfrm>
            <a:off x="182880" y="4334256"/>
            <a:ext cx="1417320" cy="457200"/>
          </a:xfrm>
          <a:prstGeom prst="rect">
            <a:avLst/>
          </a:prstGeom>
          <a:solidFill>
            <a:srgbClr val="F5F7F9"/>
          </a:solidFill>
          <a:ln w="3810">
            <a:solidFill>
              <a:srgbClr val="DDDDDD"/>
            </a:solidFill>
          </a:ln>
        </p:spPr>
        <p:txBody>
          <a:bodyPr/>
          <a:lstStyle/>
          <a:p>
            <a:endParaRPr lang="en-US" sz="100"/>
          </a:p>
        </p:txBody>
      </p:sp>
      <p:sp>
        <p:nvSpPr>
          <p:cNvPr id="214" name="T214"/>
          <p:cNvSpPr txBox="1"/>
          <p:nvPr/>
        </p:nvSpPr>
        <p:spPr>
          <a:xfrm>
            <a:off x="182880" y="4334256"/>
            <a:ext cx="1417320" cy="457200"/>
          </a:xfrm>
          <a:prstGeom prst="rect">
            <a:avLst/>
          </a:prstGeom>
          <a:noFill/>
        </p:spPr>
        <p:txBody>
          <a:bodyPr wrap="square" lIns="27000" tIns="18000" rIns="27000" bIns="18000" anchor="ctr"/>
          <a:lstStyle/>
          <a:p>
            <a:pPr algn="ctr"/>
            <a:r>
              <a:rPr lang="ru-RU" sz="700" b="1" dirty="0">
                <a:solidFill>
                  <a:srgbClr val="333333"/>
                </a:solidFill>
                <a:latin typeface="Calibri"/>
              </a:rPr>
              <a:t>Кросс-платформ. (5+ МК)</a:t>
            </a:r>
          </a:p>
        </p:txBody>
      </p:sp>
      <p:sp>
        <p:nvSpPr>
          <p:cNvPr id="215" name="S215"/>
          <p:cNvSpPr/>
          <p:nvPr/>
        </p:nvSpPr>
        <p:spPr>
          <a:xfrm>
            <a:off x="1600200" y="4334256"/>
            <a:ext cx="1225296" cy="457200"/>
          </a:xfrm>
          <a:prstGeom prst="rect">
            <a:avLst/>
          </a:prstGeom>
          <a:solidFill>
            <a:srgbClr val="E8F5E9"/>
          </a:solidFill>
          <a:ln w="3810">
            <a:solidFill>
              <a:srgbClr val="DDDDDD"/>
            </a:solidFill>
          </a:ln>
        </p:spPr>
        <p:txBody>
          <a:bodyPr/>
          <a:lstStyle/>
          <a:p>
            <a:endParaRPr lang="en-US" sz="100"/>
          </a:p>
        </p:txBody>
      </p:sp>
      <p:sp>
        <p:nvSpPr>
          <p:cNvPr id="216" name="T216"/>
          <p:cNvSpPr txBox="1"/>
          <p:nvPr/>
        </p:nvSpPr>
        <p:spPr>
          <a:xfrm>
            <a:off x="1600200" y="4334256"/>
            <a:ext cx="1225296" cy="457200"/>
          </a:xfrm>
          <a:prstGeom prst="rect">
            <a:avLst/>
          </a:prstGeom>
          <a:noFill/>
        </p:spPr>
        <p:txBody>
          <a:bodyPr wrap="square" lIns="27000" tIns="18000" rIns="27000" bIns="18000" anchor="ctr"/>
          <a:lstStyle/>
          <a:p>
            <a:pPr algn="ctr"/>
            <a:r>
              <a:rPr lang="ru-RU" sz="650" dirty="0">
                <a:solidFill>
                  <a:srgbClr val="2B7A4B"/>
                </a:solidFill>
                <a:latin typeface="Calibri"/>
              </a:rPr>
              <a:t>✓</a:t>
            </a:r>
          </a:p>
        </p:txBody>
      </p:sp>
      <p:sp>
        <p:nvSpPr>
          <p:cNvPr id="217" name="S217"/>
          <p:cNvSpPr/>
          <p:nvPr/>
        </p:nvSpPr>
        <p:spPr>
          <a:xfrm>
            <a:off x="2825496" y="4334256"/>
            <a:ext cx="1225296" cy="457200"/>
          </a:xfrm>
          <a:prstGeom prst="rect">
            <a:avLst/>
          </a:prstGeom>
          <a:solidFill>
            <a:srgbClr val="F5F7F9"/>
          </a:solidFill>
          <a:ln w="3810">
            <a:solidFill>
              <a:srgbClr val="DDDDDD"/>
            </a:solidFill>
          </a:ln>
        </p:spPr>
        <p:txBody>
          <a:bodyPr/>
          <a:lstStyle/>
          <a:p>
            <a:endParaRPr lang="en-US" sz="100"/>
          </a:p>
        </p:txBody>
      </p:sp>
      <p:sp>
        <p:nvSpPr>
          <p:cNvPr id="218" name="T218"/>
          <p:cNvSpPr txBox="1"/>
          <p:nvPr/>
        </p:nvSpPr>
        <p:spPr>
          <a:xfrm>
            <a:off x="2825496" y="4334256"/>
            <a:ext cx="1225296" cy="457200"/>
          </a:xfrm>
          <a:prstGeom prst="rect">
            <a:avLst/>
          </a:prstGeom>
          <a:noFill/>
        </p:spPr>
        <p:txBody>
          <a:bodyPr wrap="square" lIns="27000" tIns="18000" rIns="27000" bIns="18000" anchor="ctr"/>
          <a:lstStyle/>
          <a:p>
            <a:pPr algn="ctr"/>
            <a:r>
              <a:rPr lang="ru-RU" sz="650" dirty="0">
                <a:solidFill>
                  <a:srgbClr val="CC3333"/>
                </a:solidFill>
                <a:latin typeface="Calibri"/>
              </a:rPr>
              <a:t>✗ (NI only)</a:t>
            </a:r>
          </a:p>
        </p:txBody>
      </p:sp>
      <p:sp>
        <p:nvSpPr>
          <p:cNvPr id="219" name="S219"/>
          <p:cNvSpPr/>
          <p:nvPr/>
        </p:nvSpPr>
        <p:spPr>
          <a:xfrm>
            <a:off x="4050791" y="4334256"/>
            <a:ext cx="1225296" cy="457200"/>
          </a:xfrm>
          <a:prstGeom prst="rect">
            <a:avLst/>
          </a:prstGeom>
          <a:solidFill>
            <a:srgbClr val="F5F7F9"/>
          </a:solidFill>
          <a:ln w="3810">
            <a:solidFill>
              <a:srgbClr val="DDDDDD"/>
            </a:solidFill>
          </a:ln>
        </p:spPr>
        <p:txBody>
          <a:bodyPr/>
          <a:lstStyle/>
          <a:p>
            <a:endParaRPr lang="en-US" sz="100"/>
          </a:p>
        </p:txBody>
      </p:sp>
      <p:sp>
        <p:nvSpPr>
          <p:cNvPr id="220" name="T220"/>
          <p:cNvSpPr txBox="1"/>
          <p:nvPr/>
        </p:nvSpPr>
        <p:spPr>
          <a:xfrm>
            <a:off x="4050791" y="4334256"/>
            <a:ext cx="1225296" cy="457200"/>
          </a:xfrm>
          <a:prstGeom prst="rect">
            <a:avLst/>
          </a:prstGeom>
          <a:noFill/>
        </p:spPr>
        <p:txBody>
          <a:bodyPr wrap="square" lIns="27000" tIns="18000" rIns="27000" bIns="18000" anchor="ctr"/>
          <a:lstStyle/>
          <a:p>
            <a:pPr algn="ctr"/>
            <a:r>
              <a:rPr lang="ru-RU" sz="650" dirty="0">
                <a:solidFill>
                  <a:srgbClr val="2B7A4B"/>
                </a:solidFill>
                <a:latin typeface="Calibri"/>
              </a:rPr>
              <a:t>✓ (TI, ARM)</a:t>
            </a:r>
          </a:p>
        </p:txBody>
      </p:sp>
      <p:sp>
        <p:nvSpPr>
          <p:cNvPr id="221" name="S221"/>
          <p:cNvSpPr/>
          <p:nvPr/>
        </p:nvSpPr>
        <p:spPr>
          <a:xfrm>
            <a:off x="5276088" y="4334256"/>
            <a:ext cx="1225296" cy="457200"/>
          </a:xfrm>
          <a:prstGeom prst="rect">
            <a:avLst/>
          </a:prstGeom>
          <a:solidFill>
            <a:srgbClr val="F5F7F9"/>
          </a:solidFill>
          <a:ln w="3810">
            <a:solidFill>
              <a:srgbClr val="DDDDDD"/>
            </a:solidFill>
          </a:ln>
        </p:spPr>
        <p:txBody>
          <a:bodyPr/>
          <a:lstStyle/>
          <a:p>
            <a:endParaRPr lang="en-US" sz="100"/>
          </a:p>
        </p:txBody>
      </p:sp>
      <p:sp>
        <p:nvSpPr>
          <p:cNvPr id="222" name="T222"/>
          <p:cNvSpPr txBox="1"/>
          <p:nvPr/>
        </p:nvSpPr>
        <p:spPr>
          <a:xfrm>
            <a:off x="5276088" y="4334256"/>
            <a:ext cx="1225296" cy="457200"/>
          </a:xfrm>
          <a:prstGeom prst="rect">
            <a:avLst/>
          </a:prstGeom>
          <a:noFill/>
        </p:spPr>
        <p:txBody>
          <a:bodyPr wrap="square" lIns="27000" tIns="18000" rIns="27000" bIns="18000" anchor="ctr"/>
          <a:lstStyle/>
          <a:p>
            <a:pPr algn="ctr"/>
            <a:r>
              <a:rPr lang="ru-RU" sz="650" dirty="0">
                <a:solidFill>
                  <a:srgbClr val="CC3333"/>
                </a:solidFill>
                <a:latin typeface="Calibri"/>
              </a:rPr>
              <a:t>✗</a:t>
            </a:r>
          </a:p>
        </p:txBody>
      </p:sp>
      <p:sp>
        <p:nvSpPr>
          <p:cNvPr id="223" name="S223"/>
          <p:cNvSpPr/>
          <p:nvPr/>
        </p:nvSpPr>
        <p:spPr>
          <a:xfrm>
            <a:off x="6501383" y="4334256"/>
            <a:ext cx="1225296" cy="457200"/>
          </a:xfrm>
          <a:prstGeom prst="rect">
            <a:avLst/>
          </a:prstGeom>
          <a:solidFill>
            <a:srgbClr val="F5F7F9"/>
          </a:solidFill>
          <a:ln w="3810">
            <a:solidFill>
              <a:srgbClr val="DDDDDD"/>
            </a:solidFill>
          </a:ln>
        </p:spPr>
        <p:txBody>
          <a:bodyPr/>
          <a:lstStyle/>
          <a:p>
            <a:endParaRPr lang="en-US" sz="100"/>
          </a:p>
        </p:txBody>
      </p:sp>
      <p:sp>
        <p:nvSpPr>
          <p:cNvPr id="224" name="T224"/>
          <p:cNvSpPr txBox="1"/>
          <p:nvPr/>
        </p:nvSpPr>
        <p:spPr>
          <a:xfrm>
            <a:off x="6501383" y="4334256"/>
            <a:ext cx="1225296" cy="457200"/>
          </a:xfrm>
          <a:prstGeom prst="rect">
            <a:avLst/>
          </a:prstGeom>
          <a:noFill/>
        </p:spPr>
        <p:txBody>
          <a:bodyPr wrap="square" lIns="27000" tIns="18000" rIns="27000" bIns="18000" anchor="ctr"/>
          <a:lstStyle/>
          <a:p>
            <a:pPr algn="ctr"/>
            <a:r>
              <a:rPr lang="ru-RU" sz="650" dirty="0">
                <a:solidFill>
                  <a:srgbClr val="2B7A4B"/>
                </a:solidFill>
                <a:latin typeface="Calibri"/>
              </a:rPr>
              <a:t>✓ (Linux)</a:t>
            </a:r>
          </a:p>
        </p:txBody>
      </p:sp>
      <p:sp>
        <p:nvSpPr>
          <p:cNvPr id="225" name="S225"/>
          <p:cNvSpPr/>
          <p:nvPr/>
        </p:nvSpPr>
        <p:spPr>
          <a:xfrm>
            <a:off x="7726679" y="4334256"/>
            <a:ext cx="1188720" cy="457200"/>
          </a:xfrm>
          <a:prstGeom prst="rect">
            <a:avLst/>
          </a:prstGeom>
          <a:solidFill>
            <a:srgbClr val="F5F7F9"/>
          </a:solidFill>
          <a:ln w="3810">
            <a:solidFill>
              <a:srgbClr val="DDDDDD"/>
            </a:solidFill>
          </a:ln>
        </p:spPr>
        <p:txBody>
          <a:bodyPr/>
          <a:lstStyle/>
          <a:p>
            <a:endParaRPr lang="en-US" sz="100"/>
          </a:p>
        </p:txBody>
      </p:sp>
      <p:sp>
        <p:nvSpPr>
          <p:cNvPr id="226" name="T226"/>
          <p:cNvSpPr txBox="1"/>
          <p:nvPr/>
        </p:nvSpPr>
        <p:spPr>
          <a:xfrm>
            <a:off x="7726679" y="4334256"/>
            <a:ext cx="1188720" cy="457200"/>
          </a:xfrm>
          <a:prstGeom prst="rect">
            <a:avLst/>
          </a:prstGeom>
          <a:noFill/>
        </p:spPr>
        <p:txBody>
          <a:bodyPr wrap="square" lIns="27000" tIns="18000" rIns="27000" bIns="18000" anchor="ctr"/>
          <a:lstStyle/>
          <a:p>
            <a:pPr algn="ctr"/>
            <a:r>
              <a:rPr lang="ru-RU" sz="650" dirty="0">
                <a:solidFill>
                  <a:srgbClr val="CC3333"/>
                </a:solidFill>
                <a:latin typeface="Calibri"/>
              </a:rPr>
              <a:t>✗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5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658368"/>
          </a:xfrm>
          <a:prstGeom prst="rect">
            <a:avLst/>
          </a:prstGeom>
          <a:solidFill>
            <a:srgbClr val="1B3A4B"/>
          </a:solidFill>
          <a:ln w="12700">
            <a:solidFill>
              <a:srgbClr val="1B3A4B"/>
            </a:solidFill>
            <a:prstDash val="solid"/>
          </a:ln>
        </p:spPr>
        <p:txBody>
          <a:bodyPr/>
          <a:lstStyle/>
          <a:p>
            <a:endParaRPr lang="en-001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64592" cy="658368"/>
          </a:xfrm>
          <a:prstGeom prst="rect">
            <a:avLst/>
          </a:prstGeom>
          <a:solidFill>
            <a:srgbClr val="D4930A"/>
          </a:solidFill>
          <a:ln w="12700">
            <a:solidFill>
              <a:srgbClr val="D4930A"/>
            </a:solidFill>
            <a:prstDash val="solid"/>
          </a:ln>
        </p:spPr>
        <p:txBody>
          <a:bodyPr/>
          <a:lstStyle/>
          <a:p>
            <a:endParaRPr lang="en-001"/>
          </a:p>
        </p:txBody>
      </p:sp>
      <p:sp>
        <p:nvSpPr>
          <p:cNvPr id="4" name="Text 2"/>
          <p:cNvSpPr/>
          <p:nvPr/>
        </p:nvSpPr>
        <p:spPr>
          <a:xfrm>
            <a:off x="274320" y="0"/>
            <a:ext cx="6583680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000" b="1" dirty="0">
                <a:solidFill>
                  <a:srgbClr val="D4930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Целевая аудитория</a:t>
            </a:r>
            <a:endParaRPr lang="en-US" sz="2000" dirty="0"/>
          </a:p>
        </p:txBody>
      </p:sp>
      <p:sp>
        <p:nvSpPr>
          <p:cNvPr id="5" name="Shape 3"/>
          <p:cNvSpPr/>
          <p:nvPr/>
        </p:nvSpPr>
        <p:spPr>
          <a:xfrm>
            <a:off x="6876288" y="36576"/>
            <a:ext cx="2103120" cy="585216"/>
          </a:xfrm>
          <a:prstGeom prst="rect">
            <a:avLst/>
          </a:prstGeom>
          <a:solidFill>
            <a:srgbClr val="FFFFFF"/>
          </a:solidFill>
          <a:ln w="6350">
            <a:solidFill>
              <a:srgbClr val="CCCCCC"/>
            </a:solidFill>
            <a:prstDash val="solid"/>
          </a:ln>
        </p:spPr>
        <p:txBody>
          <a:bodyPr/>
          <a:lstStyle/>
          <a:p>
            <a:endParaRPr lang="en-001"/>
          </a:p>
        </p:txBody>
      </p:sp>
      <p:pic>
        <p:nvPicPr>
          <p:cNvPr id="6" name="Image 0" descr="/home/claude/logo_fasie_header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894576" y="54864"/>
            <a:ext cx="2066544" cy="548640"/>
          </a:xfrm>
          <a:prstGeom prst="rect">
            <a:avLst/>
          </a:prstGeom>
        </p:spPr>
      </p:pic>
      <p:sp>
        <p:nvSpPr>
          <p:cNvPr id="9" name="Shape 6"/>
          <p:cNvSpPr/>
          <p:nvPr/>
        </p:nvSpPr>
        <p:spPr>
          <a:xfrm>
            <a:off x="0" y="4983480"/>
            <a:ext cx="9144000" cy="160020"/>
          </a:xfrm>
          <a:prstGeom prst="rect">
            <a:avLst/>
          </a:prstGeom>
          <a:solidFill>
            <a:srgbClr val="1B3A4B"/>
          </a:solidFill>
          <a:ln w="12700">
            <a:solidFill>
              <a:srgbClr val="1B3A4B"/>
            </a:solidFill>
            <a:prstDash val="solid"/>
          </a:ln>
        </p:spPr>
        <p:txBody>
          <a:bodyPr/>
          <a:lstStyle/>
          <a:p>
            <a:endParaRPr lang="en-001"/>
          </a:p>
        </p:txBody>
      </p:sp>
      <p:sp>
        <p:nvSpPr>
          <p:cNvPr id="10" name="Shape 7"/>
          <p:cNvSpPr/>
          <p:nvPr/>
        </p:nvSpPr>
        <p:spPr>
          <a:xfrm>
            <a:off x="0" y="4983480"/>
            <a:ext cx="164592" cy="160020"/>
          </a:xfrm>
          <a:prstGeom prst="rect">
            <a:avLst/>
          </a:prstGeom>
          <a:solidFill>
            <a:srgbClr val="D4930A"/>
          </a:solidFill>
          <a:ln w="12700">
            <a:solidFill>
              <a:srgbClr val="D4930A"/>
            </a:solidFill>
            <a:prstDash val="solid"/>
          </a:ln>
        </p:spPr>
        <p:txBody>
          <a:bodyPr/>
          <a:lstStyle/>
          <a:p>
            <a:endParaRPr lang="en-001"/>
          </a:p>
        </p:txBody>
      </p:sp>
      <p:graphicFrame>
        <p:nvGraphicFramePr>
          <p:cNvPr id="11" name="Chart 0"/>
          <p:cNvGraphicFramePr/>
          <p:nvPr/>
        </p:nvGraphicFramePr>
        <p:xfrm>
          <a:off x="274320" y="749808"/>
          <a:ext cx="438912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Shape 8"/>
          <p:cNvSpPr/>
          <p:nvPr/>
        </p:nvSpPr>
        <p:spPr>
          <a:xfrm>
            <a:off x="4846320" y="777240"/>
            <a:ext cx="4023360" cy="914400"/>
          </a:xfrm>
          <a:prstGeom prst="rect">
            <a:avLst/>
          </a:prstGeom>
          <a:solidFill>
            <a:srgbClr val="FFFFFF"/>
          </a:solidFill>
          <a:ln w="6350">
            <a:solidFill>
              <a:srgbClr val="DDEAEA"/>
            </a:solidFill>
            <a:prstDash val="solid"/>
          </a:ln>
          <a:effectLst>
            <a:outerShdw blurRad="63500" dist="254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001"/>
          </a:p>
        </p:txBody>
      </p:sp>
      <p:sp>
        <p:nvSpPr>
          <p:cNvPr id="13" name="Shape 9"/>
          <p:cNvSpPr/>
          <p:nvPr/>
        </p:nvSpPr>
        <p:spPr>
          <a:xfrm>
            <a:off x="4846320" y="777240"/>
            <a:ext cx="164592" cy="914400"/>
          </a:xfrm>
          <a:prstGeom prst="rect">
            <a:avLst/>
          </a:prstGeom>
          <a:solidFill>
            <a:srgbClr val="D4930A"/>
          </a:solidFill>
          <a:ln w="12700">
            <a:solidFill>
              <a:srgbClr val="D4930A"/>
            </a:solidFill>
            <a:prstDash val="solid"/>
          </a:ln>
        </p:spPr>
        <p:txBody>
          <a:bodyPr/>
          <a:lstStyle/>
          <a:p>
            <a:endParaRPr lang="en-001"/>
          </a:p>
        </p:txBody>
      </p:sp>
      <p:sp>
        <p:nvSpPr>
          <p:cNvPr id="14" name="Text 10"/>
          <p:cNvSpPr/>
          <p:nvPr/>
        </p:nvSpPr>
        <p:spPr>
          <a:xfrm>
            <a:off x="5084064" y="850392"/>
            <a:ext cx="2743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1E2E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EdTech / Академический</a:t>
            </a:r>
            <a:endParaRPr lang="en-US" sz="1100" dirty="0"/>
          </a:p>
        </p:txBody>
      </p:sp>
      <p:sp>
        <p:nvSpPr>
          <p:cNvPr id="15" name="Text 11"/>
          <p:cNvSpPr/>
          <p:nvPr/>
        </p:nvSpPr>
        <p:spPr>
          <a:xfrm>
            <a:off x="7772400" y="832104"/>
            <a:ext cx="100584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800" b="1" dirty="0">
                <a:solidFill>
                  <a:srgbClr val="D4930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45%</a:t>
            </a:r>
            <a:endParaRPr lang="en-US" sz="1800" dirty="0"/>
          </a:p>
        </p:txBody>
      </p:sp>
      <p:sp>
        <p:nvSpPr>
          <p:cNvPr id="16" name="Text 12"/>
          <p:cNvSpPr/>
          <p:nvPr/>
        </p:nvSpPr>
        <p:spPr>
          <a:xfrm>
            <a:off x="5084064" y="1161288"/>
            <a:ext cx="3694176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950" dirty="0">
                <a:solidFill>
                  <a:srgbClr val="6B7C8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Вузы, школы, центры дополнительного образования. Инструмент для лабораторных практикумов и проектной деятельности студентов</a:t>
            </a:r>
            <a:endParaRPr lang="en-US" sz="950" dirty="0"/>
          </a:p>
        </p:txBody>
      </p:sp>
      <p:sp>
        <p:nvSpPr>
          <p:cNvPr id="17" name="Shape 13"/>
          <p:cNvSpPr/>
          <p:nvPr/>
        </p:nvSpPr>
        <p:spPr>
          <a:xfrm>
            <a:off x="4846320" y="1801368"/>
            <a:ext cx="4023360" cy="914400"/>
          </a:xfrm>
          <a:prstGeom prst="rect">
            <a:avLst/>
          </a:prstGeom>
          <a:solidFill>
            <a:srgbClr val="FFFFFF"/>
          </a:solidFill>
          <a:ln w="6350">
            <a:solidFill>
              <a:srgbClr val="DDEAEA"/>
            </a:solidFill>
            <a:prstDash val="solid"/>
          </a:ln>
          <a:effectLst>
            <a:outerShdw blurRad="63500" dist="254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001"/>
          </a:p>
        </p:txBody>
      </p:sp>
      <p:sp>
        <p:nvSpPr>
          <p:cNvPr id="18" name="Shape 14"/>
          <p:cNvSpPr/>
          <p:nvPr/>
        </p:nvSpPr>
        <p:spPr>
          <a:xfrm>
            <a:off x="4846320" y="1801368"/>
            <a:ext cx="164592" cy="914400"/>
          </a:xfrm>
          <a:prstGeom prst="rect">
            <a:avLst/>
          </a:prstGeom>
          <a:solidFill>
            <a:srgbClr val="1B3A4B"/>
          </a:solidFill>
          <a:ln w="12700">
            <a:solidFill>
              <a:srgbClr val="1B3A4B"/>
            </a:solidFill>
            <a:prstDash val="solid"/>
          </a:ln>
        </p:spPr>
        <p:txBody>
          <a:bodyPr/>
          <a:lstStyle/>
          <a:p>
            <a:endParaRPr lang="en-001"/>
          </a:p>
        </p:txBody>
      </p:sp>
      <p:sp>
        <p:nvSpPr>
          <p:cNvPr id="19" name="Text 15"/>
          <p:cNvSpPr/>
          <p:nvPr/>
        </p:nvSpPr>
        <p:spPr>
          <a:xfrm>
            <a:off x="5084064" y="1874520"/>
            <a:ext cx="2743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1E2E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B2B Инженерный</a:t>
            </a:r>
            <a:endParaRPr lang="en-US" sz="1100" dirty="0"/>
          </a:p>
        </p:txBody>
      </p:sp>
      <p:sp>
        <p:nvSpPr>
          <p:cNvPr id="20" name="Text 16"/>
          <p:cNvSpPr/>
          <p:nvPr/>
        </p:nvSpPr>
        <p:spPr>
          <a:xfrm>
            <a:off x="7772400" y="1856232"/>
            <a:ext cx="100584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800" b="1" dirty="0">
                <a:solidFill>
                  <a:srgbClr val="1B3A4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30%</a:t>
            </a:r>
            <a:endParaRPr lang="en-US" sz="1800" dirty="0"/>
          </a:p>
        </p:txBody>
      </p:sp>
      <p:sp>
        <p:nvSpPr>
          <p:cNvPr id="21" name="Text 17"/>
          <p:cNvSpPr/>
          <p:nvPr/>
        </p:nvSpPr>
        <p:spPr>
          <a:xfrm>
            <a:off x="5084064" y="2185416"/>
            <a:ext cx="3694176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950" dirty="0">
                <a:solidFill>
                  <a:srgbClr val="6B7C8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Компании, разрабатывающие прототипы роботизированных изделий. Ускорение цикла проектирования алгоритмов управления</a:t>
            </a:r>
            <a:endParaRPr lang="en-US" sz="950" dirty="0"/>
          </a:p>
        </p:txBody>
      </p:sp>
      <p:sp>
        <p:nvSpPr>
          <p:cNvPr id="22" name="Shape 18"/>
          <p:cNvSpPr/>
          <p:nvPr/>
        </p:nvSpPr>
        <p:spPr>
          <a:xfrm>
            <a:off x="4846320" y="2825496"/>
            <a:ext cx="4023360" cy="914400"/>
          </a:xfrm>
          <a:prstGeom prst="rect">
            <a:avLst/>
          </a:prstGeom>
          <a:solidFill>
            <a:srgbClr val="FFFFFF"/>
          </a:solidFill>
          <a:ln w="6350">
            <a:solidFill>
              <a:srgbClr val="DDEAEA"/>
            </a:solidFill>
            <a:prstDash val="solid"/>
          </a:ln>
          <a:effectLst>
            <a:outerShdw blurRad="63500" dist="254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001"/>
          </a:p>
        </p:txBody>
      </p:sp>
      <p:sp>
        <p:nvSpPr>
          <p:cNvPr id="23" name="Shape 19"/>
          <p:cNvSpPr/>
          <p:nvPr/>
        </p:nvSpPr>
        <p:spPr>
          <a:xfrm>
            <a:off x="4846320" y="2825496"/>
            <a:ext cx="164592" cy="914400"/>
          </a:xfrm>
          <a:prstGeom prst="rect">
            <a:avLst/>
          </a:prstGeom>
          <a:solidFill>
            <a:srgbClr val="2D7D5A"/>
          </a:solidFill>
          <a:ln w="12700">
            <a:solidFill>
              <a:srgbClr val="2D7D5A"/>
            </a:solidFill>
            <a:prstDash val="solid"/>
          </a:ln>
        </p:spPr>
        <p:txBody>
          <a:bodyPr/>
          <a:lstStyle/>
          <a:p>
            <a:endParaRPr lang="en-001"/>
          </a:p>
        </p:txBody>
      </p:sp>
      <p:sp>
        <p:nvSpPr>
          <p:cNvPr id="24" name="Text 20"/>
          <p:cNvSpPr/>
          <p:nvPr/>
        </p:nvSpPr>
        <p:spPr>
          <a:xfrm>
            <a:off x="5084064" y="2898648"/>
            <a:ext cx="2743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1E2E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Государственный</a:t>
            </a:r>
            <a:endParaRPr lang="en-US" sz="1100" dirty="0"/>
          </a:p>
        </p:txBody>
      </p:sp>
      <p:sp>
        <p:nvSpPr>
          <p:cNvPr id="25" name="Text 21"/>
          <p:cNvSpPr/>
          <p:nvPr/>
        </p:nvSpPr>
        <p:spPr>
          <a:xfrm>
            <a:off x="7772400" y="2880360"/>
            <a:ext cx="100584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800" b="1" dirty="0">
                <a:solidFill>
                  <a:srgbClr val="2D7D5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15%</a:t>
            </a:r>
            <a:endParaRPr lang="en-US" sz="1800" dirty="0"/>
          </a:p>
        </p:txBody>
      </p:sp>
      <p:sp>
        <p:nvSpPr>
          <p:cNvPr id="26" name="Text 22"/>
          <p:cNvSpPr/>
          <p:nvPr/>
        </p:nvSpPr>
        <p:spPr>
          <a:xfrm>
            <a:off x="5084064" y="3209544"/>
            <a:ext cx="3694176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ru-RU" sz="950" dirty="0">
                <a:solidFill>
                  <a:srgbClr val="6B7C8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Г</a:t>
            </a:r>
            <a:r>
              <a:rPr lang="en-US" sz="950" dirty="0" err="1">
                <a:solidFill>
                  <a:srgbClr val="6B7C8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осударственные</a:t>
            </a:r>
            <a:r>
              <a:rPr lang="en-US" sz="950" dirty="0">
                <a:solidFill>
                  <a:srgbClr val="6B7C8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НИИ, использующие отечественные платформы (МИК АМУР32), запрос на импортозамещение</a:t>
            </a:r>
            <a:endParaRPr lang="en-US" sz="950" dirty="0"/>
          </a:p>
        </p:txBody>
      </p:sp>
      <p:sp>
        <p:nvSpPr>
          <p:cNvPr id="27" name="Shape 23"/>
          <p:cNvSpPr/>
          <p:nvPr/>
        </p:nvSpPr>
        <p:spPr>
          <a:xfrm>
            <a:off x="4846320" y="3849624"/>
            <a:ext cx="4023360" cy="914400"/>
          </a:xfrm>
          <a:prstGeom prst="rect">
            <a:avLst/>
          </a:prstGeom>
          <a:solidFill>
            <a:srgbClr val="FFFFFF"/>
          </a:solidFill>
          <a:ln w="6350">
            <a:solidFill>
              <a:srgbClr val="DDEAEA"/>
            </a:solidFill>
            <a:prstDash val="solid"/>
          </a:ln>
          <a:effectLst>
            <a:outerShdw blurRad="63500" dist="254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001"/>
          </a:p>
        </p:txBody>
      </p:sp>
      <p:sp>
        <p:nvSpPr>
          <p:cNvPr id="28" name="Shape 24"/>
          <p:cNvSpPr/>
          <p:nvPr/>
        </p:nvSpPr>
        <p:spPr>
          <a:xfrm>
            <a:off x="4846320" y="3849624"/>
            <a:ext cx="164592" cy="914400"/>
          </a:xfrm>
          <a:prstGeom prst="rect">
            <a:avLst/>
          </a:prstGeom>
          <a:solidFill>
            <a:srgbClr val="8A5A1A"/>
          </a:solidFill>
          <a:ln w="12700">
            <a:solidFill>
              <a:srgbClr val="8A5A1A"/>
            </a:solidFill>
            <a:prstDash val="solid"/>
          </a:ln>
        </p:spPr>
        <p:txBody>
          <a:bodyPr/>
          <a:lstStyle/>
          <a:p>
            <a:endParaRPr lang="en-001"/>
          </a:p>
        </p:txBody>
      </p:sp>
      <p:sp>
        <p:nvSpPr>
          <p:cNvPr id="29" name="Text 25"/>
          <p:cNvSpPr/>
          <p:nvPr/>
        </p:nvSpPr>
        <p:spPr>
          <a:xfrm>
            <a:off x="5084064" y="3922776"/>
            <a:ext cx="2743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1E2E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B2C Хобби</a:t>
            </a:r>
            <a:endParaRPr lang="en-US" sz="1100" dirty="0"/>
          </a:p>
        </p:txBody>
      </p:sp>
      <p:sp>
        <p:nvSpPr>
          <p:cNvPr id="30" name="Text 26"/>
          <p:cNvSpPr/>
          <p:nvPr/>
        </p:nvSpPr>
        <p:spPr>
          <a:xfrm>
            <a:off x="7772400" y="3904488"/>
            <a:ext cx="100584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800" b="1" dirty="0">
                <a:solidFill>
                  <a:srgbClr val="8A5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10%</a:t>
            </a:r>
            <a:endParaRPr lang="en-US" sz="1800" dirty="0"/>
          </a:p>
        </p:txBody>
      </p:sp>
      <p:sp>
        <p:nvSpPr>
          <p:cNvPr id="31" name="Text 27"/>
          <p:cNvSpPr/>
          <p:nvPr/>
        </p:nvSpPr>
        <p:spPr>
          <a:xfrm>
            <a:off x="5084064" y="4233672"/>
            <a:ext cx="3694176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950" dirty="0">
                <a:solidFill>
                  <a:srgbClr val="6B7C8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Частные разработчики, участники соревнований по робототехнике, мейкеры и энтузиасты</a:t>
            </a:r>
            <a:endParaRPr lang="en-US" sz="9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1474</Words>
  <Application>Microsoft Office PowerPoint</Application>
  <PresentationFormat>On-screen Show (16:9)</PresentationFormat>
  <Paragraphs>367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Универсальный транслятор алгоритмов управления мобильного робота</dc:title>
  <dc:subject>PptxGenJS Presentation</dc:subject>
  <dc:creator>PptxGenJS</dc:creator>
  <cp:lastModifiedBy>Hram Dev</cp:lastModifiedBy>
  <cp:revision>29</cp:revision>
  <dcterms:created xsi:type="dcterms:W3CDTF">2026-03-14T21:54:59Z</dcterms:created>
  <dcterms:modified xsi:type="dcterms:W3CDTF">2026-03-16T20:40:45Z</dcterms:modified>
</cp:coreProperties>
</file>