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12038" cy="11315700"/>
  <p:notesSz cx="20112038" cy="11315700"/>
  <p:embeddedFontLst>
    <p:embeddedFont>
      <p:font typeface="Franklin Gothic Heavy" pitchFamily="34" charset="0"/>
      <p:regular r:id="rId12"/>
      <p:italic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1508486">
      <a:defRPr sz="295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>
      <a:defRPr sz="295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>
      <a:defRPr sz="295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>
      <a:defRPr sz="295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>
      <a:defRPr sz="295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>
      <a:defRPr sz="295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>
      <a:defRPr sz="295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>
      <a:defRPr sz="295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>
      <a:defRPr sz="295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-108" y="-174"/>
      </p:cViewPr>
      <p:guideLst>
        <p:guide orient="horz" pos="3564"/>
        <p:guide pos="63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 smtClean="0">
                <a:solidFill>
                  <a:schemeClr val="tx1"/>
                </a:solidFill>
              </a:rPr>
              <a:t>Уровень</a:t>
            </a:r>
            <a:r>
              <a:rPr lang="ru-RU" sz="1200" baseline="0" dirty="0" smtClean="0">
                <a:solidFill>
                  <a:schemeClr val="tx1"/>
                </a:solidFill>
              </a:rPr>
              <a:t> дефектности электромеханических устройств российских автомобилей в период 2017-2020 гг.</a:t>
            </a:r>
            <a:endParaRPr lang="ru-RU" sz="1200" dirty="0">
              <a:solidFill>
                <a:schemeClr val="tx1"/>
              </a:solidFill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spPr>
              <a:gradFill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spPr>
              <a:gradFill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spPr>
              <a:gradFill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spPr>
              <a:gradFill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spPr>
              <a:gradFill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spPr>
              <a:gradFill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spPr>
              <a:gradFill>
                <a:gsLst>
                  <a:gs pos="0">
                    <a:schemeClr val="accent2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11879920288420676"/>
                  <c:y val="-0.21888033063660364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3008"/>
                        <a:gd name="adj2" fmla="val -1107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919579294313637"/>
                      <c:h val="0.2599801836077170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7.7418753533221224E-2"/>
                  <c:y val="0.18643614066522177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131771922066783"/>
                      <c:h val="0.1152496165519414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20609858957282412"/>
                  <c:y val="8.4299735017622168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3390474298978417"/>
                  <c:y val="9.7288687781735744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23888340334726912"/>
                      <c:h val="0.14499502530728645"/>
                    </c:manualLayout>
                  </c15:layout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Электромеханические устройства (генератор, стартер, электроприводы)</c:v>
                </c:pt>
                <c:pt idx="1">
                  <c:v>Система зажигания</c:v>
                </c:pt>
                <c:pt idx="2">
                  <c:v>Электронные системы</c:v>
                </c:pt>
                <c:pt idx="3">
                  <c:v>Аккумуляторная батарея</c:v>
                </c:pt>
                <c:pt idx="4">
                  <c:v>Прочее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0.81</c:v>
                </c:pt>
                <c:pt idx="1">
                  <c:v>0.1</c:v>
                </c:pt>
                <c:pt idx="2">
                  <c:v>6.0000000000000026E-2</c:v>
                </c:pt>
                <c:pt idx="3">
                  <c:v>2.0000000000000011E-2</c:v>
                </c:pt>
                <c:pt idx="4">
                  <c:v>1.0000000000000005E-2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>
                <a:solidFill>
                  <a:schemeClr val="tx1"/>
                </a:solidFill>
              </a:rPr>
              <a:t>Причины возникновения дефектов ТЭМ</a:t>
            </a:r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spPr>
              <a:gradFill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spPr>
              <a:gradFill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spPr>
              <a:gradFill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1.0321217870380179E-3"/>
                  <c:y val="0.1822565328792083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3695401365660221"/>
                      <c:h val="0.2049951996879797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3.8976053444539642E-3"/>
                  <c:y val="1.3843012898069889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4773658207485905"/>
                      <c:h val="0.160207470172690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8.4223069162948208E-2"/>
                  <c:y val="5.5860370651105336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5579204137877221"/>
                      <c:h val="0.14550991624236873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28032394845098346"/>
                  <c:y val="0.10692246316065911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Эксплуатационные</c:v>
                </c:pt>
                <c:pt idx="1">
                  <c:v>Технологические</c:v>
                </c:pt>
                <c:pt idx="2">
                  <c:v>Конструкционные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0.34000000000000008</c:v>
                </c:pt>
                <c:pt idx="2">
                  <c:v>0.15000000000000024</c:v>
                </c:pt>
                <c:pt idx="3">
                  <c:v>1.0000000000000007E-2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 userDrawn="1"/>
        </p:nvGrpSpPr>
        <p:grpSpPr bwMode="auto"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4" name="Рисунок 13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737936" y="188451"/>
              <a:ext cx="2562549" cy="783589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 userDrawn="1"/>
          </p:nvPicPr>
          <p:blipFill>
            <a:blip r:embed="rId3" cstate="print"/>
            <a:stretch/>
          </p:blipFill>
          <p:spPr bwMode="auto">
            <a:xfrm>
              <a:off x="3564839" y="266103"/>
              <a:ext cx="3487325" cy="628283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 userDrawn="1"/>
          </p:nvPicPr>
          <p:blipFill>
            <a:blip r:embed="rId4" cstate="print"/>
            <a:stretch/>
          </p:blipFill>
          <p:spPr bwMode="auto">
            <a:xfrm>
              <a:off x="7316521" y="190309"/>
              <a:ext cx="2569608" cy="783589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 userDrawn="1"/>
          </p:nvPicPr>
          <p:blipFill>
            <a:blip r:embed="rId5" cstate="print"/>
            <a:stretch/>
          </p:blipFill>
          <p:spPr bwMode="auto">
            <a:xfrm>
              <a:off x="10150485" y="228050"/>
              <a:ext cx="1596750" cy="743990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 userDrawn="1"/>
          </p:nvPicPr>
          <p:blipFill>
            <a:blip r:embed="rId6" cstate="print"/>
            <a:stretch/>
          </p:blipFill>
          <p:spPr bwMode="auto">
            <a:xfrm>
              <a:off x="11725250" y="0"/>
              <a:ext cx="3042585" cy="1200091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 userDrawn="1"/>
          </p:nvPicPr>
          <p:blipFill>
            <a:blip r:embed="rId7" cstate="print"/>
            <a:stretch/>
          </p:blipFill>
          <p:spPr bwMode="auto">
            <a:xfrm>
              <a:off x="14803428" y="266103"/>
              <a:ext cx="1656995" cy="676499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 userDrawn="1"/>
          </p:nvPicPr>
          <p:blipFill>
            <a:blip r:embed="rId8" cstate="print"/>
            <a:stretch/>
          </p:blipFill>
          <p:spPr bwMode="auto">
            <a:xfrm>
              <a:off x="16959565" y="258006"/>
              <a:ext cx="2017813" cy="684077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 userDrawn="1"/>
          </p:nvPicPr>
          <p:blipFill>
            <a:blip r:embed="rId9" cstate="print"/>
            <a:stretch/>
          </p:blipFill>
          <p:spPr bwMode="auto">
            <a:xfrm>
              <a:off x="5985707" y="1341245"/>
              <a:ext cx="1263363" cy="563514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 userDrawn="1"/>
          </p:nvPicPr>
          <p:blipFill>
            <a:blip r:embed="rId10" cstate="print"/>
            <a:stretch/>
          </p:blipFill>
          <p:spPr bwMode="auto">
            <a:xfrm>
              <a:off x="7641947" y="1200092"/>
              <a:ext cx="1539172" cy="684076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 userDrawn="1"/>
          </p:nvPicPr>
          <p:blipFill>
            <a:blip r:embed="rId11" cstate="print"/>
            <a:stretch/>
          </p:blipFill>
          <p:spPr bwMode="auto">
            <a:xfrm>
              <a:off x="9506769" y="1233771"/>
              <a:ext cx="2553443" cy="609135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 userDrawn="1"/>
          </p:nvPicPr>
          <p:blipFill>
            <a:blip r:embed="rId12" cstate="print"/>
            <a:stretch/>
          </p:blipFill>
          <p:spPr bwMode="auto">
            <a:xfrm>
              <a:off x="12306944" y="1200091"/>
              <a:ext cx="965493" cy="783588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 userDrawn="1"/>
          </p:nvPicPr>
          <p:blipFill>
            <a:blip r:embed="rId13" cstate="print"/>
            <a:stretch/>
          </p:blipFill>
          <p:spPr bwMode="auto">
            <a:xfrm>
              <a:off x="13665314" y="1200091"/>
              <a:ext cx="677269" cy="677269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 userDrawn="1"/>
          </p:nvPicPr>
          <p:blipFill>
            <a:blip r:embed="rId14" cstate="print"/>
            <a:stretch/>
          </p:blipFill>
          <p:spPr bwMode="auto">
            <a:xfrm>
              <a:off x="16959565" y="1273552"/>
              <a:ext cx="2518678" cy="636666"/>
            </a:xfrm>
            <a:prstGeom prst="rect">
              <a:avLst/>
            </a:prstGeom>
          </p:spPr>
        </p:pic>
      </p:grpSp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15" cstate="print"/>
          <a:stretch/>
        </p:blipFill>
        <p:spPr bwMode="auto">
          <a:xfrm>
            <a:off x="910337" y="2678099"/>
            <a:ext cx="6982380" cy="2294006"/>
          </a:xfrm>
          <a:prstGeom prst="rect">
            <a:avLst/>
          </a:prstGeom>
        </p:spPr>
      </p:pic>
      <p:grpSp>
        <p:nvGrpSpPr>
          <p:cNvPr id="29" name="Группа 28"/>
          <p:cNvGrpSpPr/>
          <p:nvPr userDrawn="1"/>
        </p:nvGrpSpPr>
        <p:grpSpPr bwMode="auto">
          <a:xfrm>
            <a:off x="8124611" y="2678099"/>
            <a:ext cx="10822308" cy="2294006"/>
            <a:chOff x="8124611" y="2533062"/>
            <a:chExt cx="8218587" cy="1742095"/>
          </a:xfrm>
        </p:grpSpPr>
        <p:pic>
          <p:nvPicPr>
            <p:cNvPr id="30" name="Рисунок 29"/>
            <p:cNvPicPr>
              <a:picLocks noChangeAspect="1"/>
            </p:cNvPicPr>
            <p:nvPr userDrawn="1"/>
          </p:nvPicPr>
          <p:blipFill>
            <a:blip r:embed="rId16" cstate="print"/>
            <a:stretch/>
          </p:blipFill>
          <p:spPr bwMode="auto">
            <a:xfrm>
              <a:off x="8124611" y="2533062"/>
              <a:ext cx="4182332" cy="1734138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 userDrawn="1"/>
          </p:nvPicPr>
          <p:blipFill>
            <a:blip r:embed="rId17" cstate="print"/>
            <a:stretch/>
          </p:blipFill>
          <p:spPr bwMode="auto">
            <a:xfrm>
              <a:off x="12538839" y="2535046"/>
              <a:ext cx="3804360" cy="1740111"/>
            </a:xfrm>
            <a:prstGeom prst="rect">
              <a:avLst/>
            </a:prstGeom>
          </p:spPr>
        </p:pic>
      </p:grpSp>
      <p:sp>
        <p:nvSpPr>
          <p:cNvPr id="34" name="Текст 3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887413" y="5888038"/>
            <a:ext cx="16759237" cy="1200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000" b="1"/>
            </a:lvl1pPr>
          </a:lstStyle>
          <a:p>
            <a:pPr marL="0" marR="0" lvl="0" indent="0" algn="l" defTabSz="1508394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>
                <a:solidFill>
                  <a:schemeClr val="tx1"/>
                </a:solidFill>
                <a:cs typeface="Arial"/>
              </a:rPr>
              <a:t>Название проекта</a:t>
            </a:r>
            <a:endParaRPr/>
          </a:p>
        </p:txBody>
      </p:sp>
      <p:sp>
        <p:nvSpPr>
          <p:cNvPr id="36" name="Текст 35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887413" y="7451725"/>
            <a:ext cx="7399337" cy="2447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>
              <a:defRPr/>
            </a:pPr>
            <a:r>
              <a:rPr lang="ru-RU"/>
              <a:t>Подзаголовок слайда</a:t>
            </a:r>
            <a:endParaRPr/>
          </a:p>
        </p:txBody>
      </p:sp>
      <p:sp>
        <p:nvSpPr>
          <p:cNvPr id="43" name="Полилиния: фигура 42"/>
          <p:cNvSpPr/>
          <p:nvPr userDrawn="1"/>
        </p:nvSpPr>
        <p:spPr bwMode="auto">
          <a:xfrm>
            <a:off x="14401800" y="6381750"/>
            <a:ext cx="5715000" cy="4876800"/>
          </a:xfrm>
          <a:custGeom>
            <a:avLst/>
            <a:gdLst>
              <a:gd name="connsiteX0" fmla="*/ 5715000 w 5715000"/>
              <a:gd name="connsiteY0" fmla="*/ 0 h 4876800"/>
              <a:gd name="connsiteX1" fmla="*/ 4705350 w 5715000"/>
              <a:gd name="connsiteY1" fmla="*/ 2857500 h 4876800"/>
              <a:gd name="connsiteX2" fmla="*/ 1047750 w 5715000"/>
              <a:gd name="connsiteY2" fmla="*/ 3733800 h 4876800"/>
              <a:gd name="connsiteX3" fmla="*/ 0 w 5715000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ln>
            <a:solidFill>
              <a:srgbClr val="302E2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Полилиния: фигура 44"/>
          <p:cNvSpPr/>
          <p:nvPr userDrawn="1"/>
        </p:nvSpPr>
        <p:spPr bwMode="auto">
          <a:xfrm>
            <a:off x="16268700" y="7639050"/>
            <a:ext cx="3867150" cy="3467100"/>
          </a:xfrm>
          <a:custGeom>
            <a:avLst/>
            <a:gdLst>
              <a:gd name="connsiteX0" fmla="*/ 3867150 w 3867150"/>
              <a:gd name="connsiteY0" fmla="*/ 0 h 3467100"/>
              <a:gd name="connsiteX1" fmla="*/ 3276600 w 3867150"/>
              <a:gd name="connsiteY1" fmla="*/ 381000 h 3467100"/>
              <a:gd name="connsiteX2" fmla="*/ 438150 w 3867150"/>
              <a:gd name="connsiteY2" fmla="*/ 2190750 h 3467100"/>
              <a:gd name="connsiteX3" fmla="*/ 95250 w 3867150"/>
              <a:gd name="connsiteY3" fmla="*/ 2724150 h 3467100"/>
              <a:gd name="connsiteX4" fmla="*/ 0 w 3867150"/>
              <a:gd name="connsiteY4" fmla="*/ 34671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>
            <a:solidFill>
              <a:srgbClr val="302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Текст 3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87413" y="10064750"/>
            <a:ext cx="7399337" cy="32594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/>
            </a:lvl1pPr>
          </a:lstStyle>
          <a:p>
            <a:pPr>
              <a:defRPr/>
            </a:pPr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Обозначение версионности документа</a:t>
            </a:r>
            <a:endParaRPr/>
          </a:p>
        </p:txBody>
      </p:sp>
      <p:sp>
        <p:nvSpPr>
          <p:cNvPr id="41" name="Полилиния: фигура 40"/>
          <p:cNvSpPr/>
          <p:nvPr userDrawn="1"/>
        </p:nvSpPr>
        <p:spPr bwMode="auto">
          <a:xfrm>
            <a:off x="13620750" y="8610600"/>
            <a:ext cx="6515100" cy="2724150"/>
          </a:xfrm>
          <a:custGeom>
            <a:avLst/>
            <a:gdLst>
              <a:gd name="connsiteX0" fmla="*/ 6496050 w 6515100"/>
              <a:gd name="connsiteY0" fmla="*/ 0 h 2724150"/>
              <a:gd name="connsiteX1" fmla="*/ 5581650 w 6515100"/>
              <a:gd name="connsiteY1" fmla="*/ 247650 h 2724150"/>
              <a:gd name="connsiteX2" fmla="*/ 4114800 w 6515100"/>
              <a:gd name="connsiteY2" fmla="*/ 1847850 h 2724150"/>
              <a:gd name="connsiteX3" fmla="*/ 0 w 6515100"/>
              <a:gd name="connsiteY3" fmla="*/ 2724150 h 2724150"/>
              <a:gd name="connsiteX4" fmla="*/ 6515100 w 6515100"/>
              <a:gd name="connsiteY4" fmla="*/ 2724150 h 2724150"/>
              <a:gd name="connsiteX5" fmla="*/ 6496050 w 6515100"/>
              <a:gd name="connsiteY5" fmla="*/ 0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Полилиния: фигура 41"/>
          <p:cNvSpPr/>
          <p:nvPr userDrawn="1"/>
        </p:nvSpPr>
        <p:spPr bwMode="auto">
          <a:xfrm>
            <a:off x="13042232" y="8165432"/>
            <a:ext cx="7074568" cy="3160294"/>
          </a:xfrm>
          <a:custGeom>
            <a:avLst/>
            <a:gdLst>
              <a:gd name="connsiteX0" fmla="*/ 7074568 w 7074568"/>
              <a:gd name="connsiteY0" fmla="*/ 0 h 4555958"/>
              <a:gd name="connsiteX1" fmla="*/ 7074568 w 7074568"/>
              <a:gd name="connsiteY1" fmla="*/ 4555958 h 4555958"/>
              <a:gd name="connsiteX2" fmla="*/ 0 w 7074568"/>
              <a:gd name="connsiteY2" fmla="*/ 4555958 h 4555958"/>
              <a:gd name="connsiteX3" fmla="*/ 417094 w 7074568"/>
              <a:gd name="connsiteY3" fmla="*/ 4138864 h 4555958"/>
              <a:gd name="connsiteX4" fmla="*/ 4459705 w 7074568"/>
              <a:gd name="connsiteY4" fmla="*/ 3962400 h 4555958"/>
              <a:gd name="connsiteX5" fmla="*/ 6272463 w 7074568"/>
              <a:gd name="connsiteY5" fmla="*/ 2935706 h 4555958"/>
              <a:gd name="connsiteX6" fmla="*/ 6481010 w 7074568"/>
              <a:gd name="connsiteY6" fmla="*/ 1106906 h 4555958"/>
              <a:gd name="connsiteX7" fmla="*/ 7074568 w 7074568"/>
              <a:gd name="connsiteY7" fmla="*/ 0 h 455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Полилиния: фигура 45"/>
          <p:cNvSpPr/>
          <p:nvPr userDrawn="1"/>
        </p:nvSpPr>
        <p:spPr bwMode="auto">
          <a:xfrm>
            <a:off x="11906250" y="10363200"/>
            <a:ext cx="4457700" cy="971550"/>
          </a:xfrm>
          <a:custGeom>
            <a:avLst/>
            <a:gdLst>
              <a:gd name="connsiteX0" fmla="*/ 4457700 w 4457700"/>
              <a:gd name="connsiteY0" fmla="*/ 0 h 971550"/>
              <a:gd name="connsiteX1" fmla="*/ 3219450 w 4457700"/>
              <a:gd name="connsiteY1" fmla="*/ 95250 h 971550"/>
              <a:gd name="connsiteX2" fmla="*/ 0 w 4457700"/>
              <a:gd name="connsiteY2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>
            <a:solidFill>
              <a:srgbClr val="302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8" name="Рисунок 57"/>
          <p:cNvPicPr>
            <a:picLocks noChangeAspect="1"/>
          </p:cNvPicPr>
          <p:nvPr userDrawn="1"/>
        </p:nvPicPr>
        <p:blipFill>
          <a:blip r:embed="rId18" cstate="print"/>
          <a:stretch/>
        </p:blipFill>
        <p:spPr bwMode="auto">
          <a:xfrm>
            <a:off x="816769" y="5158132"/>
            <a:ext cx="9239250" cy="533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9" cstate="print"/>
          <a:stretch/>
        </p:blipFill>
        <p:spPr bwMode="auto">
          <a:xfrm>
            <a:off x="14803428" y="1200091"/>
            <a:ext cx="1675664" cy="62194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9" y="1728887"/>
            <a:ext cx="10479264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1047926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10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5" name="Полилиния: фигура 4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олилиния: фигура 5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олилиния: фигура 6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олилиния: фигура 10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олилиния: фигура 11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>
              <a:defRPr/>
            </a:pPr>
            <a:r>
              <a:rPr lang="ru-RU"/>
              <a:t>Проблема клиента, которую вы решаете.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8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Проблема</a:t>
            </a:r>
            <a:endParaRPr/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0" name="Текст 8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035843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>
              <a:defRPr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1" name="Текст 8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1035843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7" name="Полилиния: фигура 26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олилиния: фигура 27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олилиния: фигура 28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олилиния: фигура 29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олилиния: фигура 30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>
              <a:defRPr/>
            </a:pPr>
            <a:r>
              <a:rPr lang="ru-RU"/>
              <a:t>Что вы предлагаете, уникальные преимущества и выгоды для клиента.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Решение</a:t>
            </a:r>
            <a:endParaRPr/>
          </a:p>
        </p:txBody>
      </p:sp>
      <p:sp>
        <p:nvSpPr>
          <p:cNvPr id="10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8" name="Полилиния: фигура 17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: фигура 18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олилиния: фигура 19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олилиния: фигура 20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олилиния: фигура 21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>
              <a:defRPr/>
            </a:pPr>
            <a:r>
              <a:rPr lang="ru-RU"/>
              <a:t>Рынок, на котором вы работаете, его объем, рост и уровень конкуренции.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Рынок</a:t>
            </a:r>
            <a:endParaRPr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2" name="Полилиния: фигура 21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олилиния: фигура 22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олилиния: фигура 23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олилиния: фигура 24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олилиния: фигура 25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>
              <a:defRPr/>
            </a:pPr>
            <a:r>
              <a:rPr lang="ru-RU"/>
              <a:t>Бизнес-модель – как вы зарабатываете или планируете.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Бизнес - модель</a:t>
            </a:r>
            <a:endParaRPr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3" name="Полилиния: фигура 22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олилиния: фигура 23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олилиния: фигура 24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олилиния: фигура 25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олилиния: фигура 26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>
              <a:defRPr/>
            </a:pPr>
            <a:r>
              <a:rPr lang="ru-RU"/>
              <a:t>Текущие результаты: успешные кейсы, клиенты или предварительные договоренности, привлеченные инвестиции и др.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Текущие результаты</a:t>
            </a:r>
            <a:endParaRPr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3" name="Полилиния: фигура 12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олилиния: фигура 13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олилиния: фигура 14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олилиния: фигура 15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олилиния: фигура 16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idx="14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Ключевые члены вашей команды (</a:t>
            </a:r>
            <a:r>
              <a:rPr lang="en"/>
              <a:t>CEO, CTO </a:t>
            </a:r>
            <a:r>
              <a:rPr lang="ru-RU"/>
              <a:t>и С</a:t>
            </a:r>
            <a:r>
              <a:rPr lang="en"/>
              <a:t>MO), </a:t>
            </a:r>
            <a:r>
              <a:rPr lang="ru-RU"/>
              <a:t>опыт и компетенции;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66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Команда</a:t>
            </a:r>
            <a:endParaRPr/>
          </a:p>
        </p:txBody>
      </p:sp>
      <p:sp>
        <p:nvSpPr>
          <p:cNvPr id="8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8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9" name="Рисунок 2"/>
          <p:cNvSpPr>
            <a:spLocks noGrp="1"/>
          </p:cNvSpPr>
          <p:nvPr>
            <p:ph type="pic" sz="quarter" idx="17" hasCustomPrompt="1"/>
          </p:nvPr>
        </p:nvSpPr>
        <p:spPr bwMode="auto"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10" name="Текст 8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1" name="Текст 8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5644134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2" name="Рисунок 2"/>
          <p:cNvSpPr>
            <a:spLocks noGrp="1"/>
          </p:cNvSpPr>
          <p:nvPr>
            <p:ph type="pic" sz="quarter" idx="20" hasCustomPrompt="1"/>
          </p:nvPr>
        </p:nvSpPr>
        <p:spPr bwMode="auto">
          <a:xfrm>
            <a:off x="5644895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10393680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23" hasCustomPrompt="1"/>
          </p:nvPr>
        </p:nvSpPr>
        <p:spPr bwMode="auto"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24" hasCustomPrompt="1"/>
          </p:nvPr>
        </p:nvSpPr>
        <p:spPr bwMode="auto"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15143226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8" name="Рисунок 2"/>
          <p:cNvSpPr>
            <a:spLocks noGrp="1"/>
          </p:cNvSpPr>
          <p:nvPr>
            <p:ph type="pic" sz="quarter" idx="26" hasCustomPrompt="1"/>
          </p:nvPr>
        </p:nvSpPr>
        <p:spPr bwMode="auto"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39" name="Полилиния: фигура 38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Полилиния: фигура 39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олилиния: фигура 40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Полилиния: фигура 41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Полилиния: фигура 42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>
              <a:defRPr/>
            </a:pPr>
            <a:r>
              <a:rPr lang="ru-RU"/>
              <a:t>Планы развития, потребности и предложение для того, кому вы адресуете презентацию.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8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Планы развития</a:t>
            </a:r>
            <a:endParaRPr/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1" name="Текст 8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1035843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Текст слайда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2" name="Полилиния: фигура 11"/>
          <p:cNvSpPr/>
          <p:nvPr userDrawn="1"/>
        </p:nvSpPr>
        <p:spPr bwMode="auto"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олилиния: фигура 12"/>
          <p:cNvSpPr/>
          <p:nvPr userDrawn="1"/>
        </p:nvSpPr>
        <p:spPr bwMode="auto"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олилиния: фигура 13"/>
          <p:cNvSpPr/>
          <p:nvPr userDrawn="1"/>
        </p:nvSpPr>
        <p:spPr bwMode="auto">
          <a:xfrm>
            <a:off x="15716250" y="333374"/>
            <a:ext cx="4395788" cy="1466849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олилиния: фигура 14"/>
          <p:cNvSpPr/>
          <p:nvPr userDrawn="1"/>
        </p:nvSpPr>
        <p:spPr bwMode="auto"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олилиния: фигура 15"/>
          <p:cNvSpPr/>
          <p:nvPr userDrawn="1"/>
        </p:nvSpPr>
        <p:spPr bwMode="auto"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 userDrawn="1"/>
        </p:nvGrpSpPr>
        <p:grpSpPr bwMode="auto"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24" name="Рисунок 23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737936" y="188451"/>
              <a:ext cx="2562549" cy="783589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 userDrawn="1"/>
          </p:nvPicPr>
          <p:blipFill>
            <a:blip r:embed="rId3" cstate="print"/>
            <a:stretch/>
          </p:blipFill>
          <p:spPr bwMode="auto">
            <a:xfrm>
              <a:off x="3564839" y="266103"/>
              <a:ext cx="3487325" cy="628283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 userDrawn="1"/>
          </p:nvPicPr>
          <p:blipFill>
            <a:blip r:embed="rId4" cstate="print"/>
            <a:stretch/>
          </p:blipFill>
          <p:spPr bwMode="auto">
            <a:xfrm>
              <a:off x="7316521" y="190309"/>
              <a:ext cx="2569608" cy="783589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 userDrawn="1"/>
          </p:nvPicPr>
          <p:blipFill>
            <a:blip r:embed="rId5" cstate="print"/>
            <a:stretch/>
          </p:blipFill>
          <p:spPr bwMode="auto">
            <a:xfrm>
              <a:off x="10150485" y="228050"/>
              <a:ext cx="1596750" cy="743990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 userDrawn="1"/>
          </p:nvPicPr>
          <p:blipFill>
            <a:blip r:embed="rId6" cstate="print"/>
            <a:stretch/>
          </p:blipFill>
          <p:spPr bwMode="auto">
            <a:xfrm>
              <a:off x="11725250" y="0"/>
              <a:ext cx="3042585" cy="1200091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 userDrawn="1"/>
          </p:nvPicPr>
          <p:blipFill>
            <a:blip r:embed="rId7" cstate="print"/>
            <a:stretch/>
          </p:blipFill>
          <p:spPr bwMode="auto">
            <a:xfrm>
              <a:off x="14803428" y="266103"/>
              <a:ext cx="1656995" cy="676499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 userDrawn="1"/>
          </p:nvPicPr>
          <p:blipFill>
            <a:blip r:embed="rId8" cstate="print"/>
            <a:stretch/>
          </p:blipFill>
          <p:spPr bwMode="auto">
            <a:xfrm>
              <a:off x="16959565" y="258006"/>
              <a:ext cx="2017813" cy="684077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 userDrawn="1"/>
          </p:nvPicPr>
          <p:blipFill>
            <a:blip r:embed="rId9" cstate="print"/>
            <a:stretch/>
          </p:blipFill>
          <p:spPr bwMode="auto">
            <a:xfrm>
              <a:off x="5985707" y="1341245"/>
              <a:ext cx="1263363" cy="563514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 userDrawn="1"/>
          </p:nvPicPr>
          <p:blipFill>
            <a:blip r:embed="rId10" cstate="print"/>
            <a:stretch/>
          </p:blipFill>
          <p:spPr bwMode="auto">
            <a:xfrm>
              <a:off x="7641947" y="1200092"/>
              <a:ext cx="1539172" cy="684076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 userDrawn="1"/>
          </p:nvPicPr>
          <p:blipFill>
            <a:blip r:embed="rId11" cstate="print"/>
            <a:stretch/>
          </p:blipFill>
          <p:spPr bwMode="auto">
            <a:xfrm>
              <a:off x="9506769" y="1233771"/>
              <a:ext cx="2553443" cy="609135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 userDrawn="1"/>
          </p:nvPicPr>
          <p:blipFill>
            <a:blip r:embed="rId12" cstate="print"/>
            <a:stretch/>
          </p:blipFill>
          <p:spPr bwMode="auto">
            <a:xfrm>
              <a:off x="12306944" y="1200091"/>
              <a:ext cx="965493" cy="783588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 userDrawn="1"/>
          </p:nvPicPr>
          <p:blipFill>
            <a:blip r:embed="rId13" cstate="print"/>
            <a:stretch/>
          </p:blipFill>
          <p:spPr bwMode="auto">
            <a:xfrm>
              <a:off x="13665314" y="1200091"/>
              <a:ext cx="677269" cy="677269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 userDrawn="1"/>
          </p:nvPicPr>
          <p:blipFill>
            <a:blip r:embed="rId14" cstate="print"/>
            <a:stretch/>
          </p:blipFill>
          <p:spPr bwMode="auto">
            <a:xfrm>
              <a:off x="16959565" y="1273552"/>
              <a:ext cx="2518678" cy="636666"/>
            </a:xfrm>
            <a:prstGeom prst="rect">
              <a:avLst/>
            </a:prstGeom>
          </p:spPr>
        </p:pic>
      </p:grpSp>
      <p:sp>
        <p:nvSpPr>
          <p:cNvPr id="44" name="Текст 2"/>
          <p:cNvSpPr txBox="1"/>
          <p:nvPr userDrawn="1"/>
        </p:nvSpPr>
        <p:spPr bwMode="auto">
          <a:xfrm>
            <a:off x="1034254" y="5948671"/>
            <a:ext cx="1323935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>
              <a:lnSpc>
                <a:spcPct val="90000"/>
              </a:lnSpc>
              <a:spcBef>
                <a:spcPts val="1650"/>
              </a:spcBef>
              <a:buFont typeface="Arial"/>
              <a:buChar char="•"/>
              <a:defRPr sz="4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39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3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29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29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29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29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29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>
              <a:lnSpc>
                <a:spcPct val="90000"/>
              </a:lnSpc>
              <a:spcBef>
                <a:spcPts val="825"/>
              </a:spcBef>
              <a:buFont typeface="Arial"/>
              <a:buChar char="•"/>
              <a:defRPr sz="29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/>
              <a:buNone/>
              <a:defRPr/>
            </a:pPr>
            <a:r>
              <a:rPr lang="ru-RU" sz="1800" b="1">
                <a:latin typeface="Arial"/>
              </a:rPr>
              <a:t>Сайт:</a:t>
            </a:r>
            <a:endParaRPr/>
          </a:p>
          <a:p>
            <a:pPr>
              <a:lnSpc>
                <a:spcPts val="4360"/>
              </a:lnSpc>
              <a:buFont typeface="Arial"/>
              <a:buNone/>
              <a:defRPr/>
            </a:pPr>
            <a:r>
              <a:rPr lang="ru-RU" sz="1800" b="1">
                <a:latin typeface="Arial"/>
              </a:rPr>
              <a:t>Телефон:</a:t>
            </a:r>
            <a:endParaRPr/>
          </a:p>
          <a:p>
            <a:pPr>
              <a:lnSpc>
                <a:spcPts val="4360"/>
              </a:lnSpc>
              <a:buFont typeface="Arial"/>
              <a:buNone/>
              <a:defRPr/>
            </a:pPr>
            <a:r>
              <a:rPr lang="en-US" sz="1800" b="1">
                <a:latin typeface="Arial"/>
              </a:rPr>
              <a:t>Email</a:t>
            </a:r>
            <a:r>
              <a:rPr lang="ru-RU" sz="1800" b="1">
                <a:latin typeface="Arial"/>
              </a:rPr>
              <a:t>:</a:t>
            </a:r>
            <a:endParaRPr/>
          </a:p>
        </p:txBody>
      </p:sp>
      <p:sp>
        <p:nvSpPr>
          <p:cNvPr id="48" name="Заголовок 2"/>
          <p:cNvSpPr>
            <a:spLocks noGrp="1"/>
          </p:cNvSpPr>
          <p:nvPr>
            <p:ph type="title"/>
          </p:nvPr>
        </p:nvSpPr>
        <p:spPr bwMode="auto">
          <a:xfrm>
            <a:off x="1034254" y="2537440"/>
            <a:ext cx="7403893" cy="21859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r>
              <a:rPr lang="ru-RU"/>
              <a:t>Контакты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5" cstate="print"/>
          <a:stretch/>
        </p:blipFill>
        <p:spPr bwMode="auto">
          <a:xfrm>
            <a:off x="9405912" y="2763633"/>
            <a:ext cx="9940867" cy="5715488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3800475" y="7460165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en-US"/>
              <a:t>email@mail.ru</a:t>
            </a:r>
            <a:endParaRPr lang="ru-RU"/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800475" y="6706703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en-US"/>
              <a:t>+7 (000) 000 00-00</a:t>
            </a:r>
            <a:endParaRPr lang="ru-RU"/>
          </a:p>
        </p:txBody>
      </p:sp>
      <p:sp>
        <p:nvSpPr>
          <p:cNvPr id="50" name="Текст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3800475" y="5896581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>
              <a:lnSpc>
                <a:spcPts val="4360"/>
              </a:lnSpc>
              <a:buClrTx/>
              <a:defRPr/>
            </a:pPr>
            <a:r>
              <a:rPr lang="en-US" sz="3200">
                <a:latin typeface="Arial"/>
              </a:rPr>
              <a:t>Website.ru</a:t>
            </a:r>
            <a:r>
              <a:rPr lang="ru-RU" sz="3200">
                <a:latin typeface="Arial"/>
              </a:rPr>
              <a:t> </a:t>
            </a:r>
            <a:endParaRPr/>
          </a:p>
        </p:txBody>
      </p:sp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16" cstate="print"/>
          <a:stretch/>
        </p:blipFill>
        <p:spPr bwMode="auto">
          <a:xfrm>
            <a:off x="14803428" y="1200091"/>
            <a:ext cx="1675664" cy="6219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Полилиния: фигура 82"/>
          <p:cNvSpPr/>
          <p:nvPr userDrawn="1"/>
        </p:nvSpPr>
        <p:spPr bwMode="auto">
          <a:xfrm>
            <a:off x="14401800" y="6381750"/>
            <a:ext cx="5715000" cy="4876800"/>
          </a:xfrm>
          <a:custGeom>
            <a:avLst/>
            <a:gdLst>
              <a:gd name="connsiteX0" fmla="*/ 5715000 w 5715000"/>
              <a:gd name="connsiteY0" fmla="*/ 0 h 4876800"/>
              <a:gd name="connsiteX1" fmla="*/ 4705350 w 5715000"/>
              <a:gd name="connsiteY1" fmla="*/ 2857500 h 4876800"/>
              <a:gd name="connsiteX2" fmla="*/ 1047750 w 5715000"/>
              <a:gd name="connsiteY2" fmla="*/ 3733800 h 4876800"/>
              <a:gd name="connsiteX3" fmla="*/ 0 w 5715000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ln>
            <a:solidFill>
              <a:srgbClr val="A29E9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Полилиния: фигура 83"/>
          <p:cNvSpPr/>
          <p:nvPr userDrawn="1"/>
        </p:nvSpPr>
        <p:spPr bwMode="auto">
          <a:xfrm>
            <a:off x="16268700" y="7639050"/>
            <a:ext cx="3867150" cy="3467100"/>
          </a:xfrm>
          <a:custGeom>
            <a:avLst/>
            <a:gdLst>
              <a:gd name="connsiteX0" fmla="*/ 3867150 w 3867150"/>
              <a:gd name="connsiteY0" fmla="*/ 0 h 3467100"/>
              <a:gd name="connsiteX1" fmla="*/ 3276600 w 3867150"/>
              <a:gd name="connsiteY1" fmla="*/ 381000 h 3467100"/>
              <a:gd name="connsiteX2" fmla="*/ 438150 w 3867150"/>
              <a:gd name="connsiteY2" fmla="*/ 2190750 h 3467100"/>
              <a:gd name="connsiteX3" fmla="*/ 95250 w 3867150"/>
              <a:gd name="connsiteY3" fmla="*/ 2724150 h 3467100"/>
              <a:gd name="connsiteX4" fmla="*/ 0 w 3867150"/>
              <a:gd name="connsiteY4" fmla="*/ 34671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>
            <a:solidFill>
              <a:srgbClr val="A29E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" name="Полилиния: фигура 80"/>
          <p:cNvSpPr/>
          <p:nvPr userDrawn="1"/>
        </p:nvSpPr>
        <p:spPr bwMode="auto">
          <a:xfrm>
            <a:off x="13620750" y="8610600"/>
            <a:ext cx="6515100" cy="2724150"/>
          </a:xfrm>
          <a:custGeom>
            <a:avLst/>
            <a:gdLst>
              <a:gd name="connsiteX0" fmla="*/ 6496050 w 6515100"/>
              <a:gd name="connsiteY0" fmla="*/ 0 h 2724150"/>
              <a:gd name="connsiteX1" fmla="*/ 5581650 w 6515100"/>
              <a:gd name="connsiteY1" fmla="*/ 247650 h 2724150"/>
              <a:gd name="connsiteX2" fmla="*/ 4114800 w 6515100"/>
              <a:gd name="connsiteY2" fmla="*/ 1847850 h 2724150"/>
              <a:gd name="connsiteX3" fmla="*/ 0 w 6515100"/>
              <a:gd name="connsiteY3" fmla="*/ 2724150 h 2724150"/>
              <a:gd name="connsiteX4" fmla="*/ 6515100 w 6515100"/>
              <a:gd name="connsiteY4" fmla="*/ 2724150 h 2724150"/>
              <a:gd name="connsiteX5" fmla="*/ 6496050 w 6515100"/>
              <a:gd name="connsiteY5" fmla="*/ 0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" name="Полилиния: фигура 81"/>
          <p:cNvSpPr/>
          <p:nvPr userDrawn="1"/>
        </p:nvSpPr>
        <p:spPr bwMode="auto">
          <a:xfrm>
            <a:off x="13042232" y="8165432"/>
            <a:ext cx="7074568" cy="3160294"/>
          </a:xfrm>
          <a:custGeom>
            <a:avLst/>
            <a:gdLst>
              <a:gd name="connsiteX0" fmla="*/ 7074568 w 7074568"/>
              <a:gd name="connsiteY0" fmla="*/ 0 h 4555958"/>
              <a:gd name="connsiteX1" fmla="*/ 7074568 w 7074568"/>
              <a:gd name="connsiteY1" fmla="*/ 4555958 h 4555958"/>
              <a:gd name="connsiteX2" fmla="*/ 0 w 7074568"/>
              <a:gd name="connsiteY2" fmla="*/ 4555958 h 4555958"/>
              <a:gd name="connsiteX3" fmla="*/ 417094 w 7074568"/>
              <a:gd name="connsiteY3" fmla="*/ 4138864 h 4555958"/>
              <a:gd name="connsiteX4" fmla="*/ 4459705 w 7074568"/>
              <a:gd name="connsiteY4" fmla="*/ 3962400 h 4555958"/>
              <a:gd name="connsiteX5" fmla="*/ 6272463 w 7074568"/>
              <a:gd name="connsiteY5" fmla="*/ 2935706 h 4555958"/>
              <a:gd name="connsiteX6" fmla="*/ 6481010 w 7074568"/>
              <a:gd name="connsiteY6" fmla="*/ 1106906 h 4555958"/>
              <a:gd name="connsiteX7" fmla="*/ 7074568 w 7074568"/>
              <a:gd name="connsiteY7" fmla="*/ 0 h 455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6" name="Полилиния: фигура 85"/>
          <p:cNvSpPr/>
          <p:nvPr userDrawn="1"/>
        </p:nvSpPr>
        <p:spPr bwMode="auto">
          <a:xfrm>
            <a:off x="11906250" y="10363200"/>
            <a:ext cx="4457700" cy="971550"/>
          </a:xfrm>
          <a:custGeom>
            <a:avLst/>
            <a:gdLst>
              <a:gd name="connsiteX0" fmla="*/ 4457700 w 4457700"/>
              <a:gd name="connsiteY0" fmla="*/ 0 h 971550"/>
              <a:gd name="connsiteX1" fmla="*/ 3219450 w 4457700"/>
              <a:gd name="connsiteY1" fmla="*/ 95250 h 971550"/>
              <a:gd name="connsiteX2" fmla="*/ 0 w 4457700"/>
              <a:gd name="connsiteY2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>
            <a:solidFill>
              <a:srgbClr val="A29E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 defTabSz="1508394">
        <a:lnSpc>
          <a:spcPct val="90000"/>
        </a:lnSpc>
        <a:spcBef>
          <a:spcPts val="0"/>
        </a:spcBef>
        <a:buNone/>
        <a:defRPr sz="725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77099" indent="-377099" algn="l" defTabSz="1508394">
        <a:lnSpc>
          <a:spcPct val="90000"/>
        </a:lnSpc>
        <a:spcBef>
          <a:spcPts val="1650"/>
        </a:spcBef>
        <a:buFont typeface="Arial"/>
        <a:buChar char="•"/>
        <a:defRPr sz="4600">
          <a:solidFill>
            <a:schemeClr val="tx1"/>
          </a:solidFill>
          <a:latin typeface="Arial"/>
          <a:ea typeface="+mn-ea"/>
          <a:cs typeface="+mn-cs"/>
        </a:defRPr>
      </a:lvl1pPr>
      <a:lvl2pPr marL="1131296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3950">
          <a:solidFill>
            <a:schemeClr val="tx1"/>
          </a:solidFill>
          <a:latin typeface="Arial"/>
          <a:ea typeface="+mn-ea"/>
          <a:cs typeface="+mn-cs"/>
        </a:defRPr>
      </a:lvl2pPr>
      <a:lvl3pPr marL="1885493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3300">
          <a:solidFill>
            <a:schemeClr val="tx1"/>
          </a:solidFill>
          <a:latin typeface="Arial"/>
          <a:ea typeface="+mn-ea"/>
          <a:cs typeface="+mn-cs"/>
        </a:defRPr>
      </a:lvl3pPr>
      <a:lvl4pPr marL="2639690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2950">
          <a:solidFill>
            <a:schemeClr val="tx1"/>
          </a:solidFill>
          <a:latin typeface="Arial"/>
          <a:ea typeface="+mn-ea"/>
          <a:cs typeface="+mn-cs"/>
        </a:defRPr>
      </a:lvl4pPr>
      <a:lvl5pPr marL="3393887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2950">
          <a:solidFill>
            <a:schemeClr val="tx1"/>
          </a:solidFill>
          <a:latin typeface="Arial"/>
          <a:ea typeface="+mn-ea"/>
          <a:cs typeface="+mn-cs"/>
        </a:defRPr>
      </a:lvl5pPr>
      <a:lvl6pPr marL="4148084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295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295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295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>
        <a:lnSpc>
          <a:spcPct val="90000"/>
        </a:lnSpc>
        <a:spcBef>
          <a:spcPts val="825"/>
        </a:spcBef>
        <a:buFont typeface="Arial"/>
        <a:buChar char="•"/>
        <a:defRPr sz="29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>
        <a:defRPr sz="29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887413" y="6936909"/>
            <a:ext cx="18727363" cy="1200150"/>
          </a:xfrm>
        </p:spPr>
        <p:txBody>
          <a:bodyPr/>
          <a:lstStyle/>
          <a:p>
            <a:pPr>
              <a:defRPr/>
            </a:pPr>
            <a:r>
              <a:rPr lang="ru-RU" sz="5400" dirty="0" smtClean="0"/>
              <a:t>Система автоматизированного проектирования транспортных электрических машин с функцией прогнозирования срока службы</a:t>
            </a:r>
            <a:endParaRPr lang="ru-RU" sz="5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400"/>
              <a:t>2024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Актуальность проекта</a:t>
            </a:r>
            <a:endParaRPr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xmlns="" val="3731373142"/>
              </p:ext>
            </p:extLst>
          </p:nvPr>
        </p:nvGraphicFramePr>
        <p:xfrm>
          <a:off x="10702345" y="2794717"/>
          <a:ext cx="7718156" cy="5120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Прямоугольник 14"/>
          <p:cNvSpPr/>
          <p:nvPr/>
        </p:nvSpPr>
        <p:spPr bwMode="auto">
          <a:xfrm>
            <a:off x="3039266" y="2349448"/>
            <a:ext cx="27363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Franklin Gothic Heavy"/>
              </a:rPr>
              <a:t>Отказ электрических машин из-за низкокачественного изготовления приводит к высоким затратам на гарантийное обслуживание </a:t>
            </a:r>
            <a:endParaRPr lang="ru-RU" sz="1600" dirty="0">
              <a:latin typeface="Franklin Gothic Heavy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3076345" y="5329116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Franklin Gothic Heavy"/>
              </a:rPr>
              <a:t>Отказ электрических машин нередко приводит к простою техники</a:t>
            </a:r>
            <a:endParaRPr lang="ru-RU" sz="1600" dirty="0">
              <a:latin typeface="Franklin Gothic Heavy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147561" y="8360116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Franklin Gothic Heavy"/>
              </a:rPr>
              <a:t>Отказ электрических машин может привести к техногенной аварии</a:t>
            </a:r>
            <a:endParaRPr lang="ru-RU" sz="1600" dirty="0">
              <a:latin typeface="Franklin Gothic Heavy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763" y="2283614"/>
            <a:ext cx="1945335" cy="191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167" y="8331099"/>
            <a:ext cx="1918688" cy="188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8641" y="5345432"/>
            <a:ext cx="1945337" cy="191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Актуальность проекта</a:t>
            </a:r>
            <a:endParaRPr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740" y="2917023"/>
            <a:ext cx="7022697" cy="562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xmlns="" val="3614515634"/>
              </p:ext>
            </p:extLst>
          </p:nvPr>
        </p:nvGraphicFramePr>
        <p:xfrm>
          <a:off x="2021983" y="3773510"/>
          <a:ext cx="7770657" cy="4693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Решение</a:t>
            </a:r>
            <a:endParaRPr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3954" y="1690636"/>
            <a:ext cx="14351311" cy="548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514" y="9566395"/>
            <a:ext cx="1451287" cy="141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733" y="7893822"/>
            <a:ext cx="1568725" cy="1542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30622" y="7937550"/>
            <a:ext cx="1419744" cy="138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22422" y="9656516"/>
            <a:ext cx="1437998" cy="140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 bwMode="auto">
          <a:xfrm>
            <a:off x="2452101" y="8130432"/>
            <a:ext cx="43865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Franklin Gothic Heavy"/>
              </a:rPr>
              <a:t>ПО будет иметь блочную структуру – базовый пакет и дополнительные пакеты, позволяющие проектировать разные ЭМ для разных видов транспорта</a:t>
            </a:r>
            <a:endParaRPr lang="ru-RU" sz="1600" dirty="0">
              <a:latin typeface="Franklin Gothic Heavy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2336191" y="9596411"/>
            <a:ext cx="41161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Franklin Gothic Heavy"/>
              </a:rPr>
              <a:t>В состав ПО будут включены актуализированные библиотеки электротехнических и конструкционных материалов с заданными физическими свойствами</a:t>
            </a:r>
            <a:endParaRPr lang="ru-RU" sz="1600" dirty="0">
              <a:latin typeface="Franklin Gothic Heavy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66482" y="7950127"/>
            <a:ext cx="32403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Franklin Gothic Heavy"/>
              </a:rPr>
              <a:t>В ПО возможно учитывать два вида технологических отклонений – эксцентриситет и отклонение толщины изоляции</a:t>
            </a:r>
            <a:endParaRPr lang="ru-RU" sz="1600" dirty="0">
              <a:latin typeface="Franklin Gothic Heavy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12114966" y="9677108"/>
            <a:ext cx="32403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Franklin Gothic Heavy"/>
              </a:rPr>
              <a:t>В ПО будет предусмотрена возможность учитывать влияние факторов окружающей среды на отказоустойчивость ЭМ</a:t>
            </a:r>
            <a:endParaRPr lang="ru-RU" sz="1600" dirty="0">
              <a:latin typeface="Franklin Gothic Heav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Рынок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735176" y="2145108"/>
            <a:ext cx="7603930" cy="7254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Бизнес - модель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529940" y="2572184"/>
            <a:ext cx="1796908" cy="18530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39013" y="6526917"/>
            <a:ext cx="1760408" cy="18530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429556" y="2631552"/>
            <a:ext cx="1811972" cy="18551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390430" y="6586538"/>
            <a:ext cx="1750767" cy="17402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3382224" y="3162118"/>
            <a:ext cx="3120881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Franklin Gothic Heavy"/>
              </a:rPr>
              <a:t>Основной вид деятельности – разработка и продажа инженерного ПО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10469332" y="3043623"/>
            <a:ext cx="3120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Franklin Gothic Heavy"/>
              </a:rPr>
              <a:t>Продукт рассчитан на потребителей сегмента </a:t>
            </a:r>
            <a:r>
              <a:rPr lang="en-US" sz="1600" dirty="0">
                <a:latin typeface="Franklin Gothic Heavy"/>
              </a:rPr>
              <a:t>B2B, </a:t>
            </a:r>
            <a:r>
              <a:rPr lang="ru-RU" sz="1600" dirty="0">
                <a:latin typeface="Franklin Gothic Heavy"/>
              </a:rPr>
              <a:t>связанных с производством транспорта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3357866" y="7053267"/>
            <a:ext cx="3120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Franklin Gothic Heavy"/>
              </a:rPr>
              <a:t>Потоки поступления доходов – продажа и продление лицензии на ПО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10399198" y="6906302"/>
            <a:ext cx="3120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Franklin Gothic Heavy"/>
              </a:rPr>
              <a:t>В структуру издержек входит оплата труда программиста, </a:t>
            </a:r>
            <a:r>
              <a:rPr lang="ru-RU" sz="1600" dirty="0" err="1">
                <a:latin typeface="Franklin Gothic Heavy"/>
              </a:rPr>
              <a:t>энергозатраты</a:t>
            </a:r>
            <a:r>
              <a:rPr lang="ru-RU" sz="1600" dirty="0">
                <a:latin typeface="Franklin Gothic Heavy"/>
              </a:rPr>
              <a:t>, затраты на рекламу и </a:t>
            </a:r>
            <a:r>
              <a:rPr lang="ru-RU" sz="1600" dirty="0" smtClean="0">
                <a:latin typeface="Franklin Gothic Heavy"/>
              </a:rPr>
              <a:t>маркетинг</a:t>
            </a:r>
            <a:endParaRPr lang="ru-RU" sz="1600" dirty="0">
              <a:latin typeface="Franklin Gothic Heav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Текущие результаты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1763423"/>
            <a:ext cx="2011203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3200" dirty="0">
                <a:latin typeface="Franklin Gothic Heavy"/>
              </a:rPr>
              <a:t>На текущий момент за счет собственных </a:t>
            </a:r>
            <a:r>
              <a:rPr lang="ru-RU" sz="3200" dirty="0" smtClean="0">
                <a:latin typeface="Franklin Gothic Heavy"/>
              </a:rPr>
              <a:t>средств завершены </a:t>
            </a:r>
            <a:r>
              <a:rPr lang="ru-RU" sz="3200" dirty="0">
                <a:latin typeface="Franklin Gothic Heavy"/>
              </a:rPr>
              <a:t>этапы </a:t>
            </a:r>
            <a:r>
              <a:rPr lang="ru-RU" sz="3200" dirty="0" smtClean="0">
                <a:latin typeface="Franklin Gothic Heavy"/>
              </a:rPr>
              <a:t>НИОКР</a:t>
            </a:r>
            <a:r>
              <a:rPr lang="ru-RU" sz="3200" dirty="0">
                <a:latin typeface="Franklin Gothic Heavy"/>
              </a:rPr>
              <a:t>:</a:t>
            </a:r>
            <a:endParaRPr sz="3200" dirty="0">
              <a:latin typeface="Franklin Gothic Heavy"/>
            </a:endParaRPr>
          </a:p>
          <a:p>
            <a:pPr indent="457200" algn="just">
              <a:defRPr/>
            </a:pPr>
            <a:endParaRPr lang="ru-RU" sz="3200" dirty="0">
              <a:latin typeface="Franklin Gothic Heavy"/>
            </a:endParaRPr>
          </a:p>
          <a:p>
            <a:pPr indent="457200" algn="just">
              <a:defRPr/>
            </a:pPr>
            <a:r>
              <a:rPr lang="ru-RU" sz="3200" dirty="0">
                <a:latin typeface="Franklin Gothic Heavy"/>
              </a:rPr>
              <a:t>1) Исследование, </a:t>
            </a:r>
            <a:r>
              <a:rPr lang="ru-RU" sz="3200" dirty="0" smtClean="0">
                <a:latin typeface="Franklin Gothic Heavy"/>
              </a:rPr>
              <a:t>доказавшее </a:t>
            </a:r>
            <a:r>
              <a:rPr lang="ru-RU" sz="3200" dirty="0">
                <a:latin typeface="Franklin Gothic Heavy"/>
              </a:rPr>
              <a:t>существенное влияние технологических отклонений на срок службы транспортных электрических машин;</a:t>
            </a:r>
            <a:endParaRPr sz="3200" dirty="0">
              <a:latin typeface="Franklin Gothic Heavy"/>
            </a:endParaRPr>
          </a:p>
          <a:p>
            <a:pPr indent="457200" algn="just">
              <a:defRPr/>
            </a:pPr>
            <a:r>
              <a:rPr lang="ru-RU" sz="3200" dirty="0">
                <a:latin typeface="Franklin Gothic Heavy"/>
              </a:rPr>
              <a:t>2) Разработана компьютерная </a:t>
            </a:r>
            <a:r>
              <a:rPr lang="ru-RU" sz="3200" dirty="0" smtClean="0">
                <a:latin typeface="Franklin Gothic Heavy"/>
              </a:rPr>
              <a:t>модель, </a:t>
            </a:r>
            <a:r>
              <a:rPr lang="ru-RU" sz="3200" dirty="0">
                <a:latin typeface="Franklin Gothic Heavy"/>
              </a:rPr>
              <a:t>которая позволяет </a:t>
            </a:r>
            <a:r>
              <a:rPr lang="ru-RU" sz="3200" dirty="0" smtClean="0">
                <a:latin typeface="Franklin Gothic Heavy"/>
              </a:rPr>
              <a:t>определять </a:t>
            </a:r>
            <a:r>
              <a:rPr lang="ru-RU" sz="3200" dirty="0">
                <a:latin typeface="Franklin Gothic Heavy"/>
              </a:rPr>
              <a:t>электротехнические и </a:t>
            </a:r>
            <a:r>
              <a:rPr lang="ru-RU" sz="3200" dirty="0" err="1">
                <a:latin typeface="Franklin Gothic Heavy"/>
              </a:rPr>
              <a:t>надежностные</a:t>
            </a:r>
            <a:r>
              <a:rPr lang="ru-RU" sz="3200" dirty="0">
                <a:latin typeface="Franklin Gothic Heavy"/>
              </a:rPr>
              <a:t> параметры транспортных электрических машин на примере автомобильного генератора</a:t>
            </a:r>
            <a:r>
              <a:rPr lang="ru-RU" sz="3200" dirty="0" smtClean="0">
                <a:latin typeface="Franklin Gothic Heavy"/>
              </a:rPr>
              <a:t>.</a:t>
            </a:r>
          </a:p>
          <a:p>
            <a:pPr indent="457200" algn="just">
              <a:defRPr/>
            </a:pPr>
            <a:r>
              <a:rPr lang="ru-RU" sz="3200" dirty="0" smtClean="0">
                <a:latin typeface="Franklin Gothic Heavy"/>
              </a:rPr>
              <a:t>3) Проект поддержан Фондом содействия инновациям</a:t>
            </a:r>
            <a:endParaRPr lang="ru-RU" sz="3200" dirty="0">
              <a:latin typeface="Franklin Gothic Heav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4"/>
          </p:nvPr>
        </p:nvSpPr>
        <p:spPr bwMode="auto"/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Команда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 sz="2800"/>
              <a:t>Саксонов А.С., к.т.н., доцент кафедры ТОЭ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7"/>
          </p:nvPr>
        </p:nvSpPr>
        <p:spPr bwMode="auto"/>
      </p:sp>
      <p:sp>
        <p:nvSpPr>
          <p:cNvPr id="7" name="Текст 6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CEO</a:t>
            </a:r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20"/>
          </p:nvPr>
        </p:nvSpPr>
        <p:spPr bwMode="auto"/>
      </p:sp>
      <p:sp>
        <p:nvSpPr>
          <p:cNvPr id="10" name="Текст 9"/>
          <p:cNvSpPr>
            <a:spLocks noGrp="1"/>
          </p:cNvSpPr>
          <p:nvPr>
            <p:ph type="body" sz="quarter" idx="2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CTO</a:t>
            </a:r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3"/>
          </p:nvPr>
        </p:nvSpPr>
        <p:spPr bwMode="auto"/>
      </p:sp>
      <p:sp>
        <p:nvSpPr>
          <p:cNvPr id="13" name="Текст 12"/>
          <p:cNvSpPr>
            <a:spLocks noGrp="1"/>
          </p:cNvSpPr>
          <p:nvPr>
            <p:ph type="body" sz="quarter" idx="2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5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26"/>
          </p:nvPr>
        </p:nvSpPr>
        <p:spPr bwMode="auto"/>
      </p:sp>
      <p:sp>
        <p:nvSpPr>
          <p:cNvPr id="16" name="Текст 15"/>
          <p:cNvSpPr>
            <a:spLocks noGrp="1"/>
          </p:cNvSpPr>
          <p:nvPr>
            <p:ph type="body" sz="quarter" idx="27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/>
          <a:srcRect l="12615" r="12614"/>
          <a:stretch/>
        </p:blipFill>
        <p:spPr bwMode="auto">
          <a:xfrm>
            <a:off x="912131" y="3936057"/>
            <a:ext cx="2158341" cy="2159943"/>
          </a:xfrm>
          <a:prstGeom prst="rect">
            <a:avLst/>
          </a:prstGeom>
        </p:spPr>
      </p:pic>
      <p:sp>
        <p:nvSpPr>
          <p:cNvPr id="19" name="Текст 1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Планы развития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827433" y="2228046"/>
            <a:ext cx="13652974" cy="34270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88701" y="6155276"/>
            <a:ext cx="9060833" cy="3980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Контакты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 bwMode="auto">
          <a:xfrm>
            <a:off x="3822326" y="7460165"/>
            <a:ext cx="4837580" cy="608012"/>
          </a:xfrm>
        </p:spPr>
        <p:txBody>
          <a:bodyPr/>
          <a:lstStyle/>
          <a:p>
            <a:pPr>
              <a:defRPr/>
            </a:pPr>
            <a:r>
              <a:rPr lang="en-US"/>
              <a:t>a.s.saksonoff@yandex.ru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+79277875098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Здесь ссылка на проджект (</a:t>
            </a:r>
            <a:r>
              <a:rPr lang="en-US"/>
              <a:t>QR)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272</Words>
  <Application>Microsoft Office PowerPoint</Application>
  <DocSecurity>0</DocSecurity>
  <PresentationFormat>Произвольный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Franklin Gothic Heavy</vt:lpstr>
      <vt:lpstr>Calibri</vt:lpstr>
      <vt:lpstr>Тема Office</vt:lpstr>
      <vt:lpstr>Слайд 1</vt:lpstr>
      <vt:lpstr>Актуальность проекта</vt:lpstr>
      <vt:lpstr>Актуальность проекта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Alex</cp:lastModifiedBy>
  <cp:revision>69</cp:revision>
  <dcterms:created xsi:type="dcterms:W3CDTF">2023-10-12T08:46:59Z</dcterms:created>
  <dcterms:modified xsi:type="dcterms:W3CDTF">2024-11-25T15:28:24Z</dcterms:modified>
  <dc:identifier/>
  <dc:language/>
  <cp:version/>
</cp:coreProperties>
</file>