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9" r:id="rId2"/>
    <p:sldId id="289" r:id="rId3"/>
    <p:sldId id="315" r:id="rId4"/>
    <p:sldId id="313" r:id="rId5"/>
    <p:sldId id="314" r:id="rId6"/>
    <p:sldId id="297" r:id="rId7"/>
    <p:sldId id="316" r:id="rId8"/>
    <p:sldId id="318" r:id="rId9"/>
    <p:sldId id="323" r:id="rId10"/>
    <p:sldId id="320" r:id="rId11"/>
    <p:sldId id="321" r:id="rId12"/>
    <p:sldId id="326" r:id="rId13"/>
    <p:sldId id="295" r:id="rId14"/>
    <p:sldId id="334" r:id="rId15"/>
    <p:sldId id="333" r:id="rId16"/>
    <p:sldId id="335" r:id="rId17"/>
    <p:sldId id="328" r:id="rId18"/>
    <p:sldId id="332" r:id="rId19"/>
    <p:sldId id="329" r:id="rId20"/>
    <p:sldId id="336" r:id="rId21"/>
    <p:sldId id="322" r:id="rId22"/>
    <p:sldId id="324" r:id="rId23"/>
    <p:sldId id="319" r:id="rId24"/>
    <p:sldId id="32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36E"/>
    <a:srgbClr val="27376B"/>
    <a:srgbClr val="E85A5A"/>
    <a:srgbClr val="35B800"/>
    <a:srgbClr val="9FFF79"/>
    <a:srgbClr val="E2EFDA"/>
    <a:srgbClr val="4BE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75;&#1083;&#1072;&#1079;%20&#1072;&#1083;&#1084;&#1072;&#1079;%20&#1073;&#1091;&#1093;&#1075;&#1072;&#1083;&#1090;&#1077;&#1088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3-44C8-AE3B-236072D582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3-44C8-AE3B-236072D582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3-44C8-AE3B-236072D5820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3-44C8-AE3B-236072D5820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93-44C8-AE3B-236072D5820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693-44C8-AE3B-236072D58203}"/>
              </c:ext>
            </c:extLst>
          </c:dPt>
          <c:cat>
            <c:strRef>
              <c:f>Лист3!$J$6:$J$11</c:f>
              <c:strCache>
                <c:ptCount val="6"/>
                <c:pt idx="0">
                  <c:v>ФОКОС laboratory</c:v>
                </c:pt>
                <c:pt idx="1">
                  <c:v>КРАСМЕД</c:v>
                </c:pt>
                <c:pt idx="2">
                  <c:v>НаноВижн Груп</c:v>
                </c:pt>
                <c:pt idx="3">
                  <c:v>ЦентрГлазПротез</c:v>
                </c:pt>
                <c:pt idx="4">
                  <c:v>Protez Studio</c:v>
                </c:pt>
                <c:pt idx="5">
                  <c:v>Другие</c:v>
                </c:pt>
              </c:strCache>
            </c:strRef>
          </c:cat>
          <c:val>
            <c:numRef>
              <c:f>Лист3!$K$6:$K$11</c:f>
              <c:numCache>
                <c:formatCode>0%</c:formatCode>
                <c:ptCount val="6"/>
                <c:pt idx="0">
                  <c:v>0.2</c:v>
                </c:pt>
                <c:pt idx="1">
                  <c:v>0.23</c:v>
                </c:pt>
                <c:pt idx="2">
                  <c:v>0.27</c:v>
                </c:pt>
                <c:pt idx="3">
                  <c:v>0.15</c:v>
                </c:pt>
                <c:pt idx="4">
                  <c:v>0.08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93-44C8-AE3B-236072D58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C00B1-8ABA-154A-ADBC-7AA335A8EC1B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BE52F-E830-7740-9FA7-C0222E119408}">
      <dgm:prSet phldrT="[Текст]" custT="1"/>
      <dgm:spPr>
        <a:noFill/>
      </dgm:spPr>
      <dgm:t>
        <a:bodyPr/>
        <a:lstStyle/>
        <a:p>
          <a:r>
            <a:rPr lang="ru-RU" sz="1600" b="1" dirty="0">
              <a:solidFill>
                <a:srgbClr val="27376B"/>
              </a:solidFill>
            </a:rPr>
            <a:t>Основные факторы</a:t>
          </a:r>
          <a:endParaRPr lang="ru-RU" sz="1600" dirty="0"/>
        </a:p>
      </dgm:t>
    </dgm:pt>
    <dgm:pt modelId="{73579507-B2CA-5F40-B98C-E24AE3B09C6C}" type="parTrans" cxnId="{06E8E86D-A271-464F-8A83-EAEF9249C5EA}">
      <dgm:prSet/>
      <dgm:spPr/>
      <dgm:t>
        <a:bodyPr/>
        <a:lstStyle/>
        <a:p>
          <a:endParaRPr lang="ru-RU"/>
        </a:p>
      </dgm:t>
    </dgm:pt>
    <dgm:pt modelId="{49CDFF30-EAF3-6443-B40E-87599B21B0CE}" type="sibTrans" cxnId="{06E8E86D-A271-464F-8A83-EAEF9249C5EA}">
      <dgm:prSet/>
      <dgm:spPr/>
      <dgm:t>
        <a:bodyPr/>
        <a:lstStyle/>
        <a:p>
          <a:endParaRPr lang="ru-RU"/>
        </a:p>
      </dgm:t>
    </dgm:pt>
    <dgm:pt modelId="{6778AE0F-2A1E-4E4B-B199-8E7C62570857}">
      <dgm:prSet phldrT="[Текст]" custT="1"/>
      <dgm:spPr>
        <a:noFill/>
      </dgm:spPr>
      <dgm:t>
        <a:bodyPr/>
        <a:lstStyle/>
        <a:p>
          <a:r>
            <a:rPr lang="ru-RU" sz="1600" b="1" dirty="0">
              <a:solidFill>
                <a:srgbClr val="27376B"/>
              </a:solidFill>
            </a:rPr>
            <a:t>Социальный</a:t>
          </a:r>
          <a:r>
            <a:rPr lang="ru-RU" sz="1600" dirty="0">
              <a:solidFill>
                <a:srgbClr val="27376B"/>
              </a:solidFill>
            </a:rPr>
            <a:t> восстановление уверенности и внешнего облика.</a:t>
          </a:r>
        </a:p>
      </dgm:t>
    </dgm:pt>
    <dgm:pt modelId="{D5B6BC56-821E-CC44-91B3-D03A7D343154}" type="parTrans" cxnId="{F02A6EBD-5C3F-7E41-B1AD-8B5BE5FD48E5}">
      <dgm:prSet/>
      <dgm:spPr/>
      <dgm:t>
        <a:bodyPr/>
        <a:lstStyle/>
        <a:p>
          <a:endParaRPr lang="ru-RU"/>
        </a:p>
      </dgm:t>
    </dgm:pt>
    <dgm:pt modelId="{7A8C8B65-1036-074A-9940-98ABA9CE2E57}" type="sibTrans" cxnId="{F02A6EBD-5C3F-7E41-B1AD-8B5BE5FD48E5}">
      <dgm:prSet/>
      <dgm:spPr/>
      <dgm:t>
        <a:bodyPr/>
        <a:lstStyle/>
        <a:p>
          <a:endParaRPr lang="ru-RU"/>
        </a:p>
      </dgm:t>
    </dgm:pt>
    <dgm:pt modelId="{8F2DCB22-DDBD-5345-BE38-C43E5300A55D}">
      <dgm:prSet phldrT="[Текст]" custT="1"/>
      <dgm:spPr>
        <a:noFill/>
      </dgm:spPr>
      <dgm:t>
        <a:bodyPr/>
        <a:lstStyle/>
        <a:p>
          <a:r>
            <a:rPr lang="ru-RU" sz="1600" b="1" dirty="0">
              <a:solidFill>
                <a:srgbClr val="27376B"/>
              </a:solidFill>
            </a:rPr>
            <a:t>Медицинский </a:t>
          </a:r>
          <a:r>
            <a:rPr lang="ru-RU" sz="1600" dirty="0">
              <a:solidFill>
                <a:srgbClr val="27376B"/>
              </a:solidFill>
            </a:rPr>
            <a:t>снижение осложнений и повышение комфорта.</a:t>
          </a:r>
          <a:endParaRPr lang="ru-RU" sz="1600" dirty="0"/>
        </a:p>
      </dgm:t>
    </dgm:pt>
    <dgm:pt modelId="{DCA1C9E1-1703-8045-88B4-E114FBCD2DF9}" type="parTrans" cxnId="{0FCD7F15-FD67-B54C-B6DC-D123A34AB446}">
      <dgm:prSet/>
      <dgm:spPr/>
      <dgm:t>
        <a:bodyPr/>
        <a:lstStyle/>
        <a:p>
          <a:endParaRPr lang="ru-RU"/>
        </a:p>
      </dgm:t>
    </dgm:pt>
    <dgm:pt modelId="{2D9BC2ED-BC3A-794F-B584-D0BC37B76CF7}" type="sibTrans" cxnId="{0FCD7F15-FD67-B54C-B6DC-D123A34AB446}">
      <dgm:prSet/>
      <dgm:spPr/>
      <dgm:t>
        <a:bodyPr/>
        <a:lstStyle/>
        <a:p>
          <a:endParaRPr lang="ru-RU"/>
        </a:p>
      </dgm:t>
    </dgm:pt>
    <dgm:pt modelId="{7B7C87DB-9E72-9A42-AA2E-023DCCF632CE}">
      <dgm:prSet phldrT="[Текст]" custT="1"/>
      <dgm:spPr>
        <a:noFill/>
      </dgm:spPr>
      <dgm:t>
        <a:bodyPr/>
        <a:lstStyle/>
        <a:p>
          <a:pPr>
            <a:buNone/>
          </a:pPr>
          <a:r>
            <a:rPr lang="ru-RU" sz="1600" b="1" dirty="0">
              <a:solidFill>
                <a:srgbClr val="27376B"/>
              </a:solidFill>
            </a:rPr>
            <a:t>Технологический </a:t>
          </a:r>
          <a:r>
            <a:rPr lang="ru-RU" sz="1600" dirty="0">
              <a:solidFill>
                <a:srgbClr val="27376B"/>
              </a:solidFill>
            </a:rPr>
            <a:t>переход к бионическим, подвижным протезам.</a:t>
          </a:r>
          <a:endParaRPr lang="ru-RU" sz="1600" dirty="0"/>
        </a:p>
      </dgm:t>
    </dgm:pt>
    <dgm:pt modelId="{C8AF2A9E-32E2-B94E-973B-4E0188D909C1}" type="parTrans" cxnId="{9A1F809D-889F-A543-B55B-D867421456E7}">
      <dgm:prSet/>
      <dgm:spPr/>
      <dgm:t>
        <a:bodyPr/>
        <a:lstStyle/>
        <a:p>
          <a:endParaRPr lang="ru-RU"/>
        </a:p>
      </dgm:t>
    </dgm:pt>
    <dgm:pt modelId="{D23D1865-30EA-D74A-B7ED-F163E4643D53}" type="sibTrans" cxnId="{9A1F809D-889F-A543-B55B-D867421456E7}">
      <dgm:prSet/>
      <dgm:spPr/>
      <dgm:t>
        <a:bodyPr/>
        <a:lstStyle/>
        <a:p>
          <a:endParaRPr lang="ru-RU"/>
        </a:p>
      </dgm:t>
    </dgm:pt>
    <dgm:pt modelId="{65E01521-7471-7A48-BF3B-9809254243BA}">
      <dgm:prSet phldrT="[Текст]" custT="1"/>
      <dgm:spPr>
        <a:noFill/>
      </dgm:spPr>
      <dgm:t>
        <a:bodyPr/>
        <a:lstStyle/>
        <a:p>
          <a:pPr algn="ctr"/>
          <a:r>
            <a:rPr lang="ru-RU" sz="1600" b="1" dirty="0">
              <a:solidFill>
                <a:srgbClr val="27376B"/>
              </a:solidFill>
            </a:rPr>
            <a:t>Экономический</a:t>
          </a:r>
          <a:r>
            <a:rPr lang="en-GB" sz="1600" b="1" dirty="0">
              <a:solidFill>
                <a:srgbClr val="27376B"/>
              </a:solidFill>
            </a:rPr>
            <a:t>     </a:t>
          </a:r>
          <a:r>
            <a:rPr lang="ru-RU" sz="1600" dirty="0">
              <a:solidFill>
                <a:srgbClr val="27376B"/>
              </a:solidFill>
            </a:rPr>
            <a:t>рост рынка (≈1,</a:t>
          </a:r>
          <a:r>
            <a:rPr lang="en-GB" sz="1600" dirty="0">
              <a:solidFill>
                <a:srgbClr val="27376B"/>
              </a:solidFill>
            </a:rPr>
            <a:t>5</a:t>
          </a:r>
          <a:r>
            <a:rPr lang="ru-RU" sz="1600" dirty="0">
              <a:solidFill>
                <a:srgbClr val="27376B"/>
              </a:solidFill>
            </a:rPr>
            <a:t> млрд </a:t>
          </a:r>
          <a:r>
            <a:rPr lang="ru-GE" sz="1600" dirty="0">
              <a:solidFill>
                <a:srgbClr val="27376B"/>
              </a:solidFill>
            </a:rPr>
            <a:t>₽) </a:t>
          </a:r>
          <a:r>
            <a:rPr lang="ru-RU" sz="1600" dirty="0">
              <a:solidFill>
                <a:srgbClr val="27376B"/>
              </a:solidFill>
            </a:rPr>
            <a:t>и </a:t>
          </a:r>
          <a:r>
            <a:rPr lang="ru-RU" sz="1600" b="1" dirty="0">
              <a:solidFill>
                <a:srgbClr val="27376B"/>
              </a:solidFill>
            </a:rPr>
            <a:t>импортозамещение</a:t>
          </a:r>
          <a:endParaRPr lang="ru-RU" sz="1600" dirty="0"/>
        </a:p>
      </dgm:t>
    </dgm:pt>
    <dgm:pt modelId="{07BD17B3-2CD3-0F41-A765-6B214A5CCE10}" type="parTrans" cxnId="{2F40A721-024C-6E4D-BBE0-006EE841931D}">
      <dgm:prSet/>
      <dgm:spPr/>
      <dgm:t>
        <a:bodyPr/>
        <a:lstStyle/>
        <a:p>
          <a:endParaRPr lang="ru-RU"/>
        </a:p>
      </dgm:t>
    </dgm:pt>
    <dgm:pt modelId="{A5C25307-84FF-2549-B883-F06CC0F6D8CC}" type="sibTrans" cxnId="{2F40A721-024C-6E4D-BBE0-006EE841931D}">
      <dgm:prSet/>
      <dgm:spPr/>
      <dgm:t>
        <a:bodyPr/>
        <a:lstStyle/>
        <a:p>
          <a:endParaRPr lang="ru-RU"/>
        </a:p>
      </dgm:t>
    </dgm:pt>
    <dgm:pt modelId="{6DD6CAC1-3F82-6F47-B13A-F382B1449A26}">
      <dgm:prSet custT="1"/>
      <dgm:spPr>
        <a:noFill/>
      </dgm:spPr>
      <dgm:t>
        <a:bodyPr/>
        <a:lstStyle/>
        <a:p>
          <a:pPr algn="ctr">
            <a:buNone/>
          </a:pPr>
          <a:r>
            <a:rPr lang="ru-RU" sz="1600" b="1" dirty="0">
              <a:solidFill>
                <a:srgbClr val="27376B"/>
              </a:solidFill>
              <a:highlight>
                <a:srgbClr val="FFFFFF"/>
              </a:highlight>
            </a:rPr>
            <a:t>Рост социального запроса </a:t>
          </a:r>
          <a:r>
            <a:rPr lang="ru-RU" sz="1600" dirty="0">
              <a:solidFill>
                <a:srgbClr val="27376B"/>
              </a:solidFill>
              <a:highlight>
                <a:srgbClr val="FFFFFF"/>
              </a:highlight>
            </a:rPr>
            <a:t>увеличение числа пациентов с травмами лица и глаз в последние годы усиливает потребность в современных протезах</a:t>
          </a:r>
          <a:endParaRPr lang="en-GB" sz="1600" b="1" dirty="0">
            <a:solidFill>
              <a:srgbClr val="27376B"/>
            </a:solidFill>
            <a:highlight>
              <a:srgbClr val="FFFFFF"/>
            </a:highlight>
          </a:endParaRPr>
        </a:p>
      </dgm:t>
    </dgm:pt>
    <dgm:pt modelId="{A3A4D7A9-4775-EC42-8808-5D96103F551B}" type="parTrans" cxnId="{253607E0-038B-0142-AB1A-1F2D004E482C}">
      <dgm:prSet/>
      <dgm:spPr/>
      <dgm:t>
        <a:bodyPr/>
        <a:lstStyle/>
        <a:p>
          <a:endParaRPr lang="ru-RU"/>
        </a:p>
      </dgm:t>
    </dgm:pt>
    <dgm:pt modelId="{430CD425-3BA1-1D4D-A54E-86B0965BAEAA}" type="sibTrans" cxnId="{253607E0-038B-0142-AB1A-1F2D004E482C}">
      <dgm:prSet/>
      <dgm:spPr/>
      <dgm:t>
        <a:bodyPr/>
        <a:lstStyle/>
        <a:p>
          <a:endParaRPr lang="ru-RU"/>
        </a:p>
      </dgm:t>
    </dgm:pt>
    <dgm:pt modelId="{941F63FE-4F55-7E44-B72C-F6267BE9815F}" type="pres">
      <dgm:prSet presAssocID="{70EC00B1-8ABA-154A-ADBC-7AA335A8EC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CE4468-7BC4-7D42-872D-CCDCF5A8607A}" type="pres">
      <dgm:prSet presAssocID="{147BE52F-E830-7740-9FA7-C0222E119408}" presName="hierRoot1" presStyleCnt="0">
        <dgm:presLayoutVars>
          <dgm:hierBranch val="init"/>
        </dgm:presLayoutVars>
      </dgm:prSet>
      <dgm:spPr/>
    </dgm:pt>
    <dgm:pt modelId="{6A85EAFE-BA52-EC4B-A6D4-061C86DA712B}" type="pres">
      <dgm:prSet presAssocID="{147BE52F-E830-7740-9FA7-C0222E119408}" presName="rootComposite1" presStyleCnt="0"/>
      <dgm:spPr/>
    </dgm:pt>
    <dgm:pt modelId="{20B073C7-3E17-A04F-994A-681A84E9A30B}" type="pres">
      <dgm:prSet presAssocID="{147BE52F-E830-7740-9FA7-C0222E1194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32F6C0-8BDC-554C-A50F-6FFD87D0B93D}" type="pres">
      <dgm:prSet presAssocID="{147BE52F-E830-7740-9FA7-C0222E11940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904F49-2648-F54E-B9D5-19BF7FBD1C3C}" type="pres">
      <dgm:prSet presAssocID="{147BE52F-E830-7740-9FA7-C0222E119408}" presName="hierChild2" presStyleCnt="0"/>
      <dgm:spPr/>
    </dgm:pt>
    <dgm:pt modelId="{2293E776-49A6-BE45-9FE2-2A0B8EDBB2A3}" type="pres">
      <dgm:prSet presAssocID="{D5B6BC56-821E-CC44-91B3-D03A7D34315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6FEA09C-F34C-6542-B2D2-F2657719CD9C}" type="pres">
      <dgm:prSet presAssocID="{6778AE0F-2A1E-4E4B-B199-8E7C62570857}" presName="hierRoot2" presStyleCnt="0">
        <dgm:presLayoutVars>
          <dgm:hierBranch val="init"/>
        </dgm:presLayoutVars>
      </dgm:prSet>
      <dgm:spPr/>
    </dgm:pt>
    <dgm:pt modelId="{E1EAAE6F-358B-E646-B0A5-A39B7C688C0D}" type="pres">
      <dgm:prSet presAssocID="{6778AE0F-2A1E-4E4B-B199-8E7C62570857}" presName="rootComposite" presStyleCnt="0"/>
      <dgm:spPr/>
    </dgm:pt>
    <dgm:pt modelId="{B4CE33D1-8F03-A447-9F64-49DF1C5FED9B}" type="pres">
      <dgm:prSet presAssocID="{6778AE0F-2A1E-4E4B-B199-8E7C62570857}" presName="rootText" presStyleLbl="node2" presStyleIdx="0" presStyleCnt="5" custScaleX="123971" custScaleY="186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5432B-3ACF-9F42-B6E8-58221D3A4DBE}" type="pres">
      <dgm:prSet presAssocID="{6778AE0F-2A1E-4E4B-B199-8E7C62570857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420C49-605C-2A4C-92BC-DECAEF0685A9}" type="pres">
      <dgm:prSet presAssocID="{6778AE0F-2A1E-4E4B-B199-8E7C62570857}" presName="hierChild4" presStyleCnt="0"/>
      <dgm:spPr/>
    </dgm:pt>
    <dgm:pt modelId="{A12EEB73-F064-854C-9D5C-BD2F32948A15}" type="pres">
      <dgm:prSet presAssocID="{6778AE0F-2A1E-4E4B-B199-8E7C62570857}" presName="hierChild5" presStyleCnt="0"/>
      <dgm:spPr/>
    </dgm:pt>
    <dgm:pt modelId="{04F65A25-441F-3144-B86B-1A2EDB5B1ACB}" type="pres">
      <dgm:prSet presAssocID="{DCA1C9E1-1703-8045-88B4-E114FBCD2DF9}" presName="Name37" presStyleLbl="parChTrans1D2" presStyleIdx="1" presStyleCnt="5"/>
      <dgm:spPr/>
      <dgm:t>
        <a:bodyPr/>
        <a:lstStyle/>
        <a:p>
          <a:endParaRPr lang="ru-RU"/>
        </a:p>
      </dgm:t>
    </dgm:pt>
    <dgm:pt modelId="{413FC442-B3E2-2D43-9409-648562D0596F}" type="pres">
      <dgm:prSet presAssocID="{8F2DCB22-DDBD-5345-BE38-C43E5300A55D}" presName="hierRoot2" presStyleCnt="0">
        <dgm:presLayoutVars>
          <dgm:hierBranch val="init"/>
        </dgm:presLayoutVars>
      </dgm:prSet>
      <dgm:spPr/>
    </dgm:pt>
    <dgm:pt modelId="{460276DC-667A-0B41-98DE-BC8B2C77BE2D}" type="pres">
      <dgm:prSet presAssocID="{8F2DCB22-DDBD-5345-BE38-C43E5300A55D}" presName="rootComposite" presStyleCnt="0"/>
      <dgm:spPr/>
    </dgm:pt>
    <dgm:pt modelId="{D460021D-F5F6-4944-9982-07DDDF97F594}" type="pres">
      <dgm:prSet presAssocID="{8F2DCB22-DDBD-5345-BE38-C43E5300A55D}" presName="rootText" presStyleLbl="node2" presStyleIdx="1" presStyleCnt="5" custScaleX="126893" custScaleY="226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09733-20BB-A34D-BB6F-D6992E4A3C23}" type="pres">
      <dgm:prSet presAssocID="{8F2DCB22-DDBD-5345-BE38-C43E5300A55D}" presName="rootConnector" presStyleLbl="node2" presStyleIdx="1" presStyleCnt="5"/>
      <dgm:spPr/>
      <dgm:t>
        <a:bodyPr/>
        <a:lstStyle/>
        <a:p>
          <a:endParaRPr lang="ru-RU"/>
        </a:p>
      </dgm:t>
    </dgm:pt>
    <dgm:pt modelId="{82F0C59C-996D-5443-BF22-F1D9A0422BC6}" type="pres">
      <dgm:prSet presAssocID="{8F2DCB22-DDBD-5345-BE38-C43E5300A55D}" presName="hierChild4" presStyleCnt="0"/>
      <dgm:spPr/>
    </dgm:pt>
    <dgm:pt modelId="{122901FA-E02E-3044-A0EB-4275DA6F4A7A}" type="pres">
      <dgm:prSet presAssocID="{8F2DCB22-DDBD-5345-BE38-C43E5300A55D}" presName="hierChild5" presStyleCnt="0"/>
      <dgm:spPr/>
    </dgm:pt>
    <dgm:pt modelId="{350475F1-49B1-AD45-898C-1E417FC3670F}" type="pres">
      <dgm:prSet presAssocID="{C8AF2A9E-32E2-B94E-973B-4E0188D909C1}" presName="Name37" presStyleLbl="parChTrans1D2" presStyleIdx="2" presStyleCnt="5"/>
      <dgm:spPr/>
      <dgm:t>
        <a:bodyPr/>
        <a:lstStyle/>
        <a:p>
          <a:endParaRPr lang="ru-RU"/>
        </a:p>
      </dgm:t>
    </dgm:pt>
    <dgm:pt modelId="{A70FFA45-A674-B54C-9B3F-CDA8EE0896E7}" type="pres">
      <dgm:prSet presAssocID="{7B7C87DB-9E72-9A42-AA2E-023DCCF632CE}" presName="hierRoot2" presStyleCnt="0">
        <dgm:presLayoutVars>
          <dgm:hierBranch val="init"/>
        </dgm:presLayoutVars>
      </dgm:prSet>
      <dgm:spPr/>
    </dgm:pt>
    <dgm:pt modelId="{12E6467E-4351-B645-809C-C31ADC120935}" type="pres">
      <dgm:prSet presAssocID="{7B7C87DB-9E72-9A42-AA2E-023DCCF632CE}" presName="rootComposite" presStyleCnt="0"/>
      <dgm:spPr/>
    </dgm:pt>
    <dgm:pt modelId="{7F3F6178-D4AE-1748-94D1-B3BB208A9A86}" type="pres">
      <dgm:prSet presAssocID="{7B7C87DB-9E72-9A42-AA2E-023DCCF632CE}" presName="rootText" presStyleLbl="node2" presStyleIdx="2" presStyleCnt="5" custScaleX="130536" custScaleY="226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17AD-F354-C141-95D3-17AD80F0FE39}" type="pres">
      <dgm:prSet presAssocID="{7B7C87DB-9E72-9A42-AA2E-023DCCF632CE}" presName="rootConnector" presStyleLbl="node2" presStyleIdx="2" presStyleCnt="5"/>
      <dgm:spPr/>
      <dgm:t>
        <a:bodyPr/>
        <a:lstStyle/>
        <a:p>
          <a:endParaRPr lang="ru-RU"/>
        </a:p>
      </dgm:t>
    </dgm:pt>
    <dgm:pt modelId="{67CD10C4-5E85-7248-9EC8-69948A4CE422}" type="pres">
      <dgm:prSet presAssocID="{7B7C87DB-9E72-9A42-AA2E-023DCCF632CE}" presName="hierChild4" presStyleCnt="0"/>
      <dgm:spPr/>
    </dgm:pt>
    <dgm:pt modelId="{E327598F-1F13-9D40-99D7-A98CCAD36146}" type="pres">
      <dgm:prSet presAssocID="{7B7C87DB-9E72-9A42-AA2E-023DCCF632CE}" presName="hierChild5" presStyleCnt="0"/>
      <dgm:spPr/>
    </dgm:pt>
    <dgm:pt modelId="{61CBA64B-610F-CE41-81E5-82C51D0F9440}" type="pres">
      <dgm:prSet presAssocID="{07BD17B3-2CD3-0F41-A765-6B214A5CCE10}" presName="Name37" presStyleLbl="parChTrans1D2" presStyleIdx="3" presStyleCnt="5"/>
      <dgm:spPr/>
      <dgm:t>
        <a:bodyPr/>
        <a:lstStyle/>
        <a:p>
          <a:endParaRPr lang="ru-RU"/>
        </a:p>
      </dgm:t>
    </dgm:pt>
    <dgm:pt modelId="{2AB53016-7AE2-9341-95FF-DDC6E36D0ABB}" type="pres">
      <dgm:prSet presAssocID="{65E01521-7471-7A48-BF3B-9809254243BA}" presName="hierRoot2" presStyleCnt="0">
        <dgm:presLayoutVars>
          <dgm:hierBranch val="init"/>
        </dgm:presLayoutVars>
      </dgm:prSet>
      <dgm:spPr/>
    </dgm:pt>
    <dgm:pt modelId="{0C93D44C-2D17-5B40-9970-B0445404214A}" type="pres">
      <dgm:prSet presAssocID="{65E01521-7471-7A48-BF3B-9809254243BA}" presName="rootComposite" presStyleCnt="0"/>
      <dgm:spPr/>
    </dgm:pt>
    <dgm:pt modelId="{90CE5275-2FAD-DD48-B3BB-FB72FFD797A0}" type="pres">
      <dgm:prSet presAssocID="{65E01521-7471-7A48-BF3B-9809254243BA}" presName="rootText" presStyleLbl="node2" presStyleIdx="3" presStyleCnt="5" custScaleX="146162" custScaleY="214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3EFA9A-2C08-8442-A474-F779D03108CC}" type="pres">
      <dgm:prSet presAssocID="{65E01521-7471-7A48-BF3B-9809254243BA}" presName="rootConnector" presStyleLbl="node2" presStyleIdx="3" presStyleCnt="5"/>
      <dgm:spPr/>
      <dgm:t>
        <a:bodyPr/>
        <a:lstStyle/>
        <a:p>
          <a:endParaRPr lang="ru-RU"/>
        </a:p>
      </dgm:t>
    </dgm:pt>
    <dgm:pt modelId="{CA357D88-69B6-214D-9C38-566DA696F02B}" type="pres">
      <dgm:prSet presAssocID="{65E01521-7471-7A48-BF3B-9809254243BA}" presName="hierChild4" presStyleCnt="0"/>
      <dgm:spPr/>
    </dgm:pt>
    <dgm:pt modelId="{4DC33C07-D582-7C49-A0D2-3E05D0B813C2}" type="pres">
      <dgm:prSet presAssocID="{65E01521-7471-7A48-BF3B-9809254243BA}" presName="hierChild5" presStyleCnt="0"/>
      <dgm:spPr/>
    </dgm:pt>
    <dgm:pt modelId="{6ACCA08E-52E4-2D47-A316-3BA55406AA9B}" type="pres">
      <dgm:prSet presAssocID="{A3A4D7A9-4775-EC42-8808-5D96103F551B}" presName="Name37" presStyleLbl="parChTrans1D2" presStyleIdx="4" presStyleCnt="5"/>
      <dgm:spPr/>
      <dgm:t>
        <a:bodyPr/>
        <a:lstStyle/>
        <a:p>
          <a:endParaRPr lang="ru-RU"/>
        </a:p>
      </dgm:t>
    </dgm:pt>
    <dgm:pt modelId="{4295B51E-2873-E142-8D0D-F62B0DC93040}" type="pres">
      <dgm:prSet presAssocID="{6DD6CAC1-3F82-6F47-B13A-F382B1449A26}" presName="hierRoot2" presStyleCnt="0">
        <dgm:presLayoutVars>
          <dgm:hierBranch val="init"/>
        </dgm:presLayoutVars>
      </dgm:prSet>
      <dgm:spPr/>
    </dgm:pt>
    <dgm:pt modelId="{B49C09F8-2970-804D-A021-2E2670913852}" type="pres">
      <dgm:prSet presAssocID="{6DD6CAC1-3F82-6F47-B13A-F382B1449A26}" presName="rootComposite" presStyleCnt="0"/>
      <dgm:spPr/>
    </dgm:pt>
    <dgm:pt modelId="{333CE1D5-907C-884F-B25D-51A2969A8A53}" type="pres">
      <dgm:prSet presAssocID="{6DD6CAC1-3F82-6F47-B13A-F382B1449A26}" presName="rootText" presStyleLbl="node2" presStyleIdx="4" presStyleCnt="5" custScaleX="184302" custScaleY="259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20F762-1E39-3244-8345-DB47B5E8EBA9}" type="pres">
      <dgm:prSet presAssocID="{6DD6CAC1-3F82-6F47-B13A-F382B1449A26}" presName="rootConnector" presStyleLbl="node2" presStyleIdx="4" presStyleCnt="5"/>
      <dgm:spPr/>
      <dgm:t>
        <a:bodyPr/>
        <a:lstStyle/>
        <a:p>
          <a:endParaRPr lang="ru-RU"/>
        </a:p>
      </dgm:t>
    </dgm:pt>
    <dgm:pt modelId="{9A33EF4A-20B0-F84C-A441-8790BF969B4E}" type="pres">
      <dgm:prSet presAssocID="{6DD6CAC1-3F82-6F47-B13A-F382B1449A26}" presName="hierChild4" presStyleCnt="0"/>
      <dgm:spPr/>
    </dgm:pt>
    <dgm:pt modelId="{85DC4940-50B6-0B4C-A2C4-2E13266FEFFC}" type="pres">
      <dgm:prSet presAssocID="{6DD6CAC1-3F82-6F47-B13A-F382B1449A26}" presName="hierChild5" presStyleCnt="0"/>
      <dgm:spPr/>
    </dgm:pt>
    <dgm:pt modelId="{EEA9D1A7-9657-1644-BF11-A9534688C237}" type="pres">
      <dgm:prSet presAssocID="{147BE52F-E830-7740-9FA7-C0222E119408}" presName="hierChild3" presStyleCnt="0"/>
      <dgm:spPr/>
    </dgm:pt>
  </dgm:ptLst>
  <dgm:cxnLst>
    <dgm:cxn modelId="{4DEB1637-A218-C947-BF34-89F281725CAB}" type="presOf" srcId="{6778AE0F-2A1E-4E4B-B199-8E7C62570857}" destId="{B4CE33D1-8F03-A447-9F64-49DF1C5FED9B}" srcOrd="0" destOrd="0" presId="urn:microsoft.com/office/officeart/2005/8/layout/orgChart1"/>
    <dgm:cxn modelId="{215335F9-63A0-5D43-A483-623A63601487}" type="presOf" srcId="{A3A4D7A9-4775-EC42-8808-5D96103F551B}" destId="{6ACCA08E-52E4-2D47-A316-3BA55406AA9B}" srcOrd="0" destOrd="0" presId="urn:microsoft.com/office/officeart/2005/8/layout/orgChart1"/>
    <dgm:cxn modelId="{F02A6EBD-5C3F-7E41-B1AD-8B5BE5FD48E5}" srcId="{147BE52F-E830-7740-9FA7-C0222E119408}" destId="{6778AE0F-2A1E-4E4B-B199-8E7C62570857}" srcOrd="0" destOrd="0" parTransId="{D5B6BC56-821E-CC44-91B3-D03A7D343154}" sibTransId="{7A8C8B65-1036-074A-9940-98ABA9CE2E57}"/>
    <dgm:cxn modelId="{9A1F809D-889F-A543-B55B-D867421456E7}" srcId="{147BE52F-E830-7740-9FA7-C0222E119408}" destId="{7B7C87DB-9E72-9A42-AA2E-023DCCF632CE}" srcOrd="2" destOrd="0" parTransId="{C8AF2A9E-32E2-B94E-973B-4E0188D909C1}" sibTransId="{D23D1865-30EA-D74A-B7ED-F163E4643D53}"/>
    <dgm:cxn modelId="{ECBBFE9F-7A60-AD47-BA40-9FBA677085E9}" type="presOf" srcId="{6778AE0F-2A1E-4E4B-B199-8E7C62570857}" destId="{8825432B-3ACF-9F42-B6E8-58221D3A4DBE}" srcOrd="1" destOrd="0" presId="urn:microsoft.com/office/officeart/2005/8/layout/orgChart1"/>
    <dgm:cxn modelId="{F24515C7-1F14-1D4D-86D7-4081FBE35CE0}" type="presOf" srcId="{147BE52F-E830-7740-9FA7-C0222E119408}" destId="{20B073C7-3E17-A04F-994A-681A84E9A30B}" srcOrd="0" destOrd="0" presId="urn:microsoft.com/office/officeart/2005/8/layout/orgChart1"/>
    <dgm:cxn modelId="{B9773246-B46D-DE42-9F2A-C86BF9922C7F}" type="presOf" srcId="{65E01521-7471-7A48-BF3B-9809254243BA}" destId="{90CE5275-2FAD-DD48-B3BB-FB72FFD797A0}" srcOrd="0" destOrd="0" presId="urn:microsoft.com/office/officeart/2005/8/layout/orgChart1"/>
    <dgm:cxn modelId="{D916FA7C-C84E-D345-992E-3717EDECD84F}" type="presOf" srcId="{07BD17B3-2CD3-0F41-A765-6B214A5CCE10}" destId="{61CBA64B-610F-CE41-81E5-82C51D0F9440}" srcOrd="0" destOrd="0" presId="urn:microsoft.com/office/officeart/2005/8/layout/orgChart1"/>
    <dgm:cxn modelId="{F8FBD2CB-92CB-1147-9F67-64FFA9F60858}" type="presOf" srcId="{DCA1C9E1-1703-8045-88B4-E114FBCD2DF9}" destId="{04F65A25-441F-3144-B86B-1A2EDB5B1ACB}" srcOrd="0" destOrd="0" presId="urn:microsoft.com/office/officeart/2005/8/layout/orgChart1"/>
    <dgm:cxn modelId="{2F40A721-024C-6E4D-BBE0-006EE841931D}" srcId="{147BE52F-E830-7740-9FA7-C0222E119408}" destId="{65E01521-7471-7A48-BF3B-9809254243BA}" srcOrd="3" destOrd="0" parTransId="{07BD17B3-2CD3-0F41-A765-6B214A5CCE10}" sibTransId="{A5C25307-84FF-2549-B883-F06CC0F6D8CC}"/>
    <dgm:cxn modelId="{E0CFAAC7-4B3B-B041-897C-A4047AEC64D1}" type="presOf" srcId="{8F2DCB22-DDBD-5345-BE38-C43E5300A55D}" destId="{D460021D-F5F6-4944-9982-07DDDF97F594}" srcOrd="0" destOrd="0" presId="urn:microsoft.com/office/officeart/2005/8/layout/orgChart1"/>
    <dgm:cxn modelId="{253607E0-038B-0142-AB1A-1F2D004E482C}" srcId="{147BE52F-E830-7740-9FA7-C0222E119408}" destId="{6DD6CAC1-3F82-6F47-B13A-F382B1449A26}" srcOrd="4" destOrd="0" parTransId="{A3A4D7A9-4775-EC42-8808-5D96103F551B}" sibTransId="{430CD425-3BA1-1D4D-A54E-86B0965BAEAA}"/>
    <dgm:cxn modelId="{06E8E86D-A271-464F-8A83-EAEF9249C5EA}" srcId="{70EC00B1-8ABA-154A-ADBC-7AA335A8EC1B}" destId="{147BE52F-E830-7740-9FA7-C0222E119408}" srcOrd="0" destOrd="0" parTransId="{73579507-B2CA-5F40-B98C-E24AE3B09C6C}" sibTransId="{49CDFF30-EAF3-6443-B40E-87599B21B0CE}"/>
    <dgm:cxn modelId="{43FAAD2A-0038-7A49-9430-53C2649D257D}" type="presOf" srcId="{70EC00B1-8ABA-154A-ADBC-7AA335A8EC1B}" destId="{941F63FE-4F55-7E44-B72C-F6267BE9815F}" srcOrd="0" destOrd="0" presId="urn:microsoft.com/office/officeart/2005/8/layout/orgChart1"/>
    <dgm:cxn modelId="{C5ED18CB-A481-9E47-ADBA-C53EC77583D3}" type="presOf" srcId="{D5B6BC56-821E-CC44-91B3-D03A7D343154}" destId="{2293E776-49A6-BE45-9FE2-2A0B8EDBB2A3}" srcOrd="0" destOrd="0" presId="urn:microsoft.com/office/officeart/2005/8/layout/orgChart1"/>
    <dgm:cxn modelId="{5B39A123-8989-EF40-A8C0-0DB47423DE18}" type="presOf" srcId="{6DD6CAC1-3F82-6F47-B13A-F382B1449A26}" destId="{4C20F762-1E39-3244-8345-DB47B5E8EBA9}" srcOrd="1" destOrd="0" presId="urn:microsoft.com/office/officeart/2005/8/layout/orgChart1"/>
    <dgm:cxn modelId="{BB3F04AF-B392-1441-8EB0-EC4CACC9E800}" type="presOf" srcId="{8F2DCB22-DDBD-5345-BE38-C43E5300A55D}" destId="{1B509733-20BB-A34D-BB6F-D6992E4A3C23}" srcOrd="1" destOrd="0" presId="urn:microsoft.com/office/officeart/2005/8/layout/orgChart1"/>
    <dgm:cxn modelId="{F5968BA5-BBEE-4C41-8A64-1D22F9A5C769}" type="presOf" srcId="{6DD6CAC1-3F82-6F47-B13A-F382B1449A26}" destId="{333CE1D5-907C-884F-B25D-51A2969A8A53}" srcOrd="0" destOrd="0" presId="urn:microsoft.com/office/officeart/2005/8/layout/orgChart1"/>
    <dgm:cxn modelId="{0FCD7F15-FD67-B54C-B6DC-D123A34AB446}" srcId="{147BE52F-E830-7740-9FA7-C0222E119408}" destId="{8F2DCB22-DDBD-5345-BE38-C43E5300A55D}" srcOrd="1" destOrd="0" parTransId="{DCA1C9E1-1703-8045-88B4-E114FBCD2DF9}" sibTransId="{2D9BC2ED-BC3A-794F-B584-D0BC37B76CF7}"/>
    <dgm:cxn modelId="{6F04947D-ECA5-6E4C-9093-ECD73D4F07AA}" type="presOf" srcId="{C8AF2A9E-32E2-B94E-973B-4E0188D909C1}" destId="{350475F1-49B1-AD45-898C-1E417FC3670F}" srcOrd="0" destOrd="0" presId="urn:microsoft.com/office/officeart/2005/8/layout/orgChart1"/>
    <dgm:cxn modelId="{3E44262C-4846-894C-8473-C654C9E757B7}" type="presOf" srcId="{7B7C87DB-9E72-9A42-AA2E-023DCCF632CE}" destId="{7F3F6178-D4AE-1748-94D1-B3BB208A9A86}" srcOrd="0" destOrd="0" presId="urn:microsoft.com/office/officeart/2005/8/layout/orgChart1"/>
    <dgm:cxn modelId="{580234F8-18BC-DC4C-BEEA-9CDFF9E4D3C4}" type="presOf" srcId="{65E01521-7471-7A48-BF3B-9809254243BA}" destId="{EA3EFA9A-2C08-8442-A474-F779D03108CC}" srcOrd="1" destOrd="0" presId="urn:microsoft.com/office/officeart/2005/8/layout/orgChart1"/>
    <dgm:cxn modelId="{3DD860EA-CEB9-7A46-81B2-EDD7A77A5410}" type="presOf" srcId="{7B7C87DB-9E72-9A42-AA2E-023DCCF632CE}" destId="{498117AD-F354-C141-95D3-17AD80F0FE39}" srcOrd="1" destOrd="0" presId="urn:microsoft.com/office/officeart/2005/8/layout/orgChart1"/>
    <dgm:cxn modelId="{730C0BA4-A938-7A42-B822-8621CB90F8C9}" type="presOf" srcId="{147BE52F-E830-7740-9FA7-C0222E119408}" destId="{7A32F6C0-8BDC-554C-A50F-6FFD87D0B93D}" srcOrd="1" destOrd="0" presId="urn:microsoft.com/office/officeart/2005/8/layout/orgChart1"/>
    <dgm:cxn modelId="{9D72B2F5-0A7F-B24B-8447-E5B494FB7544}" type="presParOf" srcId="{941F63FE-4F55-7E44-B72C-F6267BE9815F}" destId="{5CCE4468-7BC4-7D42-872D-CCDCF5A8607A}" srcOrd="0" destOrd="0" presId="urn:microsoft.com/office/officeart/2005/8/layout/orgChart1"/>
    <dgm:cxn modelId="{97E3F1DC-D0BD-3046-8B0E-03E865EDF2F3}" type="presParOf" srcId="{5CCE4468-7BC4-7D42-872D-CCDCF5A8607A}" destId="{6A85EAFE-BA52-EC4B-A6D4-061C86DA712B}" srcOrd="0" destOrd="0" presId="urn:microsoft.com/office/officeart/2005/8/layout/orgChart1"/>
    <dgm:cxn modelId="{B26A2A9A-8DE3-1748-913F-F62808891278}" type="presParOf" srcId="{6A85EAFE-BA52-EC4B-A6D4-061C86DA712B}" destId="{20B073C7-3E17-A04F-994A-681A84E9A30B}" srcOrd="0" destOrd="0" presId="urn:microsoft.com/office/officeart/2005/8/layout/orgChart1"/>
    <dgm:cxn modelId="{349C9FB5-5B00-7D4D-A3F0-441AD7F1EE54}" type="presParOf" srcId="{6A85EAFE-BA52-EC4B-A6D4-061C86DA712B}" destId="{7A32F6C0-8BDC-554C-A50F-6FFD87D0B93D}" srcOrd="1" destOrd="0" presId="urn:microsoft.com/office/officeart/2005/8/layout/orgChart1"/>
    <dgm:cxn modelId="{671143F5-4960-F541-B3DC-079773DCAEDE}" type="presParOf" srcId="{5CCE4468-7BC4-7D42-872D-CCDCF5A8607A}" destId="{FF904F49-2648-F54E-B9D5-19BF7FBD1C3C}" srcOrd="1" destOrd="0" presId="urn:microsoft.com/office/officeart/2005/8/layout/orgChart1"/>
    <dgm:cxn modelId="{206C1EDD-7B30-7942-8E5A-A8364EFBC3F8}" type="presParOf" srcId="{FF904F49-2648-F54E-B9D5-19BF7FBD1C3C}" destId="{2293E776-49A6-BE45-9FE2-2A0B8EDBB2A3}" srcOrd="0" destOrd="0" presId="urn:microsoft.com/office/officeart/2005/8/layout/orgChart1"/>
    <dgm:cxn modelId="{E32783B4-D868-4D4B-91EA-4CBF50C0CBCF}" type="presParOf" srcId="{FF904F49-2648-F54E-B9D5-19BF7FBD1C3C}" destId="{16FEA09C-F34C-6542-B2D2-F2657719CD9C}" srcOrd="1" destOrd="0" presId="urn:microsoft.com/office/officeart/2005/8/layout/orgChart1"/>
    <dgm:cxn modelId="{0D1C0FBD-EC3C-724C-B34D-C5D99CD66398}" type="presParOf" srcId="{16FEA09C-F34C-6542-B2D2-F2657719CD9C}" destId="{E1EAAE6F-358B-E646-B0A5-A39B7C688C0D}" srcOrd="0" destOrd="0" presId="urn:microsoft.com/office/officeart/2005/8/layout/orgChart1"/>
    <dgm:cxn modelId="{56F8FDDD-F415-4A4A-9E03-00DF48D0CA98}" type="presParOf" srcId="{E1EAAE6F-358B-E646-B0A5-A39B7C688C0D}" destId="{B4CE33D1-8F03-A447-9F64-49DF1C5FED9B}" srcOrd="0" destOrd="0" presId="urn:microsoft.com/office/officeart/2005/8/layout/orgChart1"/>
    <dgm:cxn modelId="{6F9EEF8B-ADAD-0949-8211-FFE40E167E16}" type="presParOf" srcId="{E1EAAE6F-358B-E646-B0A5-A39B7C688C0D}" destId="{8825432B-3ACF-9F42-B6E8-58221D3A4DBE}" srcOrd="1" destOrd="0" presId="urn:microsoft.com/office/officeart/2005/8/layout/orgChart1"/>
    <dgm:cxn modelId="{39E5A7A9-02A4-EF40-A589-56AA8AE60115}" type="presParOf" srcId="{16FEA09C-F34C-6542-B2D2-F2657719CD9C}" destId="{E3420C49-605C-2A4C-92BC-DECAEF0685A9}" srcOrd="1" destOrd="0" presId="urn:microsoft.com/office/officeart/2005/8/layout/orgChart1"/>
    <dgm:cxn modelId="{137511D5-312D-EF4F-97FC-C6F9073E8DB9}" type="presParOf" srcId="{16FEA09C-F34C-6542-B2D2-F2657719CD9C}" destId="{A12EEB73-F064-854C-9D5C-BD2F32948A15}" srcOrd="2" destOrd="0" presId="urn:microsoft.com/office/officeart/2005/8/layout/orgChart1"/>
    <dgm:cxn modelId="{9B95FC73-4767-7545-A2D1-2D30AE8A1DAF}" type="presParOf" srcId="{FF904F49-2648-F54E-B9D5-19BF7FBD1C3C}" destId="{04F65A25-441F-3144-B86B-1A2EDB5B1ACB}" srcOrd="2" destOrd="0" presId="urn:microsoft.com/office/officeart/2005/8/layout/orgChart1"/>
    <dgm:cxn modelId="{39DB6DFD-2510-4549-B246-4496187BD6D7}" type="presParOf" srcId="{FF904F49-2648-F54E-B9D5-19BF7FBD1C3C}" destId="{413FC442-B3E2-2D43-9409-648562D0596F}" srcOrd="3" destOrd="0" presId="urn:microsoft.com/office/officeart/2005/8/layout/orgChart1"/>
    <dgm:cxn modelId="{96FEDCF3-B3DF-264B-AFB1-C63E5CDD06C4}" type="presParOf" srcId="{413FC442-B3E2-2D43-9409-648562D0596F}" destId="{460276DC-667A-0B41-98DE-BC8B2C77BE2D}" srcOrd="0" destOrd="0" presId="urn:microsoft.com/office/officeart/2005/8/layout/orgChart1"/>
    <dgm:cxn modelId="{B37C36FC-7913-654F-9FAF-E912B1D41F2A}" type="presParOf" srcId="{460276DC-667A-0B41-98DE-BC8B2C77BE2D}" destId="{D460021D-F5F6-4944-9982-07DDDF97F594}" srcOrd="0" destOrd="0" presId="urn:microsoft.com/office/officeart/2005/8/layout/orgChart1"/>
    <dgm:cxn modelId="{8BAFF32D-8784-DB4B-A523-6D1D5C9F0EB8}" type="presParOf" srcId="{460276DC-667A-0B41-98DE-BC8B2C77BE2D}" destId="{1B509733-20BB-A34D-BB6F-D6992E4A3C23}" srcOrd="1" destOrd="0" presId="urn:microsoft.com/office/officeart/2005/8/layout/orgChart1"/>
    <dgm:cxn modelId="{B1F76579-41AD-D942-B192-D347FF96D6F1}" type="presParOf" srcId="{413FC442-B3E2-2D43-9409-648562D0596F}" destId="{82F0C59C-996D-5443-BF22-F1D9A0422BC6}" srcOrd="1" destOrd="0" presId="urn:microsoft.com/office/officeart/2005/8/layout/orgChart1"/>
    <dgm:cxn modelId="{1D189DCE-181E-E54B-8D83-4DBD9F1576E7}" type="presParOf" srcId="{413FC442-B3E2-2D43-9409-648562D0596F}" destId="{122901FA-E02E-3044-A0EB-4275DA6F4A7A}" srcOrd="2" destOrd="0" presId="urn:microsoft.com/office/officeart/2005/8/layout/orgChart1"/>
    <dgm:cxn modelId="{815364EA-54CA-824F-AA49-DD51CFF016CA}" type="presParOf" srcId="{FF904F49-2648-F54E-B9D5-19BF7FBD1C3C}" destId="{350475F1-49B1-AD45-898C-1E417FC3670F}" srcOrd="4" destOrd="0" presId="urn:microsoft.com/office/officeart/2005/8/layout/orgChart1"/>
    <dgm:cxn modelId="{9DDF8B6E-D9DB-8C4A-A24E-02CB75432B52}" type="presParOf" srcId="{FF904F49-2648-F54E-B9D5-19BF7FBD1C3C}" destId="{A70FFA45-A674-B54C-9B3F-CDA8EE0896E7}" srcOrd="5" destOrd="0" presId="urn:microsoft.com/office/officeart/2005/8/layout/orgChart1"/>
    <dgm:cxn modelId="{C7E0F1EB-12ED-D44F-BDDA-D4D1A79F2886}" type="presParOf" srcId="{A70FFA45-A674-B54C-9B3F-CDA8EE0896E7}" destId="{12E6467E-4351-B645-809C-C31ADC120935}" srcOrd="0" destOrd="0" presId="urn:microsoft.com/office/officeart/2005/8/layout/orgChart1"/>
    <dgm:cxn modelId="{3B4E3D34-6164-D84F-AD20-93D21AFFC6C5}" type="presParOf" srcId="{12E6467E-4351-B645-809C-C31ADC120935}" destId="{7F3F6178-D4AE-1748-94D1-B3BB208A9A86}" srcOrd="0" destOrd="0" presId="urn:microsoft.com/office/officeart/2005/8/layout/orgChart1"/>
    <dgm:cxn modelId="{8895D11C-4A9F-3A4E-B3FB-0718D651CFA1}" type="presParOf" srcId="{12E6467E-4351-B645-809C-C31ADC120935}" destId="{498117AD-F354-C141-95D3-17AD80F0FE39}" srcOrd="1" destOrd="0" presId="urn:microsoft.com/office/officeart/2005/8/layout/orgChart1"/>
    <dgm:cxn modelId="{6992E704-283F-5040-96FE-43EBBFC6C1A2}" type="presParOf" srcId="{A70FFA45-A674-B54C-9B3F-CDA8EE0896E7}" destId="{67CD10C4-5E85-7248-9EC8-69948A4CE422}" srcOrd="1" destOrd="0" presId="urn:microsoft.com/office/officeart/2005/8/layout/orgChart1"/>
    <dgm:cxn modelId="{BBDCC736-7F61-854D-B98F-5B0471D4BA60}" type="presParOf" srcId="{A70FFA45-A674-B54C-9B3F-CDA8EE0896E7}" destId="{E327598F-1F13-9D40-99D7-A98CCAD36146}" srcOrd="2" destOrd="0" presId="urn:microsoft.com/office/officeart/2005/8/layout/orgChart1"/>
    <dgm:cxn modelId="{145C66C4-51CD-564E-8091-D91A01D9EBB8}" type="presParOf" srcId="{FF904F49-2648-F54E-B9D5-19BF7FBD1C3C}" destId="{61CBA64B-610F-CE41-81E5-82C51D0F9440}" srcOrd="6" destOrd="0" presId="urn:microsoft.com/office/officeart/2005/8/layout/orgChart1"/>
    <dgm:cxn modelId="{6EA0484C-5958-CF4D-B780-B3D39E73DFDB}" type="presParOf" srcId="{FF904F49-2648-F54E-B9D5-19BF7FBD1C3C}" destId="{2AB53016-7AE2-9341-95FF-DDC6E36D0ABB}" srcOrd="7" destOrd="0" presId="urn:microsoft.com/office/officeart/2005/8/layout/orgChart1"/>
    <dgm:cxn modelId="{7A609865-EF3A-7248-A2A8-0C9050D04251}" type="presParOf" srcId="{2AB53016-7AE2-9341-95FF-DDC6E36D0ABB}" destId="{0C93D44C-2D17-5B40-9970-B0445404214A}" srcOrd="0" destOrd="0" presId="urn:microsoft.com/office/officeart/2005/8/layout/orgChart1"/>
    <dgm:cxn modelId="{12CC319C-0A6C-4F4E-88E0-7C8B6F2824A4}" type="presParOf" srcId="{0C93D44C-2D17-5B40-9970-B0445404214A}" destId="{90CE5275-2FAD-DD48-B3BB-FB72FFD797A0}" srcOrd="0" destOrd="0" presId="urn:microsoft.com/office/officeart/2005/8/layout/orgChart1"/>
    <dgm:cxn modelId="{2D1CB266-0B62-DB4B-AD6F-4DCE7CA63816}" type="presParOf" srcId="{0C93D44C-2D17-5B40-9970-B0445404214A}" destId="{EA3EFA9A-2C08-8442-A474-F779D03108CC}" srcOrd="1" destOrd="0" presId="urn:microsoft.com/office/officeart/2005/8/layout/orgChart1"/>
    <dgm:cxn modelId="{090C21DA-B472-DF43-A0F0-2A702CD08AD1}" type="presParOf" srcId="{2AB53016-7AE2-9341-95FF-DDC6E36D0ABB}" destId="{CA357D88-69B6-214D-9C38-566DA696F02B}" srcOrd="1" destOrd="0" presId="urn:microsoft.com/office/officeart/2005/8/layout/orgChart1"/>
    <dgm:cxn modelId="{746F4A89-7F09-5A43-A1E6-9784377C6CBA}" type="presParOf" srcId="{2AB53016-7AE2-9341-95FF-DDC6E36D0ABB}" destId="{4DC33C07-D582-7C49-A0D2-3E05D0B813C2}" srcOrd="2" destOrd="0" presId="urn:microsoft.com/office/officeart/2005/8/layout/orgChart1"/>
    <dgm:cxn modelId="{3783A133-CA85-1E41-BF16-36A9C2DF7147}" type="presParOf" srcId="{FF904F49-2648-F54E-B9D5-19BF7FBD1C3C}" destId="{6ACCA08E-52E4-2D47-A316-3BA55406AA9B}" srcOrd="8" destOrd="0" presId="urn:microsoft.com/office/officeart/2005/8/layout/orgChart1"/>
    <dgm:cxn modelId="{C21D7272-AC41-5D49-8B2C-653DAB1D60D5}" type="presParOf" srcId="{FF904F49-2648-F54E-B9D5-19BF7FBD1C3C}" destId="{4295B51E-2873-E142-8D0D-F62B0DC93040}" srcOrd="9" destOrd="0" presId="urn:microsoft.com/office/officeart/2005/8/layout/orgChart1"/>
    <dgm:cxn modelId="{3AF4535F-08AE-7E4D-8253-549832E99626}" type="presParOf" srcId="{4295B51E-2873-E142-8D0D-F62B0DC93040}" destId="{B49C09F8-2970-804D-A021-2E2670913852}" srcOrd="0" destOrd="0" presId="urn:microsoft.com/office/officeart/2005/8/layout/orgChart1"/>
    <dgm:cxn modelId="{349304F2-EE65-C944-B59F-D75637030DE1}" type="presParOf" srcId="{B49C09F8-2970-804D-A021-2E2670913852}" destId="{333CE1D5-907C-884F-B25D-51A2969A8A53}" srcOrd="0" destOrd="0" presId="urn:microsoft.com/office/officeart/2005/8/layout/orgChart1"/>
    <dgm:cxn modelId="{CDB28670-0721-E94B-8614-BC5A5D0F981A}" type="presParOf" srcId="{B49C09F8-2970-804D-A021-2E2670913852}" destId="{4C20F762-1E39-3244-8345-DB47B5E8EBA9}" srcOrd="1" destOrd="0" presId="urn:microsoft.com/office/officeart/2005/8/layout/orgChart1"/>
    <dgm:cxn modelId="{13E9440C-75F3-5A40-92B8-E96DB10CFDDA}" type="presParOf" srcId="{4295B51E-2873-E142-8D0D-F62B0DC93040}" destId="{9A33EF4A-20B0-F84C-A441-8790BF969B4E}" srcOrd="1" destOrd="0" presId="urn:microsoft.com/office/officeart/2005/8/layout/orgChart1"/>
    <dgm:cxn modelId="{D0621714-7102-1F4E-B5FF-2BD3D51B6224}" type="presParOf" srcId="{4295B51E-2873-E142-8D0D-F62B0DC93040}" destId="{85DC4940-50B6-0B4C-A2C4-2E13266FEFFC}" srcOrd="2" destOrd="0" presId="urn:microsoft.com/office/officeart/2005/8/layout/orgChart1"/>
    <dgm:cxn modelId="{27BB1C32-7288-FE49-9E7A-F5DD77F9D54E}" type="presParOf" srcId="{5CCE4468-7BC4-7D42-872D-CCDCF5A8607A}" destId="{EEA9D1A7-9657-1644-BF11-A9534688C2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BDE91-EA38-3548-BF6B-FA09D2E136A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0124C-E32A-804E-BA66-5CD6E7D2A956}">
      <dgm:prSet phldrT="[Текст]" custT="1"/>
      <dgm:spPr/>
      <dgm:t>
        <a:bodyPr/>
        <a:lstStyle/>
        <a:p>
          <a:pPr>
            <a:buNone/>
          </a:pPr>
          <a:r>
            <a:rPr lang="ru-RU" sz="1600" dirty="0">
              <a:solidFill>
                <a:srgbClr val="27376B"/>
              </a:solidFill>
            </a:rPr>
            <a:t>Ключевые интересы:</a:t>
          </a:r>
          <a:endParaRPr lang="ru-RU" sz="1600" dirty="0"/>
        </a:p>
      </dgm:t>
    </dgm:pt>
    <dgm:pt modelId="{BB2563A4-0EEF-E34A-9E8A-9962C71F2098}" type="parTrans" cxnId="{75C4F169-D486-F349-850B-4FD4E5AF9733}">
      <dgm:prSet/>
      <dgm:spPr/>
      <dgm:t>
        <a:bodyPr/>
        <a:lstStyle/>
        <a:p>
          <a:endParaRPr lang="ru-RU"/>
        </a:p>
      </dgm:t>
    </dgm:pt>
    <dgm:pt modelId="{8975E149-EE6A-A848-A911-53171464B520}" type="sibTrans" cxnId="{75C4F169-D486-F349-850B-4FD4E5AF9733}">
      <dgm:prSet/>
      <dgm:spPr/>
      <dgm:t>
        <a:bodyPr/>
        <a:lstStyle/>
        <a:p>
          <a:endParaRPr lang="ru-RU"/>
        </a:p>
      </dgm:t>
    </dgm:pt>
    <dgm:pt modelId="{CE8D6AEA-7E96-534E-B8F1-CD38CA503DA0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>
              <a:solidFill>
                <a:srgbClr val="27376B"/>
              </a:solidFill>
            </a:rPr>
            <a:t>Увеличение дохода за счёт расширения перечня услуг</a:t>
          </a:r>
        </a:p>
      </dgm:t>
    </dgm:pt>
    <dgm:pt modelId="{372415DE-33DF-D44E-8C92-676FD1BB2EFE}" type="parTrans" cxnId="{F887C253-DD42-DC4F-AEC6-ED484D275C94}">
      <dgm:prSet/>
      <dgm:spPr/>
      <dgm:t>
        <a:bodyPr/>
        <a:lstStyle/>
        <a:p>
          <a:endParaRPr lang="ru-RU"/>
        </a:p>
      </dgm:t>
    </dgm:pt>
    <dgm:pt modelId="{162ADD0D-EBA4-CA46-8EAA-95768C3AE6AF}" type="sibTrans" cxnId="{F887C253-DD42-DC4F-AEC6-ED484D275C94}">
      <dgm:prSet/>
      <dgm:spPr/>
      <dgm:t>
        <a:bodyPr/>
        <a:lstStyle/>
        <a:p>
          <a:endParaRPr lang="ru-RU"/>
        </a:p>
      </dgm:t>
    </dgm:pt>
    <dgm:pt modelId="{DDA3332D-6EE0-3848-ABC6-88B57971D302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>
              <a:solidFill>
                <a:srgbClr val="27376B"/>
              </a:solidFill>
            </a:rPr>
            <a:t>Рост количества пациентов благодаря уникальному предложению</a:t>
          </a:r>
        </a:p>
      </dgm:t>
    </dgm:pt>
    <dgm:pt modelId="{5EF5C7F7-FECE-3B47-8732-E92994F2DB08}" type="parTrans" cxnId="{D7A691A8-C767-3A47-AF06-61ABB9E51032}">
      <dgm:prSet/>
      <dgm:spPr/>
      <dgm:t>
        <a:bodyPr/>
        <a:lstStyle/>
        <a:p>
          <a:endParaRPr lang="ru-RU"/>
        </a:p>
      </dgm:t>
    </dgm:pt>
    <dgm:pt modelId="{41558A5D-910E-AD49-84BF-24F4113783B3}" type="sibTrans" cxnId="{D7A691A8-C767-3A47-AF06-61ABB9E51032}">
      <dgm:prSet/>
      <dgm:spPr/>
      <dgm:t>
        <a:bodyPr/>
        <a:lstStyle/>
        <a:p>
          <a:endParaRPr lang="ru-RU"/>
        </a:p>
      </dgm:t>
    </dgm:pt>
    <dgm:pt modelId="{028E3541-5E50-3644-B857-E225F2345972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>
              <a:solidFill>
                <a:srgbClr val="27376B"/>
              </a:solidFill>
            </a:rPr>
            <a:t>Повышение репутации клиники как инновационного центра протезирования</a:t>
          </a:r>
        </a:p>
      </dgm:t>
    </dgm:pt>
    <dgm:pt modelId="{DF358D30-546D-9F40-8C62-64F76DFD34A0}" type="parTrans" cxnId="{277D56E6-5019-614D-A639-50FC5D047C39}">
      <dgm:prSet/>
      <dgm:spPr/>
      <dgm:t>
        <a:bodyPr/>
        <a:lstStyle/>
        <a:p>
          <a:endParaRPr lang="ru-RU"/>
        </a:p>
      </dgm:t>
    </dgm:pt>
    <dgm:pt modelId="{B6E3D097-39F0-5D48-B9BE-8D9C0074EF13}" type="sibTrans" cxnId="{277D56E6-5019-614D-A639-50FC5D047C39}">
      <dgm:prSet/>
      <dgm:spPr/>
      <dgm:t>
        <a:bodyPr/>
        <a:lstStyle/>
        <a:p>
          <a:endParaRPr lang="ru-RU"/>
        </a:p>
      </dgm:t>
    </dgm:pt>
    <dgm:pt modelId="{2F9D2234-4E2C-CB4B-87A6-17A81810A406}" type="pres">
      <dgm:prSet presAssocID="{E93BDE91-EA38-3548-BF6B-FA09D2E136A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0F404F-B7D8-3F4F-A422-58E687D42ADE}" type="pres">
      <dgm:prSet presAssocID="{5510124C-E32A-804E-BA66-5CD6E7D2A956}" presName="hierRoot1" presStyleCnt="0">
        <dgm:presLayoutVars>
          <dgm:hierBranch val="init"/>
        </dgm:presLayoutVars>
      </dgm:prSet>
      <dgm:spPr/>
    </dgm:pt>
    <dgm:pt modelId="{4870F4F0-9F94-B445-9B1D-2C2A186A1DD7}" type="pres">
      <dgm:prSet presAssocID="{5510124C-E32A-804E-BA66-5CD6E7D2A956}" presName="rootComposite1" presStyleCnt="0"/>
      <dgm:spPr/>
    </dgm:pt>
    <dgm:pt modelId="{C2DCC1A6-99DF-3841-99D2-84EFC6FE3467}" type="pres">
      <dgm:prSet presAssocID="{5510124C-E32A-804E-BA66-5CD6E7D2A956}" presName="rootText1" presStyleLbl="alignAcc1" presStyleIdx="0" presStyleCnt="0" custScaleX="112553" custScaleY="107519" custLinFactNeighborX="-19931" custLinFactNeighborY="-35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98837-52B3-6A48-B2D0-9A79728F7C5E}" type="pres">
      <dgm:prSet presAssocID="{5510124C-E32A-804E-BA66-5CD6E7D2A956}" presName="topArc1" presStyleLbl="parChTrans1D1" presStyleIdx="0" presStyleCnt="8"/>
      <dgm:spPr/>
    </dgm:pt>
    <dgm:pt modelId="{CA6B8743-4E4F-6F4C-85CF-0D8BB2D4953E}" type="pres">
      <dgm:prSet presAssocID="{5510124C-E32A-804E-BA66-5CD6E7D2A956}" presName="bottomArc1" presStyleLbl="parChTrans1D1" presStyleIdx="1" presStyleCnt="8"/>
      <dgm:spPr/>
    </dgm:pt>
    <dgm:pt modelId="{73E2DFCD-1002-1D4F-BC56-B03ABFBDC40A}" type="pres">
      <dgm:prSet presAssocID="{5510124C-E32A-804E-BA66-5CD6E7D2A956}" presName="topConnNode1" presStyleLbl="node1" presStyleIdx="0" presStyleCnt="0"/>
      <dgm:spPr/>
      <dgm:t>
        <a:bodyPr/>
        <a:lstStyle/>
        <a:p>
          <a:endParaRPr lang="ru-RU"/>
        </a:p>
      </dgm:t>
    </dgm:pt>
    <dgm:pt modelId="{DFF6B742-029F-284A-98D1-9241961F9DB1}" type="pres">
      <dgm:prSet presAssocID="{5510124C-E32A-804E-BA66-5CD6E7D2A956}" presName="hierChild2" presStyleCnt="0"/>
      <dgm:spPr/>
    </dgm:pt>
    <dgm:pt modelId="{03EE93FD-7232-544B-9B3C-7D63CD54FB44}" type="pres">
      <dgm:prSet presAssocID="{372415DE-33DF-D44E-8C92-676FD1BB2EFE}" presName="Name28" presStyleLbl="parChTrans1D2" presStyleIdx="0" presStyleCnt="3"/>
      <dgm:spPr/>
      <dgm:t>
        <a:bodyPr/>
        <a:lstStyle/>
        <a:p>
          <a:endParaRPr lang="ru-RU"/>
        </a:p>
      </dgm:t>
    </dgm:pt>
    <dgm:pt modelId="{DF587164-4BB7-864E-81E2-E401855D2869}" type="pres">
      <dgm:prSet presAssocID="{CE8D6AEA-7E96-534E-B8F1-CD38CA503DA0}" presName="hierRoot2" presStyleCnt="0">
        <dgm:presLayoutVars>
          <dgm:hierBranch val="init"/>
        </dgm:presLayoutVars>
      </dgm:prSet>
      <dgm:spPr/>
    </dgm:pt>
    <dgm:pt modelId="{6949E9B8-516D-1640-A03E-0849F3B400FD}" type="pres">
      <dgm:prSet presAssocID="{CE8D6AEA-7E96-534E-B8F1-CD38CA503DA0}" presName="rootComposite2" presStyleCnt="0"/>
      <dgm:spPr/>
    </dgm:pt>
    <dgm:pt modelId="{991BF312-91C3-9747-BAD8-EAC21E279CA8}" type="pres">
      <dgm:prSet presAssocID="{CE8D6AEA-7E96-534E-B8F1-CD38CA503DA0}" presName="rootText2" presStyleLbl="alignAcc1" presStyleIdx="0" presStyleCnt="0" custScaleX="140633" custScaleY="119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8FF04-BABF-4C42-833C-23B1FB355F22}" type="pres">
      <dgm:prSet presAssocID="{CE8D6AEA-7E96-534E-B8F1-CD38CA503DA0}" presName="topArc2" presStyleLbl="parChTrans1D1" presStyleIdx="2" presStyleCnt="8"/>
      <dgm:spPr/>
    </dgm:pt>
    <dgm:pt modelId="{5CA9A669-A498-D547-87CB-DFD862F87F22}" type="pres">
      <dgm:prSet presAssocID="{CE8D6AEA-7E96-534E-B8F1-CD38CA503DA0}" presName="bottomArc2" presStyleLbl="parChTrans1D1" presStyleIdx="3" presStyleCnt="8"/>
      <dgm:spPr/>
    </dgm:pt>
    <dgm:pt modelId="{F20E33EE-A4B2-AB4E-B776-E54C668A0660}" type="pres">
      <dgm:prSet presAssocID="{CE8D6AEA-7E96-534E-B8F1-CD38CA503DA0}" presName="topConnNode2" presStyleLbl="node2" presStyleIdx="0" presStyleCnt="0"/>
      <dgm:spPr/>
      <dgm:t>
        <a:bodyPr/>
        <a:lstStyle/>
        <a:p>
          <a:endParaRPr lang="ru-RU"/>
        </a:p>
      </dgm:t>
    </dgm:pt>
    <dgm:pt modelId="{A8E3FEE8-48B4-E640-80CD-4D4FF6609DFC}" type="pres">
      <dgm:prSet presAssocID="{CE8D6AEA-7E96-534E-B8F1-CD38CA503DA0}" presName="hierChild4" presStyleCnt="0"/>
      <dgm:spPr/>
    </dgm:pt>
    <dgm:pt modelId="{43A0325D-778D-A74F-99E1-A313217F8B9C}" type="pres">
      <dgm:prSet presAssocID="{CE8D6AEA-7E96-534E-B8F1-CD38CA503DA0}" presName="hierChild5" presStyleCnt="0"/>
      <dgm:spPr/>
    </dgm:pt>
    <dgm:pt modelId="{05857955-43A9-F24C-84DF-668A5706087C}" type="pres">
      <dgm:prSet presAssocID="{5EF5C7F7-FECE-3B47-8732-E92994F2DB08}" presName="Name28" presStyleLbl="parChTrans1D2" presStyleIdx="1" presStyleCnt="3"/>
      <dgm:spPr/>
      <dgm:t>
        <a:bodyPr/>
        <a:lstStyle/>
        <a:p>
          <a:endParaRPr lang="ru-RU"/>
        </a:p>
      </dgm:t>
    </dgm:pt>
    <dgm:pt modelId="{A1FA39CB-F169-164E-8738-5C96357F9BA5}" type="pres">
      <dgm:prSet presAssocID="{DDA3332D-6EE0-3848-ABC6-88B57971D302}" presName="hierRoot2" presStyleCnt="0">
        <dgm:presLayoutVars>
          <dgm:hierBranch val="init"/>
        </dgm:presLayoutVars>
      </dgm:prSet>
      <dgm:spPr/>
    </dgm:pt>
    <dgm:pt modelId="{E10B276A-A998-D542-A97A-CF9DB6861E43}" type="pres">
      <dgm:prSet presAssocID="{DDA3332D-6EE0-3848-ABC6-88B57971D302}" presName="rootComposite2" presStyleCnt="0"/>
      <dgm:spPr/>
    </dgm:pt>
    <dgm:pt modelId="{7842B02D-0F1C-9B47-820A-147B6057455B}" type="pres">
      <dgm:prSet presAssocID="{DDA3332D-6EE0-3848-ABC6-88B57971D302}" presName="rootText2" presStyleLbl="alignAcc1" presStyleIdx="0" presStyleCnt="0" custScaleX="159343" custScaleY="120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61180D-DAF3-844D-B190-5A27AEDCB985}" type="pres">
      <dgm:prSet presAssocID="{DDA3332D-6EE0-3848-ABC6-88B57971D302}" presName="topArc2" presStyleLbl="parChTrans1D1" presStyleIdx="4" presStyleCnt="8"/>
      <dgm:spPr/>
    </dgm:pt>
    <dgm:pt modelId="{193313BE-0FCC-6942-9F6F-3429E7A33FF3}" type="pres">
      <dgm:prSet presAssocID="{DDA3332D-6EE0-3848-ABC6-88B57971D302}" presName="bottomArc2" presStyleLbl="parChTrans1D1" presStyleIdx="5" presStyleCnt="8"/>
      <dgm:spPr/>
    </dgm:pt>
    <dgm:pt modelId="{6DCEE9A5-9D1E-AF4B-8050-907FD9D4CA53}" type="pres">
      <dgm:prSet presAssocID="{DDA3332D-6EE0-3848-ABC6-88B57971D302}" presName="topConnNode2" presStyleLbl="node2" presStyleIdx="0" presStyleCnt="0"/>
      <dgm:spPr/>
      <dgm:t>
        <a:bodyPr/>
        <a:lstStyle/>
        <a:p>
          <a:endParaRPr lang="ru-RU"/>
        </a:p>
      </dgm:t>
    </dgm:pt>
    <dgm:pt modelId="{5FBACBD9-AB58-AF47-9D04-32E7421E33E3}" type="pres">
      <dgm:prSet presAssocID="{DDA3332D-6EE0-3848-ABC6-88B57971D302}" presName="hierChild4" presStyleCnt="0"/>
      <dgm:spPr/>
    </dgm:pt>
    <dgm:pt modelId="{97565BD7-D137-664C-81D4-1CB65F1E7121}" type="pres">
      <dgm:prSet presAssocID="{DDA3332D-6EE0-3848-ABC6-88B57971D302}" presName="hierChild5" presStyleCnt="0"/>
      <dgm:spPr/>
    </dgm:pt>
    <dgm:pt modelId="{78E2D05B-86B4-A94B-A5E2-DBC7D522187B}" type="pres">
      <dgm:prSet presAssocID="{DF358D30-546D-9F40-8C62-64F76DFD34A0}" presName="Name28" presStyleLbl="parChTrans1D2" presStyleIdx="2" presStyleCnt="3"/>
      <dgm:spPr/>
      <dgm:t>
        <a:bodyPr/>
        <a:lstStyle/>
        <a:p>
          <a:endParaRPr lang="ru-RU"/>
        </a:p>
      </dgm:t>
    </dgm:pt>
    <dgm:pt modelId="{C1499032-BD85-9B48-BB3B-5A75B860172E}" type="pres">
      <dgm:prSet presAssocID="{028E3541-5E50-3644-B857-E225F2345972}" presName="hierRoot2" presStyleCnt="0">
        <dgm:presLayoutVars>
          <dgm:hierBranch val="init"/>
        </dgm:presLayoutVars>
      </dgm:prSet>
      <dgm:spPr/>
    </dgm:pt>
    <dgm:pt modelId="{948C1B72-C1C4-3549-B636-1EC94F4851A7}" type="pres">
      <dgm:prSet presAssocID="{028E3541-5E50-3644-B857-E225F2345972}" presName="rootComposite2" presStyleCnt="0"/>
      <dgm:spPr/>
    </dgm:pt>
    <dgm:pt modelId="{164A0C92-FF4C-CA4A-A749-14222BBD0C31}" type="pres">
      <dgm:prSet presAssocID="{028E3541-5E50-3644-B857-E225F2345972}" presName="rootText2" presStyleLbl="alignAcc1" presStyleIdx="0" presStyleCnt="0" custScaleX="176175" custScaleY="112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C915B3-EF06-D247-B4FA-F968964D6B10}" type="pres">
      <dgm:prSet presAssocID="{028E3541-5E50-3644-B857-E225F2345972}" presName="topArc2" presStyleLbl="parChTrans1D1" presStyleIdx="6" presStyleCnt="8"/>
      <dgm:spPr/>
    </dgm:pt>
    <dgm:pt modelId="{658001DC-0838-FF4F-9554-10E277421004}" type="pres">
      <dgm:prSet presAssocID="{028E3541-5E50-3644-B857-E225F2345972}" presName="bottomArc2" presStyleLbl="parChTrans1D1" presStyleIdx="7" presStyleCnt="8"/>
      <dgm:spPr/>
    </dgm:pt>
    <dgm:pt modelId="{496C5FFB-55EB-BC4F-880B-74B8F6A5CE7A}" type="pres">
      <dgm:prSet presAssocID="{028E3541-5E50-3644-B857-E225F2345972}" presName="topConnNode2" presStyleLbl="node2" presStyleIdx="0" presStyleCnt="0"/>
      <dgm:spPr/>
      <dgm:t>
        <a:bodyPr/>
        <a:lstStyle/>
        <a:p>
          <a:endParaRPr lang="ru-RU"/>
        </a:p>
      </dgm:t>
    </dgm:pt>
    <dgm:pt modelId="{3150C716-359C-6048-9B71-9452A5422A0B}" type="pres">
      <dgm:prSet presAssocID="{028E3541-5E50-3644-B857-E225F2345972}" presName="hierChild4" presStyleCnt="0"/>
      <dgm:spPr/>
    </dgm:pt>
    <dgm:pt modelId="{BAB0B65D-7C72-8A4C-9DEE-55162632F889}" type="pres">
      <dgm:prSet presAssocID="{028E3541-5E50-3644-B857-E225F2345972}" presName="hierChild5" presStyleCnt="0"/>
      <dgm:spPr/>
    </dgm:pt>
    <dgm:pt modelId="{66ADAE98-5EDA-224A-A9DC-BF6BB48FFE30}" type="pres">
      <dgm:prSet presAssocID="{5510124C-E32A-804E-BA66-5CD6E7D2A956}" presName="hierChild3" presStyleCnt="0"/>
      <dgm:spPr/>
    </dgm:pt>
  </dgm:ptLst>
  <dgm:cxnLst>
    <dgm:cxn modelId="{95815125-DF86-4041-8C3C-F6B11D55099D}" type="presOf" srcId="{DF358D30-546D-9F40-8C62-64F76DFD34A0}" destId="{78E2D05B-86B4-A94B-A5E2-DBC7D522187B}" srcOrd="0" destOrd="0" presId="urn:microsoft.com/office/officeart/2008/layout/HalfCircleOrganizationChart"/>
    <dgm:cxn modelId="{403F56DE-2108-724D-9F1F-0D091BAF9435}" type="presOf" srcId="{5EF5C7F7-FECE-3B47-8732-E92994F2DB08}" destId="{05857955-43A9-F24C-84DF-668A5706087C}" srcOrd="0" destOrd="0" presId="urn:microsoft.com/office/officeart/2008/layout/HalfCircleOrganizationChart"/>
    <dgm:cxn modelId="{2B9242D1-33BB-0B4E-8457-365F507999A2}" type="presOf" srcId="{028E3541-5E50-3644-B857-E225F2345972}" destId="{164A0C92-FF4C-CA4A-A749-14222BBD0C31}" srcOrd="0" destOrd="0" presId="urn:microsoft.com/office/officeart/2008/layout/HalfCircleOrganizationChart"/>
    <dgm:cxn modelId="{75C4F169-D486-F349-850B-4FD4E5AF9733}" srcId="{E93BDE91-EA38-3548-BF6B-FA09D2E136A7}" destId="{5510124C-E32A-804E-BA66-5CD6E7D2A956}" srcOrd="0" destOrd="0" parTransId="{BB2563A4-0EEF-E34A-9E8A-9962C71F2098}" sibTransId="{8975E149-EE6A-A848-A911-53171464B520}"/>
    <dgm:cxn modelId="{1EBE7B3A-C90D-0E4C-9D7E-9B12AD23CAEC}" type="presOf" srcId="{CE8D6AEA-7E96-534E-B8F1-CD38CA503DA0}" destId="{F20E33EE-A4B2-AB4E-B776-E54C668A0660}" srcOrd="1" destOrd="0" presId="urn:microsoft.com/office/officeart/2008/layout/HalfCircleOrganizationChart"/>
    <dgm:cxn modelId="{35463FD2-C761-2B48-94EF-3FC9DC97D128}" type="presOf" srcId="{5510124C-E32A-804E-BA66-5CD6E7D2A956}" destId="{73E2DFCD-1002-1D4F-BC56-B03ABFBDC40A}" srcOrd="1" destOrd="0" presId="urn:microsoft.com/office/officeart/2008/layout/HalfCircleOrganizationChart"/>
    <dgm:cxn modelId="{2BDB3397-5FA3-5742-85E7-DA01C3497C9F}" type="presOf" srcId="{CE8D6AEA-7E96-534E-B8F1-CD38CA503DA0}" destId="{991BF312-91C3-9747-BAD8-EAC21E279CA8}" srcOrd="0" destOrd="0" presId="urn:microsoft.com/office/officeart/2008/layout/HalfCircleOrganizationChart"/>
    <dgm:cxn modelId="{B94AAF4C-3CFC-A942-A48F-50766494E90D}" type="presOf" srcId="{E93BDE91-EA38-3548-BF6B-FA09D2E136A7}" destId="{2F9D2234-4E2C-CB4B-87A6-17A81810A406}" srcOrd="0" destOrd="0" presId="urn:microsoft.com/office/officeart/2008/layout/HalfCircleOrganizationChart"/>
    <dgm:cxn modelId="{D7A691A8-C767-3A47-AF06-61ABB9E51032}" srcId="{5510124C-E32A-804E-BA66-5CD6E7D2A956}" destId="{DDA3332D-6EE0-3848-ABC6-88B57971D302}" srcOrd="1" destOrd="0" parTransId="{5EF5C7F7-FECE-3B47-8732-E92994F2DB08}" sibTransId="{41558A5D-910E-AD49-84BF-24F4113783B3}"/>
    <dgm:cxn modelId="{526DADB8-8893-AD49-9F87-72C860B6576C}" type="presOf" srcId="{028E3541-5E50-3644-B857-E225F2345972}" destId="{496C5FFB-55EB-BC4F-880B-74B8F6A5CE7A}" srcOrd="1" destOrd="0" presId="urn:microsoft.com/office/officeart/2008/layout/HalfCircleOrganizationChart"/>
    <dgm:cxn modelId="{1459F129-DA10-3B4B-AFF9-408EAF0E1DD3}" type="presOf" srcId="{372415DE-33DF-D44E-8C92-676FD1BB2EFE}" destId="{03EE93FD-7232-544B-9B3C-7D63CD54FB44}" srcOrd="0" destOrd="0" presId="urn:microsoft.com/office/officeart/2008/layout/HalfCircleOrganizationChart"/>
    <dgm:cxn modelId="{B43C4FBB-76FE-7747-8DB1-A53ADA706924}" type="presOf" srcId="{DDA3332D-6EE0-3848-ABC6-88B57971D302}" destId="{7842B02D-0F1C-9B47-820A-147B6057455B}" srcOrd="0" destOrd="0" presId="urn:microsoft.com/office/officeart/2008/layout/HalfCircleOrganizationChart"/>
    <dgm:cxn modelId="{EACA7E3C-4000-AA4F-A942-1419AD9AA983}" type="presOf" srcId="{5510124C-E32A-804E-BA66-5CD6E7D2A956}" destId="{C2DCC1A6-99DF-3841-99D2-84EFC6FE3467}" srcOrd="0" destOrd="0" presId="urn:microsoft.com/office/officeart/2008/layout/HalfCircleOrganizationChart"/>
    <dgm:cxn modelId="{F887C253-DD42-DC4F-AEC6-ED484D275C94}" srcId="{5510124C-E32A-804E-BA66-5CD6E7D2A956}" destId="{CE8D6AEA-7E96-534E-B8F1-CD38CA503DA0}" srcOrd="0" destOrd="0" parTransId="{372415DE-33DF-D44E-8C92-676FD1BB2EFE}" sibTransId="{162ADD0D-EBA4-CA46-8EAA-95768C3AE6AF}"/>
    <dgm:cxn modelId="{D75FE7FB-A950-F647-87BB-318E2E2243FA}" type="presOf" srcId="{DDA3332D-6EE0-3848-ABC6-88B57971D302}" destId="{6DCEE9A5-9D1E-AF4B-8050-907FD9D4CA53}" srcOrd="1" destOrd="0" presId="urn:microsoft.com/office/officeart/2008/layout/HalfCircleOrganizationChart"/>
    <dgm:cxn modelId="{277D56E6-5019-614D-A639-50FC5D047C39}" srcId="{5510124C-E32A-804E-BA66-5CD6E7D2A956}" destId="{028E3541-5E50-3644-B857-E225F2345972}" srcOrd="2" destOrd="0" parTransId="{DF358D30-546D-9F40-8C62-64F76DFD34A0}" sibTransId="{B6E3D097-39F0-5D48-B9BE-8D9C0074EF13}"/>
    <dgm:cxn modelId="{5E281A48-4B62-3E4E-9AEF-7AB06F80B1F5}" type="presParOf" srcId="{2F9D2234-4E2C-CB4B-87A6-17A81810A406}" destId="{AB0F404F-B7D8-3F4F-A422-58E687D42ADE}" srcOrd="0" destOrd="0" presId="urn:microsoft.com/office/officeart/2008/layout/HalfCircleOrganizationChart"/>
    <dgm:cxn modelId="{F8C37312-F146-504B-92EF-D5F8AC0036C5}" type="presParOf" srcId="{AB0F404F-B7D8-3F4F-A422-58E687D42ADE}" destId="{4870F4F0-9F94-B445-9B1D-2C2A186A1DD7}" srcOrd="0" destOrd="0" presId="urn:microsoft.com/office/officeart/2008/layout/HalfCircleOrganizationChart"/>
    <dgm:cxn modelId="{BFF40E0C-1DF3-A74D-9B20-DED48D160CAB}" type="presParOf" srcId="{4870F4F0-9F94-B445-9B1D-2C2A186A1DD7}" destId="{C2DCC1A6-99DF-3841-99D2-84EFC6FE3467}" srcOrd="0" destOrd="0" presId="urn:microsoft.com/office/officeart/2008/layout/HalfCircleOrganizationChart"/>
    <dgm:cxn modelId="{19B811D6-E371-4B46-8D47-4CEFADF687ED}" type="presParOf" srcId="{4870F4F0-9F94-B445-9B1D-2C2A186A1DD7}" destId="{29098837-52B3-6A48-B2D0-9A79728F7C5E}" srcOrd="1" destOrd="0" presId="urn:microsoft.com/office/officeart/2008/layout/HalfCircleOrganizationChart"/>
    <dgm:cxn modelId="{7FCC5339-4BA7-4343-A9EF-3EA4B7C0A172}" type="presParOf" srcId="{4870F4F0-9F94-B445-9B1D-2C2A186A1DD7}" destId="{CA6B8743-4E4F-6F4C-85CF-0D8BB2D4953E}" srcOrd="2" destOrd="0" presId="urn:microsoft.com/office/officeart/2008/layout/HalfCircleOrganizationChart"/>
    <dgm:cxn modelId="{1BE43BF4-5A92-4448-B7F4-FD22EB0266AF}" type="presParOf" srcId="{4870F4F0-9F94-B445-9B1D-2C2A186A1DD7}" destId="{73E2DFCD-1002-1D4F-BC56-B03ABFBDC40A}" srcOrd="3" destOrd="0" presId="urn:microsoft.com/office/officeart/2008/layout/HalfCircleOrganizationChart"/>
    <dgm:cxn modelId="{F8F6C5DD-EB2D-DA44-AAC5-C230D873AF60}" type="presParOf" srcId="{AB0F404F-B7D8-3F4F-A422-58E687D42ADE}" destId="{DFF6B742-029F-284A-98D1-9241961F9DB1}" srcOrd="1" destOrd="0" presId="urn:microsoft.com/office/officeart/2008/layout/HalfCircleOrganizationChart"/>
    <dgm:cxn modelId="{DCF8AE3E-997E-A244-91EF-B6B9177D09B3}" type="presParOf" srcId="{DFF6B742-029F-284A-98D1-9241961F9DB1}" destId="{03EE93FD-7232-544B-9B3C-7D63CD54FB44}" srcOrd="0" destOrd="0" presId="urn:microsoft.com/office/officeart/2008/layout/HalfCircleOrganizationChart"/>
    <dgm:cxn modelId="{4AC5B040-BD46-1343-B67F-7DA25417FF59}" type="presParOf" srcId="{DFF6B742-029F-284A-98D1-9241961F9DB1}" destId="{DF587164-4BB7-864E-81E2-E401855D2869}" srcOrd="1" destOrd="0" presId="urn:microsoft.com/office/officeart/2008/layout/HalfCircleOrganizationChart"/>
    <dgm:cxn modelId="{425C19CF-71F3-174C-B602-78BFAA7F586C}" type="presParOf" srcId="{DF587164-4BB7-864E-81E2-E401855D2869}" destId="{6949E9B8-516D-1640-A03E-0849F3B400FD}" srcOrd="0" destOrd="0" presId="urn:microsoft.com/office/officeart/2008/layout/HalfCircleOrganizationChart"/>
    <dgm:cxn modelId="{1EE67A45-DEFF-4F46-ABCB-CD4BDD0D4276}" type="presParOf" srcId="{6949E9B8-516D-1640-A03E-0849F3B400FD}" destId="{991BF312-91C3-9747-BAD8-EAC21E279CA8}" srcOrd="0" destOrd="0" presId="urn:microsoft.com/office/officeart/2008/layout/HalfCircleOrganizationChart"/>
    <dgm:cxn modelId="{93928F89-8563-B04A-818A-48267990C5AD}" type="presParOf" srcId="{6949E9B8-516D-1640-A03E-0849F3B400FD}" destId="{B338FF04-BABF-4C42-833C-23B1FB355F22}" srcOrd="1" destOrd="0" presId="urn:microsoft.com/office/officeart/2008/layout/HalfCircleOrganizationChart"/>
    <dgm:cxn modelId="{E290A01C-4E02-864F-B386-60998C7BDA93}" type="presParOf" srcId="{6949E9B8-516D-1640-A03E-0849F3B400FD}" destId="{5CA9A669-A498-D547-87CB-DFD862F87F22}" srcOrd="2" destOrd="0" presId="urn:microsoft.com/office/officeart/2008/layout/HalfCircleOrganizationChart"/>
    <dgm:cxn modelId="{CE629076-8C47-BB42-B963-E32E6FFEEF0B}" type="presParOf" srcId="{6949E9B8-516D-1640-A03E-0849F3B400FD}" destId="{F20E33EE-A4B2-AB4E-B776-E54C668A0660}" srcOrd="3" destOrd="0" presId="urn:microsoft.com/office/officeart/2008/layout/HalfCircleOrganizationChart"/>
    <dgm:cxn modelId="{5E84BD0D-BB5A-DA48-A167-8B3503D4FA68}" type="presParOf" srcId="{DF587164-4BB7-864E-81E2-E401855D2869}" destId="{A8E3FEE8-48B4-E640-80CD-4D4FF6609DFC}" srcOrd="1" destOrd="0" presId="urn:microsoft.com/office/officeart/2008/layout/HalfCircleOrganizationChart"/>
    <dgm:cxn modelId="{0376CEA5-470E-3D49-BFD5-F61F219A28B1}" type="presParOf" srcId="{DF587164-4BB7-864E-81E2-E401855D2869}" destId="{43A0325D-778D-A74F-99E1-A313217F8B9C}" srcOrd="2" destOrd="0" presId="urn:microsoft.com/office/officeart/2008/layout/HalfCircleOrganizationChart"/>
    <dgm:cxn modelId="{5792DB2B-0B08-C44B-AE06-E6991D037740}" type="presParOf" srcId="{DFF6B742-029F-284A-98D1-9241961F9DB1}" destId="{05857955-43A9-F24C-84DF-668A5706087C}" srcOrd="2" destOrd="0" presId="urn:microsoft.com/office/officeart/2008/layout/HalfCircleOrganizationChart"/>
    <dgm:cxn modelId="{55CA6C92-86B6-C94D-AEB1-F666704FC8C8}" type="presParOf" srcId="{DFF6B742-029F-284A-98D1-9241961F9DB1}" destId="{A1FA39CB-F169-164E-8738-5C96357F9BA5}" srcOrd="3" destOrd="0" presId="urn:microsoft.com/office/officeart/2008/layout/HalfCircleOrganizationChart"/>
    <dgm:cxn modelId="{672F3EAE-4E01-404F-8C6F-D53EDC629A86}" type="presParOf" srcId="{A1FA39CB-F169-164E-8738-5C96357F9BA5}" destId="{E10B276A-A998-D542-A97A-CF9DB6861E43}" srcOrd="0" destOrd="0" presId="urn:microsoft.com/office/officeart/2008/layout/HalfCircleOrganizationChart"/>
    <dgm:cxn modelId="{3AE8BB4C-5236-584D-98A7-CEBA49544491}" type="presParOf" srcId="{E10B276A-A998-D542-A97A-CF9DB6861E43}" destId="{7842B02D-0F1C-9B47-820A-147B6057455B}" srcOrd="0" destOrd="0" presId="urn:microsoft.com/office/officeart/2008/layout/HalfCircleOrganizationChart"/>
    <dgm:cxn modelId="{222D1AAA-7FDF-ED48-A2B3-EFC08770C712}" type="presParOf" srcId="{E10B276A-A998-D542-A97A-CF9DB6861E43}" destId="{5861180D-DAF3-844D-B190-5A27AEDCB985}" srcOrd="1" destOrd="0" presId="urn:microsoft.com/office/officeart/2008/layout/HalfCircleOrganizationChart"/>
    <dgm:cxn modelId="{0EA05E59-069C-A546-9DA0-7AB2E5889A68}" type="presParOf" srcId="{E10B276A-A998-D542-A97A-CF9DB6861E43}" destId="{193313BE-0FCC-6942-9F6F-3429E7A33FF3}" srcOrd="2" destOrd="0" presId="urn:microsoft.com/office/officeart/2008/layout/HalfCircleOrganizationChart"/>
    <dgm:cxn modelId="{98311A3F-0460-6C4B-A43B-E05E2AE2F8F0}" type="presParOf" srcId="{E10B276A-A998-D542-A97A-CF9DB6861E43}" destId="{6DCEE9A5-9D1E-AF4B-8050-907FD9D4CA53}" srcOrd="3" destOrd="0" presId="urn:microsoft.com/office/officeart/2008/layout/HalfCircleOrganizationChart"/>
    <dgm:cxn modelId="{36AACDC1-A8A3-4546-AF3E-33BAC9D2E3C4}" type="presParOf" srcId="{A1FA39CB-F169-164E-8738-5C96357F9BA5}" destId="{5FBACBD9-AB58-AF47-9D04-32E7421E33E3}" srcOrd="1" destOrd="0" presId="urn:microsoft.com/office/officeart/2008/layout/HalfCircleOrganizationChart"/>
    <dgm:cxn modelId="{88451843-1113-954A-BD41-4F3F17879B90}" type="presParOf" srcId="{A1FA39CB-F169-164E-8738-5C96357F9BA5}" destId="{97565BD7-D137-664C-81D4-1CB65F1E7121}" srcOrd="2" destOrd="0" presId="urn:microsoft.com/office/officeart/2008/layout/HalfCircleOrganizationChart"/>
    <dgm:cxn modelId="{A74C3D63-F95D-D24B-A85F-3D5C700CB804}" type="presParOf" srcId="{DFF6B742-029F-284A-98D1-9241961F9DB1}" destId="{78E2D05B-86B4-A94B-A5E2-DBC7D522187B}" srcOrd="4" destOrd="0" presId="urn:microsoft.com/office/officeart/2008/layout/HalfCircleOrganizationChart"/>
    <dgm:cxn modelId="{063375D9-30D0-7145-98D6-44FBD224980E}" type="presParOf" srcId="{DFF6B742-029F-284A-98D1-9241961F9DB1}" destId="{C1499032-BD85-9B48-BB3B-5A75B860172E}" srcOrd="5" destOrd="0" presId="urn:microsoft.com/office/officeart/2008/layout/HalfCircleOrganizationChart"/>
    <dgm:cxn modelId="{330B1D30-A69D-4844-983F-AF79EB98CCF2}" type="presParOf" srcId="{C1499032-BD85-9B48-BB3B-5A75B860172E}" destId="{948C1B72-C1C4-3549-B636-1EC94F4851A7}" srcOrd="0" destOrd="0" presId="urn:microsoft.com/office/officeart/2008/layout/HalfCircleOrganizationChart"/>
    <dgm:cxn modelId="{AF853830-9E67-734F-8352-53C476E0D1E0}" type="presParOf" srcId="{948C1B72-C1C4-3549-B636-1EC94F4851A7}" destId="{164A0C92-FF4C-CA4A-A749-14222BBD0C31}" srcOrd="0" destOrd="0" presId="urn:microsoft.com/office/officeart/2008/layout/HalfCircleOrganizationChart"/>
    <dgm:cxn modelId="{BCA6043B-1348-4A43-A8C6-0291C75A0453}" type="presParOf" srcId="{948C1B72-C1C4-3549-B636-1EC94F4851A7}" destId="{0FC915B3-EF06-D247-B4FA-F968964D6B10}" srcOrd="1" destOrd="0" presId="urn:microsoft.com/office/officeart/2008/layout/HalfCircleOrganizationChart"/>
    <dgm:cxn modelId="{A40A33B8-B5DF-6A4D-9B43-94AF353767AE}" type="presParOf" srcId="{948C1B72-C1C4-3549-B636-1EC94F4851A7}" destId="{658001DC-0838-FF4F-9554-10E277421004}" srcOrd="2" destOrd="0" presId="urn:microsoft.com/office/officeart/2008/layout/HalfCircleOrganizationChart"/>
    <dgm:cxn modelId="{AC816558-BD26-B048-BA2B-9F00721AEDF4}" type="presParOf" srcId="{948C1B72-C1C4-3549-B636-1EC94F4851A7}" destId="{496C5FFB-55EB-BC4F-880B-74B8F6A5CE7A}" srcOrd="3" destOrd="0" presId="urn:microsoft.com/office/officeart/2008/layout/HalfCircleOrganizationChart"/>
    <dgm:cxn modelId="{3D678454-B800-7344-B15F-58FD656DF56D}" type="presParOf" srcId="{C1499032-BD85-9B48-BB3B-5A75B860172E}" destId="{3150C716-359C-6048-9B71-9452A5422A0B}" srcOrd="1" destOrd="0" presId="urn:microsoft.com/office/officeart/2008/layout/HalfCircleOrganizationChart"/>
    <dgm:cxn modelId="{1ED56123-866D-6044-85BE-975B316C2D16}" type="presParOf" srcId="{C1499032-BD85-9B48-BB3B-5A75B860172E}" destId="{BAB0B65D-7C72-8A4C-9DEE-55162632F889}" srcOrd="2" destOrd="0" presId="urn:microsoft.com/office/officeart/2008/layout/HalfCircleOrganizationChart"/>
    <dgm:cxn modelId="{E1A7A278-BEDA-9C42-BF40-4BE01DD4F673}" type="presParOf" srcId="{AB0F404F-B7D8-3F4F-A422-58E687D42ADE}" destId="{66ADAE98-5EDA-224A-A9DC-BF6BB48FFE3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6E6D6-9C13-9342-97F7-8D54A6B335BC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4BFC-8C98-2945-B7E7-7FD23203DF22}">
      <dgm:prSet phldrT="[Текст]" custT="1"/>
      <dgm:spPr/>
      <dgm:t>
        <a:bodyPr/>
        <a:lstStyle/>
        <a:p>
          <a:pPr>
            <a:buNone/>
          </a:pPr>
          <a:r>
            <a:rPr lang="ru-RU" sz="1500" b="0" i="0" u="none" dirty="0"/>
            <a:t>Разработка </a:t>
          </a:r>
          <a:r>
            <a:rPr lang="en-GB" sz="1500" b="0" i="0" u="none" dirty="0"/>
            <a:t>MVP (0–3 </a:t>
          </a:r>
          <a:r>
            <a:rPr lang="ru-RU" sz="1500" b="0" i="0" u="none" dirty="0"/>
            <a:t>мес.)</a:t>
          </a:r>
          <a:endParaRPr lang="ru-RU" sz="1500" dirty="0">
            <a:solidFill>
              <a:schemeClr val="bg1"/>
            </a:solidFill>
          </a:endParaRPr>
        </a:p>
      </dgm:t>
    </dgm:pt>
    <dgm:pt modelId="{67C3D064-BD5D-8A4C-A4F6-684A753BE9BF}" type="parTrans" cxnId="{DF3237A7-7260-EF4D-BAB2-E13088BD6D2E}">
      <dgm:prSet/>
      <dgm:spPr/>
      <dgm:t>
        <a:bodyPr/>
        <a:lstStyle/>
        <a:p>
          <a:endParaRPr lang="ru-RU"/>
        </a:p>
      </dgm:t>
    </dgm:pt>
    <dgm:pt modelId="{9BFDB2E0-D6E9-FB4A-826E-EBE46C9B0AA1}" type="sibTrans" cxnId="{DF3237A7-7260-EF4D-BAB2-E13088BD6D2E}">
      <dgm:prSet/>
      <dgm:spPr/>
      <dgm:t>
        <a:bodyPr/>
        <a:lstStyle/>
        <a:p>
          <a:endParaRPr lang="ru-RU"/>
        </a:p>
      </dgm:t>
    </dgm:pt>
    <dgm:pt modelId="{D9F2CB01-C096-DF47-BA06-18C61A6DDD93}">
      <dgm:prSet phldrT="[Текст]" custT="1"/>
      <dgm:spPr/>
      <dgm:t>
        <a:bodyPr/>
        <a:lstStyle/>
        <a:p>
          <a:pPr>
            <a:buNone/>
          </a:pPr>
          <a:r>
            <a:rPr lang="ru-RU" sz="1500" b="0" i="0" u="none" dirty="0"/>
            <a:t>Патентование и доработка прототипа (3–6 мес.)</a:t>
          </a:r>
          <a:endParaRPr lang="ru-RU" sz="1500" b="0" dirty="0"/>
        </a:p>
      </dgm:t>
    </dgm:pt>
    <dgm:pt modelId="{AB2E25E3-6B38-5546-8C74-C159FE100A03}" type="parTrans" cxnId="{EED35180-D876-3C4D-B986-50453D531059}">
      <dgm:prSet/>
      <dgm:spPr/>
      <dgm:t>
        <a:bodyPr/>
        <a:lstStyle/>
        <a:p>
          <a:endParaRPr lang="ru-RU"/>
        </a:p>
      </dgm:t>
    </dgm:pt>
    <dgm:pt modelId="{392ECCE8-33C3-1846-A1E7-03223E855D3B}" type="sibTrans" cxnId="{EED35180-D876-3C4D-B986-50453D531059}">
      <dgm:prSet/>
      <dgm:spPr/>
      <dgm:t>
        <a:bodyPr/>
        <a:lstStyle/>
        <a:p>
          <a:endParaRPr lang="ru-RU"/>
        </a:p>
      </dgm:t>
    </dgm:pt>
    <dgm:pt modelId="{FFFF7284-6744-2B4E-86AB-B1F1786EE386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Подача заявки на патент</a:t>
          </a:r>
          <a:endParaRPr lang="ru-RU" sz="1500" dirty="0">
            <a:solidFill>
              <a:srgbClr val="27376B"/>
            </a:solidFill>
          </a:endParaRPr>
        </a:p>
      </dgm:t>
    </dgm:pt>
    <dgm:pt modelId="{0C210A25-F8B4-A442-88EF-CEC13BED7989}" type="parTrans" cxnId="{440272B4-F178-094B-80E4-3082C6610AC3}">
      <dgm:prSet/>
      <dgm:spPr/>
      <dgm:t>
        <a:bodyPr/>
        <a:lstStyle/>
        <a:p>
          <a:endParaRPr lang="ru-RU"/>
        </a:p>
      </dgm:t>
    </dgm:pt>
    <dgm:pt modelId="{62B6838F-C7C7-9A49-A06D-3142E9EE3618}" type="sibTrans" cxnId="{440272B4-F178-094B-80E4-3082C6610AC3}">
      <dgm:prSet/>
      <dgm:spPr/>
      <dgm:t>
        <a:bodyPr/>
        <a:lstStyle/>
        <a:p>
          <a:endParaRPr lang="ru-RU"/>
        </a:p>
      </dgm:t>
    </dgm:pt>
    <dgm:pt modelId="{F799F76E-B5E8-B647-995C-E94B22711E99}">
      <dgm:prSet phldrT="[Текст]" custT="1"/>
      <dgm:spPr/>
      <dgm:t>
        <a:bodyPr/>
        <a:lstStyle/>
        <a:p>
          <a:pPr>
            <a:buNone/>
          </a:pPr>
          <a:r>
            <a:rPr lang="ru-RU" sz="1500" b="0" i="0" u="none" dirty="0"/>
            <a:t>Пилот с клиниками и полевые тесты (6–9 мес.)</a:t>
          </a:r>
          <a:endParaRPr lang="ru-RU" sz="1500" dirty="0"/>
        </a:p>
      </dgm:t>
    </dgm:pt>
    <dgm:pt modelId="{4776F0EC-BD9D-F344-91E2-0BF22077489E}" type="parTrans" cxnId="{9FF03928-EE0B-574B-B054-3C5129F93EA7}">
      <dgm:prSet/>
      <dgm:spPr/>
      <dgm:t>
        <a:bodyPr/>
        <a:lstStyle/>
        <a:p>
          <a:endParaRPr lang="ru-RU"/>
        </a:p>
      </dgm:t>
    </dgm:pt>
    <dgm:pt modelId="{D7BF9FFA-AF74-DA49-AE41-6BE142AD4A18}" type="sibTrans" cxnId="{9FF03928-EE0B-574B-B054-3C5129F93EA7}">
      <dgm:prSet/>
      <dgm:spPr/>
      <dgm:t>
        <a:bodyPr/>
        <a:lstStyle/>
        <a:p>
          <a:endParaRPr lang="ru-RU"/>
        </a:p>
      </dgm:t>
    </dgm:pt>
    <dgm:pt modelId="{357B641A-23CA-4246-8356-89B3764B30CE}">
      <dgm:prSet custT="1"/>
      <dgm:spPr/>
      <dgm:t>
        <a:bodyPr/>
        <a:lstStyle/>
        <a:p>
          <a:pPr>
            <a:buNone/>
          </a:pPr>
          <a:r>
            <a:rPr lang="ru-RU" sz="1500" b="0" i="0" u="none" dirty="0"/>
            <a:t>Подготовка к производству (9–12 мес.)</a:t>
          </a:r>
          <a:endParaRPr lang="ru-RU" sz="1500" b="0" dirty="0"/>
        </a:p>
      </dgm:t>
    </dgm:pt>
    <dgm:pt modelId="{219B5D22-27CC-A14A-9853-A573173DC3A3}" type="parTrans" cxnId="{0A247F11-5F05-1C43-A06B-CBB3A919F894}">
      <dgm:prSet/>
      <dgm:spPr/>
      <dgm:t>
        <a:bodyPr/>
        <a:lstStyle/>
        <a:p>
          <a:endParaRPr lang="ru-RU"/>
        </a:p>
      </dgm:t>
    </dgm:pt>
    <dgm:pt modelId="{F7A7A8C4-8F8F-FC46-89EB-E9BD17F6F2C7}" type="sibTrans" cxnId="{0A247F11-5F05-1C43-A06B-CBB3A919F894}">
      <dgm:prSet/>
      <dgm:spPr/>
      <dgm:t>
        <a:bodyPr/>
        <a:lstStyle/>
        <a:p>
          <a:endParaRPr lang="ru-RU"/>
        </a:p>
      </dgm:t>
    </dgm:pt>
    <dgm:pt modelId="{67F46896-2265-624B-BB08-4EA1DD97B3E8}">
      <dgm:prSet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ru-RU" sz="1500" dirty="0">
            <a:solidFill>
              <a:srgbClr val="27376B"/>
            </a:solidFill>
          </a:endParaRPr>
        </a:p>
      </dgm:t>
    </dgm:pt>
    <dgm:pt modelId="{2A0ED1CC-4A68-CB4E-BFAE-F6992EA81241}" type="parTrans" cxnId="{7B9BF266-1545-2740-85A5-31E83C32EF01}">
      <dgm:prSet/>
      <dgm:spPr/>
      <dgm:t>
        <a:bodyPr/>
        <a:lstStyle/>
        <a:p>
          <a:endParaRPr lang="ru-RU"/>
        </a:p>
      </dgm:t>
    </dgm:pt>
    <dgm:pt modelId="{CC5B42CE-9D3D-AD48-B911-BC742E00EBB0}" type="sibTrans" cxnId="{7B9BF266-1545-2740-85A5-31E83C32EF01}">
      <dgm:prSet/>
      <dgm:spPr/>
      <dgm:t>
        <a:bodyPr/>
        <a:lstStyle/>
        <a:p>
          <a:endParaRPr lang="ru-RU"/>
        </a:p>
      </dgm:t>
    </dgm:pt>
    <dgm:pt modelId="{002F3DB2-E04C-5747-B6A7-43E9D304E301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Партнёрства с офтальмологическими центрами</a:t>
          </a:r>
          <a:endParaRPr lang="ru-RU" sz="1500" dirty="0">
            <a:solidFill>
              <a:srgbClr val="27376B"/>
            </a:solidFill>
          </a:endParaRPr>
        </a:p>
      </dgm:t>
    </dgm:pt>
    <dgm:pt modelId="{BF145793-2D4D-B247-A3E4-E3CCB7433054}" type="parTrans" cxnId="{12EED946-3F54-0A42-8D30-85281E2C9DF1}">
      <dgm:prSet/>
      <dgm:spPr/>
      <dgm:t>
        <a:bodyPr/>
        <a:lstStyle/>
        <a:p>
          <a:endParaRPr lang="ru-RU"/>
        </a:p>
      </dgm:t>
    </dgm:pt>
    <dgm:pt modelId="{A14082BD-1979-F046-A9EB-A2CDA249670D}" type="sibTrans" cxnId="{12EED946-3F54-0A42-8D30-85281E2C9DF1}">
      <dgm:prSet/>
      <dgm:spPr/>
      <dgm:t>
        <a:bodyPr/>
        <a:lstStyle/>
        <a:p>
          <a:endParaRPr lang="ru-RU"/>
        </a:p>
      </dgm:t>
    </dgm:pt>
    <dgm:pt modelId="{CCED8BA4-A37F-8A49-BFAB-4F5D6D4D4141}">
      <dgm:prSet custT="1"/>
      <dgm:spPr/>
      <dgm:t>
        <a:bodyPr/>
        <a:lstStyle/>
        <a:p>
          <a:pPr algn="ctr">
            <a:buNone/>
          </a:pPr>
          <a:r>
            <a:rPr lang="ru-RU" sz="1500" b="0" i="0" u="none" dirty="0"/>
            <a:t>Сертификация и вывод на рынок (12–18 мес.)</a:t>
          </a:r>
          <a:endParaRPr lang="ru-RU" sz="1500" b="0" i="0" u="none" dirty="0">
            <a:solidFill>
              <a:srgbClr val="27376B"/>
            </a:solidFill>
          </a:endParaRPr>
        </a:p>
      </dgm:t>
    </dgm:pt>
    <dgm:pt modelId="{88A56D3E-4DC7-C546-A51D-0EC3446FBCF8}" type="parTrans" cxnId="{40F04EE3-F5A0-664A-BF1D-E06065DAD6BB}">
      <dgm:prSet/>
      <dgm:spPr/>
      <dgm:t>
        <a:bodyPr/>
        <a:lstStyle/>
        <a:p>
          <a:endParaRPr lang="ru-RU"/>
        </a:p>
      </dgm:t>
    </dgm:pt>
    <dgm:pt modelId="{2B89FDFE-DBB3-0D42-8DD8-317352168B2F}" type="sibTrans" cxnId="{40F04EE3-F5A0-664A-BF1D-E06065DAD6BB}">
      <dgm:prSet/>
      <dgm:spPr/>
      <dgm:t>
        <a:bodyPr/>
        <a:lstStyle/>
        <a:p>
          <a:endParaRPr lang="ru-RU"/>
        </a:p>
      </dgm:t>
    </dgm:pt>
    <dgm:pt modelId="{DBE537AA-04AF-0B41-9CB9-A284CE73C097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Создание базового прототипа</a:t>
          </a:r>
          <a:endParaRPr lang="ru-RU" sz="1500" dirty="0">
            <a:solidFill>
              <a:srgbClr val="27376B"/>
            </a:solidFill>
          </a:endParaRPr>
        </a:p>
      </dgm:t>
    </dgm:pt>
    <dgm:pt modelId="{963D877C-2B26-844A-94AB-EEF5D2EFCF48}" type="parTrans" cxnId="{F1B80BCB-A65F-6D4D-9B07-814A775B787D}">
      <dgm:prSet/>
      <dgm:spPr/>
      <dgm:t>
        <a:bodyPr/>
        <a:lstStyle/>
        <a:p>
          <a:endParaRPr lang="ru-RU"/>
        </a:p>
      </dgm:t>
    </dgm:pt>
    <dgm:pt modelId="{96202C09-31CD-8344-B47F-865AFA0418BE}" type="sibTrans" cxnId="{F1B80BCB-A65F-6D4D-9B07-814A775B787D}">
      <dgm:prSet/>
      <dgm:spPr/>
      <dgm:t>
        <a:bodyPr/>
        <a:lstStyle/>
        <a:p>
          <a:endParaRPr lang="ru-RU"/>
        </a:p>
      </dgm:t>
    </dgm:pt>
    <dgm:pt modelId="{3DF582D4-5F7E-2143-B0C5-1E2A1303E65A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3</a:t>
          </a:r>
          <a:r>
            <a:rPr lang="en-GB" sz="1500" b="0" i="0" u="none" dirty="0">
              <a:solidFill>
                <a:srgbClr val="27376B"/>
              </a:solidFill>
            </a:rPr>
            <a:t>D-</a:t>
          </a:r>
          <a:r>
            <a:rPr lang="ru-RU" sz="1500" b="0" i="0" u="none" dirty="0">
              <a:solidFill>
                <a:srgbClr val="27376B"/>
              </a:solidFill>
            </a:rPr>
            <a:t>оптимизация конструкции</a:t>
          </a:r>
          <a:endParaRPr lang="ru-RU" sz="1500" dirty="0">
            <a:solidFill>
              <a:srgbClr val="27376B"/>
            </a:solidFill>
          </a:endParaRPr>
        </a:p>
      </dgm:t>
    </dgm:pt>
    <dgm:pt modelId="{BB8EE3D9-99FB-7648-A590-20994B810789}" type="parTrans" cxnId="{6919C11C-5957-0048-91BF-9E198011EC70}">
      <dgm:prSet/>
      <dgm:spPr/>
      <dgm:t>
        <a:bodyPr/>
        <a:lstStyle/>
        <a:p>
          <a:endParaRPr lang="ru-RU"/>
        </a:p>
      </dgm:t>
    </dgm:pt>
    <dgm:pt modelId="{8F7B743C-5197-DF4F-AF1F-741BD5272012}" type="sibTrans" cxnId="{6919C11C-5957-0048-91BF-9E198011EC70}">
      <dgm:prSet/>
      <dgm:spPr/>
      <dgm:t>
        <a:bodyPr/>
        <a:lstStyle/>
        <a:p>
          <a:endParaRPr lang="ru-RU"/>
        </a:p>
      </dgm:t>
    </dgm:pt>
    <dgm:pt modelId="{E9C61AF6-7DB5-B845-86EC-A592B2C61E62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Улучшение точности трекинга и механики</a:t>
          </a:r>
          <a:endParaRPr lang="ru-RU" sz="1500" dirty="0">
            <a:solidFill>
              <a:srgbClr val="27376B"/>
            </a:solidFill>
          </a:endParaRPr>
        </a:p>
      </dgm:t>
    </dgm:pt>
    <dgm:pt modelId="{31784613-5EE3-A541-9224-2DFF634561C4}" type="parTrans" cxnId="{7125A13C-7798-C240-93AE-01355B771767}">
      <dgm:prSet/>
      <dgm:spPr/>
      <dgm:t>
        <a:bodyPr/>
        <a:lstStyle/>
        <a:p>
          <a:endParaRPr lang="ru-RU"/>
        </a:p>
      </dgm:t>
    </dgm:pt>
    <dgm:pt modelId="{D1075CD1-28DF-FC43-B7E5-7C62B9AA4EC8}" type="sibTrans" cxnId="{7125A13C-7798-C240-93AE-01355B771767}">
      <dgm:prSet/>
      <dgm:spPr/>
      <dgm:t>
        <a:bodyPr/>
        <a:lstStyle/>
        <a:p>
          <a:endParaRPr lang="ru-RU"/>
        </a:p>
      </dgm:t>
    </dgm:pt>
    <dgm:pt modelId="{87C376F5-C46D-6841-A015-84F5A69217CA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 Тестирование</a:t>
          </a:r>
          <a:endParaRPr lang="ru-RU" sz="1500" dirty="0">
            <a:solidFill>
              <a:srgbClr val="27376B"/>
            </a:solidFill>
          </a:endParaRPr>
        </a:p>
      </dgm:t>
    </dgm:pt>
    <dgm:pt modelId="{81CCFC40-E531-EC4D-BA0A-7DEF7ED1EADA}" type="parTrans" cxnId="{83993532-D311-B646-8DDF-DB790E76661F}">
      <dgm:prSet/>
      <dgm:spPr/>
      <dgm:t>
        <a:bodyPr/>
        <a:lstStyle/>
        <a:p>
          <a:endParaRPr lang="ru-RU"/>
        </a:p>
      </dgm:t>
    </dgm:pt>
    <dgm:pt modelId="{9861F537-E62A-8F47-9EE0-82CE08D951F5}" type="sibTrans" cxnId="{83993532-D311-B646-8DDF-DB790E76661F}">
      <dgm:prSet/>
      <dgm:spPr/>
      <dgm:t>
        <a:bodyPr/>
        <a:lstStyle/>
        <a:p>
          <a:endParaRPr lang="ru-RU"/>
        </a:p>
      </dgm:t>
    </dgm:pt>
    <dgm:pt modelId="{AFE40EA9-05A9-F64F-96E6-214F80E7250A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Подготовка документации для сертификации</a:t>
          </a:r>
          <a:endParaRPr lang="ru-RU" sz="1500" dirty="0">
            <a:solidFill>
              <a:srgbClr val="27376B"/>
            </a:solidFill>
          </a:endParaRPr>
        </a:p>
      </dgm:t>
    </dgm:pt>
    <dgm:pt modelId="{BD3FA512-7201-8042-A72E-4D3D353D9105}" type="parTrans" cxnId="{BAC45C92-6E08-4A4C-B5B5-8FC1993829D2}">
      <dgm:prSet/>
      <dgm:spPr/>
      <dgm:t>
        <a:bodyPr/>
        <a:lstStyle/>
        <a:p>
          <a:endParaRPr lang="ru-RU"/>
        </a:p>
      </dgm:t>
    </dgm:pt>
    <dgm:pt modelId="{C73623D0-9D41-4B4A-A2AD-4D2EF1B162B8}" type="sibTrans" cxnId="{BAC45C92-6E08-4A4C-B5B5-8FC1993829D2}">
      <dgm:prSet/>
      <dgm:spPr/>
      <dgm:t>
        <a:bodyPr/>
        <a:lstStyle/>
        <a:p>
          <a:endParaRPr lang="ru-RU"/>
        </a:p>
      </dgm:t>
    </dgm:pt>
    <dgm:pt modelId="{CE82EA35-C4B1-4149-980D-0A8EF7779C05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Адаптация под массовое изготовление</a:t>
          </a:r>
          <a:endParaRPr lang="ru-RU" sz="1500" dirty="0">
            <a:solidFill>
              <a:srgbClr val="27376B"/>
            </a:solidFill>
          </a:endParaRPr>
        </a:p>
      </dgm:t>
    </dgm:pt>
    <dgm:pt modelId="{89214CB3-B1A7-554F-BE26-D22DF0F0F3AE}" type="parTrans" cxnId="{459E37AA-CCF1-8840-9652-159BB8414D93}">
      <dgm:prSet/>
      <dgm:spPr/>
      <dgm:t>
        <a:bodyPr/>
        <a:lstStyle/>
        <a:p>
          <a:endParaRPr lang="ru-RU"/>
        </a:p>
      </dgm:t>
    </dgm:pt>
    <dgm:pt modelId="{B2D1F78E-C29C-DF4D-839C-15B483EE427A}" type="sibTrans" cxnId="{459E37AA-CCF1-8840-9652-159BB8414D93}">
      <dgm:prSet/>
      <dgm:spPr/>
      <dgm:t>
        <a:bodyPr/>
        <a:lstStyle/>
        <a:p>
          <a:endParaRPr lang="ru-RU"/>
        </a:p>
      </dgm:t>
    </dgm:pt>
    <dgm:pt modelId="{392A4013-DC00-054A-805C-3B56BEE75AB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Прохождение медицинской сертификации</a:t>
          </a:r>
        </a:p>
      </dgm:t>
    </dgm:pt>
    <dgm:pt modelId="{20EA95DD-91E1-784B-8A88-7721D41DDEF7}" type="parTrans" cxnId="{0FF0D91B-A896-DA42-850E-CE9110B352F9}">
      <dgm:prSet/>
      <dgm:spPr/>
      <dgm:t>
        <a:bodyPr/>
        <a:lstStyle/>
        <a:p>
          <a:endParaRPr lang="ru-RU"/>
        </a:p>
      </dgm:t>
    </dgm:pt>
    <dgm:pt modelId="{43E83EE2-2D0F-A143-B37E-23693D7E5ADA}" type="sibTrans" cxnId="{0FF0D91B-A896-DA42-850E-CE9110B352F9}">
      <dgm:prSet/>
      <dgm:spPr/>
      <dgm:t>
        <a:bodyPr/>
        <a:lstStyle/>
        <a:p>
          <a:endParaRPr lang="ru-RU"/>
        </a:p>
      </dgm:t>
    </dgm:pt>
    <dgm:pt modelId="{3483665B-E28C-6142-AEEA-173C6A38239E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Демонстрация работы </a:t>
          </a:r>
          <a:r>
            <a:rPr lang="en-GB" sz="1500" b="0" i="0" u="none" dirty="0">
              <a:solidFill>
                <a:srgbClr val="27376B"/>
              </a:solidFill>
            </a:rPr>
            <a:t>MVP</a:t>
          </a:r>
          <a:endParaRPr lang="ru-RU" sz="1500" dirty="0">
            <a:solidFill>
              <a:srgbClr val="27376B"/>
            </a:solidFill>
          </a:endParaRPr>
        </a:p>
      </dgm:t>
    </dgm:pt>
    <dgm:pt modelId="{0659F7BD-B4FA-3A44-A392-B447B7B166DB}" type="parTrans" cxnId="{5DA5104F-B58B-BF49-8D57-9FCDF52CC3B4}">
      <dgm:prSet/>
      <dgm:spPr/>
      <dgm:t>
        <a:bodyPr/>
        <a:lstStyle/>
        <a:p>
          <a:endParaRPr lang="ru-RU"/>
        </a:p>
      </dgm:t>
    </dgm:pt>
    <dgm:pt modelId="{045150BD-D4CD-1C4D-83DD-4B46971B284A}" type="sibTrans" cxnId="{5DA5104F-B58B-BF49-8D57-9FCDF52CC3B4}">
      <dgm:prSet/>
      <dgm:spPr/>
      <dgm:t>
        <a:bodyPr/>
        <a:lstStyle/>
        <a:p>
          <a:endParaRPr lang="ru-RU"/>
        </a:p>
      </dgm:t>
    </dgm:pt>
    <dgm:pt modelId="{1608BC4F-F012-E041-9BEA-0D4D715769C0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Разработка программы компьютерного зрения</a:t>
          </a:r>
          <a:endParaRPr lang="ru-RU" sz="1500" dirty="0">
            <a:solidFill>
              <a:srgbClr val="27376B"/>
            </a:solidFill>
          </a:endParaRPr>
        </a:p>
      </dgm:t>
    </dgm:pt>
    <dgm:pt modelId="{4BF1A852-EF04-1643-90B2-1F10E46CF27F}" type="parTrans" cxnId="{0EAC0396-AD3D-594B-B652-58EEF0999D1C}">
      <dgm:prSet/>
      <dgm:spPr/>
      <dgm:t>
        <a:bodyPr/>
        <a:lstStyle/>
        <a:p>
          <a:endParaRPr lang="ru-RU"/>
        </a:p>
      </dgm:t>
    </dgm:pt>
    <dgm:pt modelId="{78170D2B-1459-B94B-AEE2-09277C956D9C}" type="sibTrans" cxnId="{0EAC0396-AD3D-594B-B652-58EEF0999D1C}">
      <dgm:prSet/>
      <dgm:spPr/>
      <dgm:t>
        <a:bodyPr/>
        <a:lstStyle/>
        <a:p>
          <a:endParaRPr lang="ru-RU"/>
        </a:p>
      </dgm:t>
    </dgm:pt>
    <dgm:pt modelId="{D0365FFD-0081-934C-BC04-CBECC0185AA6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rgbClr val="27376B"/>
              </a:solidFill>
            </a:rPr>
            <a:t>Создание Юр. лица</a:t>
          </a:r>
        </a:p>
      </dgm:t>
    </dgm:pt>
    <dgm:pt modelId="{2247ABDB-6A1E-474B-A517-B3CBA5CE6971}" type="parTrans" cxnId="{CB75F7A3-B1E2-4A49-BE62-29932C51FB97}">
      <dgm:prSet/>
      <dgm:spPr/>
      <dgm:t>
        <a:bodyPr/>
        <a:lstStyle/>
        <a:p>
          <a:endParaRPr lang="ru-RU"/>
        </a:p>
      </dgm:t>
    </dgm:pt>
    <dgm:pt modelId="{AF346093-5027-4443-8A75-BCB3BED54CA9}" type="sibTrans" cxnId="{CB75F7A3-B1E2-4A49-BE62-29932C51FB97}">
      <dgm:prSet/>
      <dgm:spPr/>
      <dgm:t>
        <a:bodyPr/>
        <a:lstStyle/>
        <a:p>
          <a:endParaRPr lang="ru-RU"/>
        </a:p>
      </dgm:t>
    </dgm:pt>
    <dgm:pt modelId="{DE6CB621-4C4D-1840-97F5-B7E5C1EA95CE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b="0" i="0" u="none" dirty="0">
              <a:solidFill>
                <a:srgbClr val="27376B"/>
              </a:solidFill>
            </a:rPr>
            <a:t>Сбор пользовательского фидбэка</a:t>
          </a:r>
        </a:p>
      </dgm:t>
    </dgm:pt>
    <dgm:pt modelId="{AD55C141-BB17-1142-A8A6-46D0A261ADBF}" type="parTrans" cxnId="{0325953E-39C1-0544-BD44-8B101E6635CD}">
      <dgm:prSet/>
      <dgm:spPr/>
      <dgm:t>
        <a:bodyPr/>
        <a:lstStyle/>
        <a:p>
          <a:endParaRPr lang="ru-RU"/>
        </a:p>
      </dgm:t>
    </dgm:pt>
    <dgm:pt modelId="{5486E262-9BA0-ED48-931C-DD550A062D49}" type="sibTrans" cxnId="{0325953E-39C1-0544-BD44-8B101E6635CD}">
      <dgm:prSet/>
      <dgm:spPr/>
      <dgm:t>
        <a:bodyPr/>
        <a:lstStyle/>
        <a:p>
          <a:endParaRPr lang="ru-RU"/>
        </a:p>
      </dgm:t>
    </dgm:pt>
    <dgm:pt modelId="{34E835DB-2B7F-2249-ADBB-4073A756D414}" type="pres">
      <dgm:prSet presAssocID="{05C6E6D6-9C13-9342-97F7-8D54A6B335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BA8FE-FBC0-D447-BD3C-2781458BAAD7}" type="pres">
      <dgm:prSet presAssocID="{5C0D4BFC-8C98-2945-B7E7-7FD23203DF22}" presName="composite" presStyleCnt="0"/>
      <dgm:spPr/>
    </dgm:pt>
    <dgm:pt modelId="{B15625CB-D0BA-9944-93E3-74C590C90666}" type="pres">
      <dgm:prSet presAssocID="{5C0D4BFC-8C98-2945-B7E7-7FD23203DF2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C3FE9-A276-384F-8DD8-FF5187A8920F}" type="pres">
      <dgm:prSet presAssocID="{5C0D4BFC-8C98-2945-B7E7-7FD23203DF22}" presName="desTx" presStyleLbl="revTx" presStyleIdx="0" presStyleCnt="5" custScaleX="107863" custLinFactNeighborX="52" custLinFactNeighborY="-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9139-094A-7243-A8D6-F2162349FB94}" type="pres">
      <dgm:prSet presAssocID="{9BFDB2E0-D6E9-FB4A-826E-EBE46C9B0AA1}" presName="space" presStyleCnt="0"/>
      <dgm:spPr/>
    </dgm:pt>
    <dgm:pt modelId="{5A5EBF13-C471-B54F-8620-95218E477FD0}" type="pres">
      <dgm:prSet presAssocID="{D9F2CB01-C096-DF47-BA06-18C61A6DDD93}" presName="composite" presStyleCnt="0"/>
      <dgm:spPr/>
    </dgm:pt>
    <dgm:pt modelId="{5B4B4069-ABB8-C247-9BC1-3EB4AEDFD120}" type="pres">
      <dgm:prSet presAssocID="{D9F2CB01-C096-DF47-BA06-18C61A6DDD9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B0CED-98ED-8F4F-BCA8-5CDFE8980409}" type="pres">
      <dgm:prSet presAssocID="{D9F2CB01-C096-DF47-BA06-18C61A6DDD93}" presName="desTx" presStyleLbl="revTx" presStyleIdx="1" presStyleCnt="5" custLinFactNeighborX="1100" custLinFactNeighborY="-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68016-B44D-C04E-B51D-E881B62B0441}" type="pres">
      <dgm:prSet presAssocID="{392ECCE8-33C3-1846-A1E7-03223E855D3B}" presName="space" presStyleCnt="0"/>
      <dgm:spPr/>
    </dgm:pt>
    <dgm:pt modelId="{1D587259-12B9-214B-83BE-F0E47EDAAB82}" type="pres">
      <dgm:prSet presAssocID="{F799F76E-B5E8-B647-995C-E94B22711E99}" presName="composite" presStyleCnt="0"/>
      <dgm:spPr/>
    </dgm:pt>
    <dgm:pt modelId="{669B4DAE-CB9A-2847-9C5B-F48D3E9D5EDC}" type="pres">
      <dgm:prSet presAssocID="{F799F76E-B5E8-B647-995C-E94B22711E99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DA16-CE74-F74E-94D7-CF8F174F6EE9}" type="pres">
      <dgm:prSet presAssocID="{F799F76E-B5E8-B647-995C-E94B22711E99}" presName="desTx" presStyleLbl="revTx" presStyleIdx="2" presStyleCnt="5" custLinFactNeighborX="1165" custLinFactNeighborY="-1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1F512-F0CD-4D45-A96E-D8F0A29F87EC}" type="pres">
      <dgm:prSet presAssocID="{D7BF9FFA-AF74-DA49-AE41-6BE142AD4A18}" presName="space" presStyleCnt="0"/>
      <dgm:spPr/>
    </dgm:pt>
    <dgm:pt modelId="{529BACE5-11EB-ED4E-858D-A6BDEC5D4A0D}" type="pres">
      <dgm:prSet presAssocID="{357B641A-23CA-4246-8356-89B3764B30CE}" presName="composite" presStyleCnt="0"/>
      <dgm:spPr/>
    </dgm:pt>
    <dgm:pt modelId="{59D86921-429D-8946-91B9-E5B400F812DC}" type="pres">
      <dgm:prSet presAssocID="{357B641A-23CA-4246-8356-89B3764B30C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DA9FD-F095-1249-A6C5-39FA83F73B16}" type="pres">
      <dgm:prSet presAssocID="{357B641A-23CA-4246-8356-89B3764B30CE}" presName="desTx" presStyleLbl="revTx" presStyleIdx="3" presStyleCnt="5" custLinFactNeighborX="3077" custLinFactNeighborY="-1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FACD-983A-9A43-AA51-11A141DB86AE}" type="pres">
      <dgm:prSet presAssocID="{F7A7A8C4-8F8F-FC46-89EB-E9BD17F6F2C7}" presName="space" presStyleCnt="0"/>
      <dgm:spPr/>
    </dgm:pt>
    <dgm:pt modelId="{669E526B-B41C-E344-A3E8-997FF7B8D296}" type="pres">
      <dgm:prSet presAssocID="{CCED8BA4-A37F-8A49-BFAB-4F5D6D4D4141}" presName="composite" presStyleCnt="0"/>
      <dgm:spPr/>
    </dgm:pt>
    <dgm:pt modelId="{5AEA6AC0-A1D3-8A4F-B68E-2D77841E0777}" type="pres">
      <dgm:prSet presAssocID="{CCED8BA4-A37F-8A49-BFAB-4F5D6D4D4141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03701-653B-C045-B333-BE1A9C023E0D}" type="pres">
      <dgm:prSet presAssocID="{CCED8BA4-A37F-8A49-BFAB-4F5D6D4D4141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0C2C3-AAE5-4646-A358-F1D2BD8DB537}" type="presOf" srcId="{D9F2CB01-C096-DF47-BA06-18C61A6DDD93}" destId="{5B4B4069-ABB8-C247-9BC1-3EB4AEDFD120}" srcOrd="0" destOrd="0" presId="urn:microsoft.com/office/officeart/2005/8/layout/chevron1"/>
    <dgm:cxn modelId="{BAC45C92-6E08-4A4C-B5B5-8FC1993829D2}" srcId="{357B641A-23CA-4246-8356-89B3764B30CE}" destId="{AFE40EA9-05A9-F64F-96E6-214F80E7250A}" srcOrd="2" destOrd="0" parTransId="{BD3FA512-7201-8042-A72E-4D3D353D9105}" sibTransId="{C73623D0-9D41-4B4A-A2AD-4D2EF1B162B8}"/>
    <dgm:cxn modelId="{7B9BF266-1545-2740-85A5-31E83C32EF01}" srcId="{357B641A-23CA-4246-8356-89B3764B30CE}" destId="{67F46896-2265-624B-BB08-4EA1DD97B3E8}" srcOrd="0" destOrd="0" parTransId="{2A0ED1CC-4A68-CB4E-BFAE-F6992EA81241}" sibTransId="{CC5B42CE-9D3D-AD48-B911-BC742E00EBB0}"/>
    <dgm:cxn modelId="{9FF03928-EE0B-574B-B054-3C5129F93EA7}" srcId="{05C6E6D6-9C13-9342-97F7-8D54A6B335BC}" destId="{F799F76E-B5E8-B647-995C-E94B22711E99}" srcOrd="2" destOrd="0" parTransId="{4776F0EC-BD9D-F344-91E2-0BF22077489E}" sibTransId="{D7BF9FFA-AF74-DA49-AE41-6BE142AD4A18}"/>
    <dgm:cxn modelId="{6919C11C-5957-0048-91BF-9E198011EC70}" srcId="{D9F2CB01-C096-DF47-BA06-18C61A6DDD93}" destId="{3DF582D4-5F7E-2143-B0C5-1E2A1303E65A}" srcOrd="2" destOrd="0" parTransId="{BB8EE3D9-99FB-7648-A590-20994B810789}" sibTransId="{8F7B743C-5197-DF4F-AF1F-741BD5272012}"/>
    <dgm:cxn modelId="{0325953E-39C1-0544-BD44-8B101E6635CD}" srcId="{CCED8BA4-A37F-8A49-BFAB-4F5D6D4D4141}" destId="{DE6CB621-4C4D-1840-97F5-B7E5C1EA95CE}" srcOrd="1" destOrd="0" parTransId="{AD55C141-BB17-1142-A8A6-46D0A261ADBF}" sibTransId="{5486E262-9BA0-ED48-931C-DD550A062D49}"/>
    <dgm:cxn modelId="{12EED946-3F54-0A42-8D30-85281E2C9DF1}" srcId="{F799F76E-B5E8-B647-995C-E94B22711E99}" destId="{002F3DB2-E04C-5747-B6A7-43E9D304E301}" srcOrd="0" destOrd="0" parTransId="{BF145793-2D4D-B247-A3E4-E3CCB7433054}" sibTransId="{A14082BD-1979-F046-A9EB-A2CDA249670D}"/>
    <dgm:cxn modelId="{F1B80BCB-A65F-6D4D-9B07-814A775B787D}" srcId="{5C0D4BFC-8C98-2945-B7E7-7FD23203DF22}" destId="{DBE537AA-04AF-0B41-9CB9-A284CE73C097}" srcOrd="0" destOrd="0" parTransId="{963D877C-2B26-844A-94AB-EEF5D2EFCF48}" sibTransId="{96202C09-31CD-8344-B47F-865AFA0418BE}"/>
    <dgm:cxn modelId="{0FF0D91B-A896-DA42-850E-CE9110B352F9}" srcId="{CCED8BA4-A37F-8A49-BFAB-4F5D6D4D4141}" destId="{392A4013-DC00-054A-805C-3B56BEE75ABC}" srcOrd="0" destOrd="0" parTransId="{20EA95DD-91E1-784B-8A88-7721D41DDEF7}" sibTransId="{43E83EE2-2D0F-A143-B37E-23693D7E5ADA}"/>
    <dgm:cxn modelId="{EED35180-D876-3C4D-B986-50453D531059}" srcId="{05C6E6D6-9C13-9342-97F7-8D54A6B335BC}" destId="{D9F2CB01-C096-DF47-BA06-18C61A6DDD93}" srcOrd="1" destOrd="0" parTransId="{AB2E25E3-6B38-5546-8C74-C159FE100A03}" sibTransId="{392ECCE8-33C3-1846-A1E7-03223E855D3B}"/>
    <dgm:cxn modelId="{440272B4-F178-094B-80E4-3082C6610AC3}" srcId="{D9F2CB01-C096-DF47-BA06-18C61A6DDD93}" destId="{FFFF7284-6744-2B4E-86AB-B1F1786EE386}" srcOrd="0" destOrd="0" parTransId="{0C210A25-F8B4-A442-88EF-CEC13BED7989}" sibTransId="{62B6838F-C7C7-9A49-A06D-3142E9EE3618}"/>
    <dgm:cxn modelId="{7125A13C-7798-C240-93AE-01355B771767}" srcId="{D9F2CB01-C096-DF47-BA06-18C61A6DDD93}" destId="{E9C61AF6-7DB5-B845-86EC-A592B2C61E62}" srcOrd="1" destOrd="0" parTransId="{31784613-5EE3-A541-9224-2DFF634561C4}" sibTransId="{D1075CD1-28DF-FC43-B7E5-7C62B9AA4EC8}"/>
    <dgm:cxn modelId="{E81A6B39-0DB8-264D-9B93-CD7E291E8C21}" type="presOf" srcId="{357B641A-23CA-4246-8356-89B3764B30CE}" destId="{59D86921-429D-8946-91B9-E5B400F812DC}" srcOrd="0" destOrd="0" presId="urn:microsoft.com/office/officeart/2005/8/layout/chevron1"/>
    <dgm:cxn modelId="{8804039B-6CF7-0142-8EF5-0E256CBE9F71}" type="presOf" srcId="{FFFF7284-6744-2B4E-86AB-B1F1786EE386}" destId="{E98B0CED-98ED-8F4F-BCA8-5CDFE8980409}" srcOrd="0" destOrd="0" presId="urn:microsoft.com/office/officeart/2005/8/layout/chevron1"/>
    <dgm:cxn modelId="{60EED7B7-8C57-CE4B-BA5E-1C2A4D258379}" type="presOf" srcId="{392A4013-DC00-054A-805C-3B56BEE75ABC}" destId="{1E003701-653B-C045-B333-BE1A9C023E0D}" srcOrd="0" destOrd="0" presId="urn:microsoft.com/office/officeart/2005/8/layout/chevron1"/>
    <dgm:cxn modelId="{83993532-D311-B646-8DDF-DB790E76661F}" srcId="{F799F76E-B5E8-B647-995C-E94B22711E99}" destId="{87C376F5-C46D-6841-A015-84F5A69217CA}" srcOrd="1" destOrd="0" parTransId="{81CCFC40-E531-EC4D-BA0A-7DEF7ED1EADA}" sibTransId="{9861F537-E62A-8F47-9EE0-82CE08D951F5}"/>
    <dgm:cxn modelId="{D005FA7F-D0FC-AA47-9412-F71D48EAE09C}" type="presOf" srcId="{AFE40EA9-05A9-F64F-96E6-214F80E7250A}" destId="{0DEDA9FD-F095-1249-A6C5-39FA83F73B16}" srcOrd="0" destOrd="2" presId="urn:microsoft.com/office/officeart/2005/8/layout/chevron1"/>
    <dgm:cxn modelId="{B02FD5FF-F6B6-3A47-9D71-DF8FFCACD4E7}" type="presOf" srcId="{DE6CB621-4C4D-1840-97F5-B7E5C1EA95CE}" destId="{1E003701-653B-C045-B333-BE1A9C023E0D}" srcOrd="0" destOrd="1" presId="urn:microsoft.com/office/officeart/2005/8/layout/chevron1"/>
    <dgm:cxn modelId="{929C1B51-EAC5-0246-B272-D3AF09CC92D1}" type="presOf" srcId="{DBE537AA-04AF-0B41-9CB9-A284CE73C097}" destId="{916C3FE9-A276-384F-8DD8-FF5187A8920F}" srcOrd="0" destOrd="0" presId="urn:microsoft.com/office/officeart/2005/8/layout/chevron1"/>
    <dgm:cxn modelId="{DDA2B7E0-3593-7F46-8351-2E59DF9C3971}" type="presOf" srcId="{CCED8BA4-A37F-8A49-BFAB-4F5D6D4D4141}" destId="{5AEA6AC0-A1D3-8A4F-B68E-2D77841E0777}" srcOrd="0" destOrd="0" presId="urn:microsoft.com/office/officeart/2005/8/layout/chevron1"/>
    <dgm:cxn modelId="{EB0C9653-249D-5746-985B-B67A9ACEE960}" type="presOf" srcId="{1608BC4F-F012-E041-9BEA-0D4D715769C0}" destId="{916C3FE9-A276-384F-8DD8-FF5187A8920F}" srcOrd="0" destOrd="1" presId="urn:microsoft.com/office/officeart/2005/8/layout/chevron1"/>
    <dgm:cxn modelId="{71CB2326-7624-7046-968A-5E16A0AEAE2E}" type="presOf" srcId="{67F46896-2265-624B-BB08-4EA1DD97B3E8}" destId="{0DEDA9FD-F095-1249-A6C5-39FA83F73B16}" srcOrd="0" destOrd="0" presId="urn:microsoft.com/office/officeart/2005/8/layout/chevron1"/>
    <dgm:cxn modelId="{39B1DF26-6CDF-944F-9EC1-4FF3D4742FDC}" type="presOf" srcId="{3483665B-E28C-6142-AEEA-173C6A38239E}" destId="{0DEDA9FD-F095-1249-A6C5-39FA83F73B16}" srcOrd="0" destOrd="3" presId="urn:microsoft.com/office/officeart/2005/8/layout/chevron1"/>
    <dgm:cxn modelId="{0EAC0396-AD3D-594B-B652-58EEF0999D1C}" srcId="{5C0D4BFC-8C98-2945-B7E7-7FD23203DF22}" destId="{1608BC4F-F012-E041-9BEA-0D4D715769C0}" srcOrd="1" destOrd="0" parTransId="{4BF1A852-EF04-1643-90B2-1F10E46CF27F}" sibTransId="{78170D2B-1459-B94B-AEE2-09277C956D9C}"/>
    <dgm:cxn modelId="{CB75F7A3-B1E2-4A49-BE62-29932C51FB97}" srcId="{5C0D4BFC-8C98-2945-B7E7-7FD23203DF22}" destId="{D0365FFD-0081-934C-BC04-CBECC0185AA6}" srcOrd="2" destOrd="0" parTransId="{2247ABDB-6A1E-474B-A517-B3CBA5CE6971}" sibTransId="{AF346093-5027-4443-8A75-BCB3BED54CA9}"/>
    <dgm:cxn modelId="{9CE83D22-D089-0948-BB26-8D50E0D250CB}" type="presOf" srcId="{3DF582D4-5F7E-2143-B0C5-1E2A1303E65A}" destId="{E98B0CED-98ED-8F4F-BCA8-5CDFE8980409}" srcOrd="0" destOrd="2" presId="urn:microsoft.com/office/officeart/2005/8/layout/chevron1"/>
    <dgm:cxn modelId="{622FBE6F-3F3C-9746-B2A2-DF8C3A392AEA}" type="presOf" srcId="{F799F76E-B5E8-B647-995C-E94B22711E99}" destId="{669B4DAE-CB9A-2847-9C5B-F48D3E9D5EDC}" srcOrd="0" destOrd="0" presId="urn:microsoft.com/office/officeart/2005/8/layout/chevron1"/>
    <dgm:cxn modelId="{EC9785D3-58E0-E146-BD95-6F2A64D9F093}" type="presOf" srcId="{E9C61AF6-7DB5-B845-86EC-A592B2C61E62}" destId="{E98B0CED-98ED-8F4F-BCA8-5CDFE8980409}" srcOrd="0" destOrd="1" presId="urn:microsoft.com/office/officeart/2005/8/layout/chevron1"/>
    <dgm:cxn modelId="{D1162C64-05D9-FF48-BFF4-A3E71FFCCCD9}" type="presOf" srcId="{CE82EA35-C4B1-4149-980D-0A8EF7779C05}" destId="{0DEDA9FD-F095-1249-A6C5-39FA83F73B16}" srcOrd="0" destOrd="1" presId="urn:microsoft.com/office/officeart/2005/8/layout/chevron1"/>
    <dgm:cxn modelId="{5DA5104F-B58B-BF49-8D57-9FCDF52CC3B4}" srcId="{357B641A-23CA-4246-8356-89B3764B30CE}" destId="{3483665B-E28C-6142-AEEA-173C6A38239E}" srcOrd="3" destOrd="0" parTransId="{0659F7BD-B4FA-3A44-A392-B447B7B166DB}" sibTransId="{045150BD-D4CD-1C4D-83DD-4B46971B284A}"/>
    <dgm:cxn modelId="{459E37AA-CCF1-8840-9652-159BB8414D93}" srcId="{357B641A-23CA-4246-8356-89B3764B30CE}" destId="{CE82EA35-C4B1-4149-980D-0A8EF7779C05}" srcOrd="1" destOrd="0" parTransId="{89214CB3-B1A7-554F-BE26-D22DF0F0F3AE}" sibTransId="{B2D1F78E-C29C-DF4D-839C-15B483EE427A}"/>
    <dgm:cxn modelId="{FEF89C5E-0AB6-754F-AB66-7BF2FE278972}" type="presOf" srcId="{D0365FFD-0081-934C-BC04-CBECC0185AA6}" destId="{916C3FE9-A276-384F-8DD8-FF5187A8920F}" srcOrd="0" destOrd="2" presId="urn:microsoft.com/office/officeart/2005/8/layout/chevron1"/>
    <dgm:cxn modelId="{B263576F-4904-C44A-B77D-E3A4F44DA699}" type="presOf" srcId="{05C6E6D6-9C13-9342-97F7-8D54A6B335BC}" destId="{34E835DB-2B7F-2249-ADBB-4073A756D414}" srcOrd="0" destOrd="0" presId="urn:microsoft.com/office/officeart/2005/8/layout/chevron1"/>
    <dgm:cxn modelId="{0A247F11-5F05-1C43-A06B-CBB3A919F894}" srcId="{05C6E6D6-9C13-9342-97F7-8D54A6B335BC}" destId="{357B641A-23CA-4246-8356-89B3764B30CE}" srcOrd="3" destOrd="0" parTransId="{219B5D22-27CC-A14A-9853-A573173DC3A3}" sibTransId="{F7A7A8C4-8F8F-FC46-89EB-E9BD17F6F2C7}"/>
    <dgm:cxn modelId="{40F04EE3-F5A0-664A-BF1D-E06065DAD6BB}" srcId="{05C6E6D6-9C13-9342-97F7-8D54A6B335BC}" destId="{CCED8BA4-A37F-8A49-BFAB-4F5D6D4D4141}" srcOrd="4" destOrd="0" parTransId="{88A56D3E-4DC7-C546-A51D-0EC3446FBCF8}" sibTransId="{2B89FDFE-DBB3-0D42-8DD8-317352168B2F}"/>
    <dgm:cxn modelId="{271D6106-DFFF-A745-9316-16AAC9774EB4}" type="presOf" srcId="{002F3DB2-E04C-5747-B6A7-43E9D304E301}" destId="{A444DA16-CE74-F74E-94D7-CF8F174F6EE9}" srcOrd="0" destOrd="0" presId="urn:microsoft.com/office/officeart/2005/8/layout/chevron1"/>
    <dgm:cxn modelId="{7A9D1D05-AB7D-E44C-A6E6-D1F8A644B7C6}" type="presOf" srcId="{87C376F5-C46D-6841-A015-84F5A69217CA}" destId="{A444DA16-CE74-F74E-94D7-CF8F174F6EE9}" srcOrd="0" destOrd="1" presId="urn:microsoft.com/office/officeart/2005/8/layout/chevron1"/>
    <dgm:cxn modelId="{DF3237A7-7260-EF4D-BAB2-E13088BD6D2E}" srcId="{05C6E6D6-9C13-9342-97F7-8D54A6B335BC}" destId="{5C0D4BFC-8C98-2945-B7E7-7FD23203DF22}" srcOrd="0" destOrd="0" parTransId="{67C3D064-BD5D-8A4C-A4F6-684A753BE9BF}" sibTransId="{9BFDB2E0-D6E9-FB4A-826E-EBE46C9B0AA1}"/>
    <dgm:cxn modelId="{778CBAE2-3309-9440-8B21-5AAA12CD9E8A}" type="presOf" srcId="{5C0D4BFC-8C98-2945-B7E7-7FD23203DF22}" destId="{B15625CB-D0BA-9944-93E3-74C590C90666}" srcOrd="0" destOrd="0" presId="urn:microsoft.com/office/officeart/2005/8/layout/chevron1"/>
    <dgm:cxn modelId="{51BA0E04-CF52-CE4D-A0D3-D4E1FB8A1E4A}" type="presParOf" srcId="{34E835DB-2B7F-2249-ADBB-4073A756D414}" destId="{5A2BA8FE-FBC0-D447-BD3C-2781458BAAD7}" srcOrd="0" destOrd="0" presId="urn:microsoft.com/office/officeart/2005/8/layout/chevron1"/>
    <dgm:cxn modelId="{748E9341-004D-F94B-AFA0-0F3DA3CD9912}" type="presParOf" srcId="{5A2BA8FE-FBC0-D447-BD3C-2781458BAAD7}" destId="{B15625CB-D0BA-9944-93E3-74C590C90666}" srcOrd="0" destOrd="0" presId="urn:microsoft.com/office/officeart/2005/8/layout/chevron1"/>
    <dgm:cxn modelId="{9BE3CEEB-130F-DB45-8901-BEF3301B87E9}" type="presParOf" srcId="{5A2BA8FE-FBC0-D447-BD3C-2781458BAAD7}" destId="{916C3FE9-A276-384F-8DD8-FF5187A8920F}" srcOrd="1" destOrd="0" presId="urn:microsoft.com/office/officeart/2005/8/layout/chevron1"/>
    <dgm:cxn modelId="{22520A0E-8503-454C-A364-0DFD129CFA8F}" type="presParOf" srcId="{34E835DB-2B7F-2249-ADBB-4073A756D414}" destId="{963E9139-094A-7243-A8D6-F2162349FB94}" srcOrd="1" destOrd="0" presId="urn:microsoft.com/office/officeart/2005/8/layout/chevron1"/>
    <dgm:cxn modelId="{38FED370-2F2C-A047-8AF2-D863DEAA7A17}" type="presParOf" srcId="{34E835DB-2B7F-2249-ADBB-4073A756D414}" destId="{5A5EBF13-C471-B54F-8620-95218E477FD0}" srcOrd="2" destOrd="0" presId="urn:microsoft.com/office/officeart/2005/8/layout/chevron1"/>
    <dgm:cxn modelId="{8972DE7D-D6A6-294D-9320-485CB4733755}" type="presParOf" srcId="{5A5EBF13-C471-B54F-8620-95218E477FD0}" destId="{5B4B4069-ABB8-C247-9BC1-3EB4AEDFD120}" srcOrd="0" destOrd="0" presId="urn:microsoft.com/office/officeart/2005/8/layout/chevron1"/>
    <dgm:cxn modelId="{FC2B02C4-2D84-664B-85CC-1EC794EF506F}" type="presParOf" srcId="{5A5EBF13-C471-B54F-8620-95218E477FD0}" destId="{E98B0CED-98ED-8F4F-BCA8-5CDFE8980409}" srcOrd="1" destOrd="0" presId="urn:microsoft.com/office/officeart/2005/8/layout/chevron1"/>
    <dgm:cxn modelId="{D292521F-1CE2-B940-9CAF-D26BDC8D389E}" type="presParOf" srcId="{34E835DB-2B7F-2249-ADBB-4073A756D414}" destId="{92E68016-B44D-C04E-B51D-E881B62B0441}" srcOrd="3" destOrd="0" presId="urn:microsoft.com/office/officeart/2005/8/layout/chevron1"/>
    <dgm:cxn modelId="{2E1D9935-EB6C-8A46-A504-F14EB73DE503}" type="presParOf" srcId="{34E835DB-2B7F-2249-ADBB-4073A756D414}" destId="{1D587259-12B9-214B-83BE-F0E47EDAAB82}" srcOrd="4" destOrd="0" presId="urn:microsoft.com/office/officeart/2005/8/layout/chevron1"/>
    <dgm:cxn modelId="{DBC9CA01-C5AF-F744-905F-EE95EDA5A90E}" type="presParOf" srcId="{1D587259-12B9-214B-83BE-F0E47EDAAB82}" destId="{669B4DAE-CB9A-2847-9C5B-F48D3E9D5EDC}" srcOrd="0" destOrd="0" presId="urn:microsoft.com/office/officeart/2005/8/layout/chevron1"/>
    <dgm:cxn modelId="{49229D98-A24F-0842-8306-11BC69A8EE38}" type="presParOf" srcId="{1D587259-12B9-214B-83BE-F0E47EDAAB82}" destId="{A444DA16-CE74-F74E-94D7-CF8F174F6EE9}" srcOrd="1" destOrd="0" presId="urn:microsoft.com/office/officeart/2005/8/layout/chevron1"/>
    <dgm:cxn modelId="{6E54E3B7-B672-334C-A21E-4DD9D6BD1E5F}" type="presParOf" srcId="{34E835DB-2B7F-2249-ADBB-4073A756D414}" destId="{3771F512-F0CD-4D45-A96E-D8F0A29F87EC}" srcOrd="5" destOrd="0" presId="urn:microsoft.com/office/officeart/2005/8/layout/chevron1"/>
    <dgm:cxn modelId="{E594385D-7059-194E-94A9-EC7CDCC19002}" type="presParOf" srcId="{34E835DB-2B7F-2249-ADBB-4073A756D414}" destId="{529BACE5-11EB-ED4E-858D-A6BDEC5D4A0D}" srcOrd="6" destOrd="0" presId="urn:microsoft.com/office/officeart/2005/8/layout/chevron1"/>
    <dgm:cxn modelId="{BD6B4BD9-BEBC-F04B-B5C9-613377A3E74F}" type="presParOf" srcId="{529BACE5-11EB-ED4E-858D-A6BDEC5D4A0D}" destId="{59D86921-429D-8946-91B9-E5B400F812DC}" srcOrd="0" destOrd="0" presId="urn:microsoft.com/office/officeart/2005/8/layout/chevron1"/>
    <dgm:cxn modelId="{24FA6E5A-8C73-7D48-B967-A6C2C5C2D528}" type="presParOf" srcId="{529BACE5-11EB-ED4E-858D-A6BDEC5D4A0D}" destId="{0DEDA9FD-F095-1249-A6C5-39FA83F73B16}" srcOrd="1" destOrd="0" presId="urn:microsoft.com/office/officeart/2005/8/layout/chevron1"/>
    <dgm:cxn modelId="{5C9D0D8B-EA51-C54A-BD0F-BB37E0C6A13F}" type="presParOf" srcId="{34E835DB-2B7F-2249-ADBB-4073A756D414}" destId="{B3E4FACD-983A-9A43-AA51-11A141DB86AE}" srcOrd="7" destOrd="0" presId="urn:microsoft.com/office/officeart/2005/8/layout/chevron1"/>
    <dgm:cxn modelId="{344C818D-0205-F547-9F18-9719AE107B2D}" type="presParOf" srcId="{34E835DB-2B7F-2249-ADBB-4073A756D414}" destId="{669E526B-B41C-E344-A3E8-997FF7B8D296}" srcOrd="8" destOrd="0" presId="urn:microsoft.com/office/officeart/2005/8/layout/chevron1"/>
    <dgm:cxn modelId="{07A986A4-82F5-E64A-B864-C6129F37E0B6}" type="presParOf" srcId="{669E526B-B41C-E344-A3E8-997FF7B8D296}" destId="{5AEA6AC0-A1D3-8A4F-B68E-2D77841E0777}" srcOrd="0" destOrd="0" presId="urn:microsoft.com/office/officeart/2005/8/layout/chevron1"/>
    <dgm:cxn modelId="{4D661AB0-63ED-C043-AACA-1DF65E2DD1AA}" type="presParOf" srcId="{669E526B-B41C-E344-A3E8-997FF7B8D296}" destId="{1E003701-653B-C045-B333-BE1A9C023E0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CA08E-52E4-2D47-A316-3BA55406AA9B}">
      <dsp:nvSpPr>
        <dsp:cNvPr id="0" name=""/>
        <dsp:cNvSpPr/>
      </dsp:nvSpPr>
      <dsp:spPr>
        <a:xfrm>
          <a:off x="5452429" y="2660309"/>
          <a:ext cx="4187457" cy="287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90"/>
              </a:lnTo>
              <a:lnTo>
                <a:pt x="4187457" y="143790"/>
              </a:lnTo>
              <a:lnTo>
                <a:pt x="4187457" y="287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BA64B-610F-CE41-81E5-82C51D0F9440}">
      <dsp:nvSpPr>
        <dsp:cNvPr id="0" name=""/>
        <dsp:cNvSpPr/>
      </dsp:nvSpPr>
      <dsp:spPr>
        <a:xfrm>
          <a:off x="5452429" y="2660309"/>
          <a:ext cx="1637140" cy="287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90"/>
              </a:lnTo>
              <a:lnTo>
                <a:pt x="1637140" y="143790"/>
              </a:lnTo>
              <a:lnTo>
                <a:pt x="1637140" y="287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475F1-49B1-AD45-898C-1E417FC3670F}">
      <dsp:nvSpPr>
        <dsp:cNvPr id="0" name=""/>
        <dsp:cNvSpPr/>
      </dsp:nvSpPr>
      <dsp:spPr>
        <a:xfrm>
          <a:off x="4907396" y="2660309"/>
          <a:ext cx="545033" cy="287580"/>
        </a:xfrm>
        <a:custGeom>
          <a:avLst/>
          <a:gdLst/>
          <a:ahLst/>
          <a:cxnLst/>
          <a:rect l="0" t="0" r="0" b="0"/>
          <a:pathLst>
            <a:path>
              <a:moveTo>
                <a:pt x="545033" y="0"/>
              </a:moveTo>
              <a:lnTo>
                <a:pt x="545033" y="143790"/>
              </a:lnTo>
              <a:lnTo>
                <a:pt x="0" y="143790"/>
              </a:lnTo>
              <a:lnTo>
                <a:pt x="0" y="287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5A25-441F-3144-B86B-1A2EDB5B1ACB}">
      <dsp:nvSpPr>
        <dsp:cNvPr id="0" name=""/>
        <dsp:cNvSpPr/>
      </dsp:nvSpPr>
      <dsp:spPr>
        <a:xfrm>
          <a:off x="2857160" y="2660309"/>
          <a:ext cx="2595269" cy="287580"/>
        </a:xfrm>
        <a:custGeom>
          <a:avLst/>
          <a:gdLst/>
          <a:ahLst/>
          <a:cxnLst/>
          <a:rect l="0" t="0" r="0" b="0"/>
          <a:pathLst>
            <a:path>
              <a:moveTo>
                <a:pt x="2595269" y="0"/>
              </a:moveTo>
              <a:lnTo>
                <a:pt x="2595269" y="143790"/>
              </a:lnTo>
              <a:lnTo>
                <a:pt x="0" y="143790"/>
              </a:lnTo>
              <a:lnTo>
                <a:pt x="0" y="287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3E776-49A6-BE45-9FE2-2A0B8EDBB2A3}">
      <dsp:nvSpPr>
        <dsp:cNvPr id="0" name=""/>
        <dsp:cNvSpPr/>
      </dsp:nvSpPr>
      <dsp:spPr>
        <a:xfrm>
          <a:off x="851876" y="2660309"/>
          <a:ext cx="4600553" cy="287580"/>
        </a:xfrm>
        <a:custGeom>
          <a:avLst/>
          <a:gdLst/>
          <a:ahLst/>
          <a:cxnLst/>
          <a:rect l="0" t="0" r="0" b="0"/>
          <a:pathLst>
            <a:path>
              <a:moveTo>
                <a:pt x="4600553" y="0"/>
              </a:moveTo>
              <a:lnTo>
                <a:pt x="4600553" y="143790"/>
              </a:lnTo>
              <a:lnTo>
                <a:pt x="0" y="143790"/>
              </a:lnTo>
              <a:lnTo>
                <a:pt x="0" y="287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073C7-3E17-A04F-994A-681A84E9A30B}">
      <dsp:nvSpPr>
        <dsp:cNvPr id="0" name=""/>
        <dsp:cNvSpPr/>
      </dsp:nvSpPr>
      <dsp:spPr>
        <a:xfrm>
          <a:off x="4767714" y="1975594"/>
          <a:ext cx="1369430" cy="68471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7376B"/>
              </a:solidFill>
            </a:rPr>
            <a:t>Основные факторы</a:t>
          </a:r>
          <a:endParaRPr lang="ru-RU" sz="1600" kern="1200" dirty="0"/>
        </a:p>
      </dsp:txBody>
      <dsp:txXfrm>
        <a:off x="4767714" y="1975594"/>
        <a:ext cx="1369430" cy="684715"/>
      </dsp:txXfrm>
    </dsp:sp>
    <dsp:sp modelId="{B4CE33D1-8F03-A447-9F64-49DF1C5FED9B}">
      <dsp:nvSpPr>
        <dsp:cNvPr id="0" name=""/>
        <dsp:cNvSpPr/>
      </dsp:nvSpPr>
      <dsp:spPr>
        <a:xfrm>
          <a:off x="3027" y="2947889"/>
          <a:ext cx="1697696" cy="1278643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7376B"/>
              </a:solidFill>
            </a:rPr>
            <a:t>Социальный</a:t>
          </a:r>
          <a:r>
            <a:rPr lang="ru-RU" sz="1600" kern="1200" dirty="0">
              <a:solidFill>
                <a:srgbClr val="27376B"/>
              </a:solidFill>
            </a:rPr>
            <a:t> восстановление уверенности и внешнего облика.</a:t>
          </a:r>
        </a:p>
      </dsp:txBody>
      <dsp:txXfrm>
        <a:off x="3027" y="2947889"/>
        <a:ext cx="1697696" cy="1278643"/>
      </dsp:txXfrm>
    </dsp:sp>
    <dsp:sp modelId="{D460021D-F5F6-4944-9982-07DDDF97F594}">
      <dsp:nvSpPr>
        <dsp:cNvPr id="0" name=""/>
        <dsp:cNvSpPr/>
      </dsp:nvSpPr>
      <dsp:spPr>
        <a:xfrm>
          <a:off x="1988304" y="2947889"/>
          <a:ext cx="1737711" cy="1550373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7376B"/>
              </a:solidFill>
            </a:rPr>
            <a:t>Медицинский </a:t>
          </a:r>
          <a:r>
            <a:rPr lang="ru-RU" sz="1600" kern="1200" dirty="0">
              <a:solidFill>
                <a:srgbClr val="27376B"/>
              </a:solidFill>
            </a:rPr>
            <a:t>снижение осложнений и повышение комфорта.</a:t>
          </a:r>
          <a:endParaRPr lang="ru-RU" sz="1600" kern="1200" dirty="0"/>
        </a:p>
      </dsp:txBody>
      <dsp:txXfrm>
        <a:off x="1988304" y="2947889"/>
        <a:ext cx="1737711" cy="1550373"/>
      </dsp:txXfrm>
    </dsp:sp>
    <dsp:sp modelId="{7F3F6178-D4AE-1748-94D1-B3BB208A9A86}">
      <dsp:nvSpPr>
        <dsp:cNvPr id="0" name=""/>
        <dsp:cNvSpPr/>
      </dsp:nvSpPr>
      <dsp:spPr>
        <a:xfrm>
          <a:off x="4013596" y="2947889"/>
          <a:ext cx="1787599" cy="1550373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27376B"/>
              </a:solidFill>
            </a:rPr>
            <a:t>Технологический </a:t>
          </a:r>
          <a:r>
            <a:rPr lang="ru-RU" sz="1600" kern="1200" dirty="0">
              <a:solidFill>
                <a:srgbClr val="27376B"/>
              </a:solidFill>
            </a:rPr>
            <a:t>переход к бионическим, подвижным протезам.</a:t>
          </a:r>
          <a:endParaRPr lang="ru-RU" sz="1600" kern="1200" dirty="0"/>
        </a:p>
      </dsp:txBody>
      <dsp:txXfrm>
        <a:off x="4013596" y="2947889"/>
        <a:ext cx="1787599" cy="1550373"/>
      </dsp:txXfrm>
    </dsp:sp>
    <dsp:sp modelId="{90CE5275-2FAD-DD48-B3BB-FB72FFD797A0}">
      <dsp:nvSpPr>
        <dsp:cNvPr id="0" name=""/>
        <dsp:cNvSpPr/>
      </dsp:nvSpPr>
      <dsp:spPr>
        <a:xfrm>
          <a:off x="6088776" y="2947889"/>
          <a:ext cx="2001586" cy="146649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7376B"/>
              </a:solidFill>
            </a:rPr>
            <a:t>Экономический</a:t>
          </a:r>
          <a:r>
            <a:rPr lang="en-GB" sz="1600" b="1" kern="1200" dirty="0">
              <a:solidFill>
                <a:srgbClr val="27376B"/>
              </a:solidFill>
            </a:rPr>
            <a:t>     </a:t>
          </a:r>
          <a:r>
            <a:rPr lang="ru-RU" sz="1600" kern="1200" dirty="0">
              <a:solidFill>
                <a:srgbClr val="27376B"/>
              </a:solidFill>
            </a:rPr>
            <a:t>рост рынка (≈1,</a:t>
          </a:r>
          <a:r>
            <a:rPr lang="en-GB" sz="1600" kern="1200" dirty="0">
              <a:solidFill>
                <a:srgbClr val="27376B"/>
              </a:solidFill>
            </a:rPr>
            <a:t>5</a:t>
          </a:r>
          <a:r>
            <a:rPr lang="ru-RU" sz="1600" kern="1200" dirty="0">
              <a:solidFill>
                <a:srgbClr val="27376B"/>
              </a:solidFill>
            </a:rPr>
            <a:t> млрд </a:t>
          </a:r>
          <a:r>
            <a:rPr lang="ru-GE" sz="1600" kern="1200" dirty="0">
              <a:solidFill>
                <a:srgbClr val="27376B"/>
              </a:solidFill>
            </a:rPr>
            <a:t>₽) </a:t>
          </a:r>
          <a:r>
            <a:rPr lang="ru-RU" sz="1600" kern="1200" dirty="0">
              <a:solidFill>
                <a:srgbClr val="27376B"/>
              </a:solidFill>
            </a:rPr>
            <a:t>и </a:t>
          </a:r>
          <a:r>
            <a:rPr lang="ru-RU" sz="1600" b="1" kern="1200" dirty="0">
              <a:solidFill>
                <a:srgbClr val="27376B"/>
              </a:solidFill>
            </a:rPr>
            <a:t>импортозамещение</a:t>
          </a:r>
          <a:endParaRPr lang="ru-RU" sz="1600" kern="1200" dirty="0"/>
        </a:p>
      </dsp:txBody>
      <dsp:txXfrm>
        <a:off x="6088776" y="2947889"/>
        <a:ext cx="2001586" cy="1466495"/>
      </dsp:txXfrm>
    </dsp:sp>
    <dsp:sp modelId="{333CE1D5-907C-884F-B25D-51A2969A8A53}">
      <dsp:nvSpPr>
        <dsp:cNvPr id="0" name=""/>
        <dsp:cNvSpPr/>
      </dsp:nvSpPr>
      <dsp:spPr>
        <a:xfrm>
          <a:off x="8377943" y="2947889"/>
          <a:ext cx="2523887" cy="177767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27376B"/>
              </a:solidFill>
              <a:highlight>
                <a:srgbClr val="FFFFFF"/>
              </a:highlight>
            </a:rPr>
            <a:t>Рост социального запроса </a:t>
          </a:r>
          <a:r>
            <a:rPr lang="ru-RU" sz="1600" kern="1200" dirty="0">
              <a:solidFill>
                <a:srgbClr val="27376B"/>
              </a:solidFill>
              <a:highlight>
                <a:srgbClr val="FFFFFF"/>
              </a:highlight>
            </a:rPr>
            <a:t>увеличение числа пациентов с травмами лица и глаз в последние годы усиливает потребность в современных протезах</a:t>
          </a:r>
          <a:endParaRPr lang="en-GB" sz="1600" b="1" kern="1200" dirty="0">
            <a:solidFill>
              <a:srgbClr val="27376B"/>
            </a:solidFill>
            <a:highlight>
              <a:srgbClr val="FFFFFF"/>
            </a:highlight>
          </a:endParaRPr>
        </a:p>
      </dsp:txBody>
      <dsp:txXfrm>
        <a:off x="8377943" y="2947889"/>
        <a:ext cx="2523887" cy="1777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D05B-86B4-A94B-A5E2-DBC7D522187B}">
      <dsp:nvSpPr>
        <dsp:cNvPr id="0" name=""/>
        <dsp:cNvSpPr/>
      </dsp:nvSpPr>
      <dsp:spPr>
        <a:xfrm>
          <a:off x="4443730" y="1390879"/>
          <a:ext cx="3545169" cy="599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277"/>
              </a:lnTo>
              <a:lnTo>
                <a:pt x="3545169" y="404277"/>
              </a:lnTo>
              <a:lnTo>
                <a:pt x="3545169" y="59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57955-43A9-F24C-84DF-668A5706087C}">
      <dsp:nvSpPr>
        <dsp:cNvPr id="0" name=""/>
        <dsp:cNvSpPr/>
      </dsp:nvSpPr>
      <dsp:spPr>
        <a:xfrm>
          <a:off x="4398010" y="1390879"/>
          <a:ext cx="91440" cy="599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277"/>
              </a:lnTo>
              <a:lnTo>
                <a:pt x="85828" y="404277"/>
              </a:lnTo>
              <a:lnTo>
                <a:pt x="85828" y="59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E93FD-7232-544B-9B3C-7D63CD54FB44}">
      <dsp:nvSpPr>
        <dsp:cNvPr id="0" name=""/>
        <dsp:cNvSpPr/>
      </dsp:nvSpPr>
      <dsp:spPr>
        <a:xfrm>
          <a:off x="1308768" y="1390879"/>
          <a:ext cx="3134961" cy="599251"/>
        </a:xfrm>
        <a:custGeom>
          <a:avLst/>
          <a:gdLst/>
          <a:ahLst/>
          <a:cxnLst/>
          <a:rect l="0" t="0" r="0" b="0"/>
          <a:pathLst>
            <a:path>
              <a:moveTo>
                <a:pt x="3134961" y="0"/>
              </a:moveTo>
              <a:lnTo>
                <a:pt x="3134961" y="404277"/>
              </a:lnTo>
              <a:lnTo>
                <a:pt x="0" y="404277"/>
              </a:lnTo>
              <a:lnTo>
                <a:pt x="0" y="59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98837-52B3-6A48-B2D0-9A79728F7C5E}">
      <dsp:nvSpPr>
        <dsp:cNvPr id="0" name=""/>
        <dsp:cNvSpPr/>
      </dsp:nvSpPr>
      <dsp:spPr>
        <a:xfrm>
          <a:off x="3921232" y="392620"/>
          <a:ext cx="1044996" cy="99825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B8743-4E4F-6F4C-85CF-0D8BB2D4953E}">
      <dsp:nvSpPr>
        <dsp:cNvPr id="0" name=""/>
        <dsp:cNvSpPr/>
      </dsp:nvSpPr>
      <dsp:spPr>
        <a:xfrm>
          <a:off x="3921232" y="392620"/>
          <a:ext cx="1044996" cy="99825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CC1A6-99DF-3841-99D2-84EFC6FE3467}">
      <dsp:nvSpPr>
        <dsp:cNvPr id="0" name=""/>
        <dsp:cNvSpPr/>
      </dsp:nvSpPr>
      <dsp:spPr>
        <a:xfrm>
          <a:off x="3398734" y="572307"/>
          <a:ext cx="2089993" cy="638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27376B"/>
              </a:solidFill>
            </a:rPr>
            <a:t>Ключевые интересы:</a:t>
          </a:r>
          <a:endParaRPr lang="ru-RU" sz="1600" kern="1200" dirty="0"/>
        </a:p>
      </dsp:txBody>
      <dsp:txXfrm>
        <a:off x="3398734" y="572307"/>
        <a:ext cx="2089993" cy="638885"/>
      </dsp:txXfrm>
    </dsp:sp>
    <dsp:sp modelId="{B338FF04-BABF-4C42-833C-23B1FB355F22}">
      <dsp:nvSpPr>
        <dsp:cNvPr id="0" name=""/>
        <dsp:cNvSpPr/>
      </dsp:nvSpPr>
      <dsp:spPr>
        <a:xfrm>
          <a:off x="655916" y="1990130"/>
          <a:ext cx="1305704" cy="110764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9A669-A498-D547-87CB-DFD862F87F22}">
      <dsp:nvSpPr>
        <dsp:cNvPr id="0" name=""/>
        <dsp:cNvSpPr/>
      </dsp:nvSpPr>
      <dsp:spPr>
        <a:xfrm>
          <a:off x="655916" y="1990130"/>
          <a:ext cx="1305704" cy="110764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BF312-91C3-9747-BAD8-EAC21E279CA8}">
      <dsp:nvSpPr>
        <dsp:cNvPr id="0" name=""/>
        <dsp:cNvSpPr/>
      </dsp:nvSpPr>
      <dsp:spPr>
        <a:xfrm>
          <a:off x="3063" y="2189507"/>
          <a:ext cx="2611409" cy="708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kern="1200" dirty="0">
              <a:solidFill>
                <a:srgbClr val="27376B"/>
              </a:solidFill>
            </a:rPr>
            <a:t>Увеличение дохода за счёт расширения перечня услуг</a:t>
          </a:r>
        </a:p>
      </dsp:txBody>
      <dsp:txXfrm>
        <a:off x="3063" y="2189507"/>
        <a:ext cx="2611409" cy="708894"/>
      </dsp:txXfrm>
    </dsp:sp>
    <dsp:sp modelId="{5861180D-DAF3-844D-B190-5A27AEDCB985}">
      <dsp:nvSpPr>
        <dsp:cNvPr id="0" name=""/>
        <dsp:cNvSpPr/>
      </dsp:nvSpPr>
      <dsp:spPr>
        <a:xfrm>
          <a:off x="3744131" y="1990130"/>
          <a:ext cx="1479417" cy="111909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313BE-0FCC-6942-9F6F-3429E7A33FF3}">
      <dsp:nvSpPr>
        <dsp:cNvPr id="0" name=""/>
        <dsp:cNvSpPr/>
      </dsp:nvSpPr>
      <dsp:spPr>
        <a:xfrm>
          <a:off x="3744131" y="1990130"/>
          <a:ext cx="1479417" cy="111909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2B02D-0F1C-9B47-820A-147B6057455B}">
      <dsp:nvSpPr>
        <dsp:cNvPr id="0" name=""/>
        <dsp:cNvSpPr/>
      </dsp:nvSpPr>
      <dsp:spPr>
        <a:xfrm>
          <a:off x="3004422" y="2191568"/>
          <a:ext cx="2958835" cy="716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kern="1200" dirty="0">
              <a:solidFill>
                <a:srgbClr val="27376B"/>
              </a:solidFill>
            </a:rPr>
            <a:t>Рост количества пациентов благодаря уникальному предложению</a:t>
          </a:r>
        </a:p>
      </dsp:txBody>
      <dsp:txXfrm>
        <a:off x="3004422" y="2191568"/>
        <a:ext cx="2958835" cy="716221"/>
      </dsp:txXfrm>
    </dsp:sp>
    <dsp:sp modelId="{0FC915B3-EF06-D247-B4FA-F968964D6B10}">
      <dsp:nvSpPr>
        <dsp:cNvPr id="0" name=""/>
        <dsp:cNvSpPr/>
      </dsp:nvSpPr>
      <dsp:spPr>
        <a:xfrm>
          <a:off x="7171052" y="1990130"/>
          <a:ext cx="1635694" cy="104308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001DC-0838-FF4F-9554-10E277421004}">
      <dsp:nvSpPr>
        <dsp:cNvPr id="0" name=""/>
        <dsp:cNvSpPr/>
      </dsp:nvSpPr>
      <dsp:spPr>
        <a:xfrm>
          <a:off x="7171052" y="1990130"/>
          <a:ext cx="1635694" cy="104308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A0C92-FF4C-CA4A-A749-14222BBD0C31}">
      <dsp:nvSpPr>
        <dsp:cNvPr id="0" name=""/>
        <dsp:cNvSpPr/>
      </dsp:nvSpPr>
      <dsp:spPr>
        <a:xfrm>
          <a:off x="6353205" y="2177886"/>
          <a:ext cx="3271388" cy="66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kern="1200" dirty="0">
              <a:solidFill>
                <a:srgbClr val="27376B"/>
              </a:solidFill>
            </a:rPr>
            <a:t>Повышение репутации клиники как инновационного центра протезирования</a:t>
          </a:r>
        </a:p>
      </dsp:txBody>
      <dsp:txXfrm>
        <a:off x="6353205" y="2177886"/>
        <a:ext cx="3271388" cy="667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625CB-D0BA-9944-93E3-74C590C90666}">
      <dsp:nvSpPr>
        <dsp:cNvPr id="0" name=""/>
        <dsp:cNvSpPr/>
      </dsp:nvSpPr>
      <dsp:spPr>
        <a:xfrm>
          <a:off x="87031" y="1343901"/>
          <a:ext cx="2292285" cy="88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dirty="0"/>
            <a:t>Разработка </a:t>
          </a:r>
          <a:r>
            <a:rPr lang="en-GB" sz="1500" b="0" i="0" u="none" kern="1200" dirty="0"/>
            <a:t>MVP (0–3 </a:t>
          </a:r>
          <a:r>
            <a:rPr lang="ru-RU" sz="1500" b="0" i="0" u="none" kern="1200" dirty="0"/>
            <a:t>мес.)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32018" y="1343901"/>
        <a:ext cx="1402311" cy="889974"/>
      </dsp:txXfrm>
    </dsp:sp>
    <dsp:sp modelId="{916C3FE9-A276-384F-8DD8-FF5187A8920F}">
      <dsp:nvSpPr>
        <dsp:cNvPr id="0" name=""/>
        <dsp:cNvSpPr/>
      </dsp:nvSpPr>
      <dsp:spPr>
        <a:xfrm>
          <a:off x="15888" y="2313058"/>
          <a:ext cx="1978022" cy="20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Создание базового прототипа</a:t>
          </a: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Разработка программы компьютерного зрения</a:t>
          </a: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rgbClr val="27376B"/>
              </a:solidFill>
            </a:rPr>
            <a:t>Создание Юр. лица</a:t>
          </a:r>
        </a:p>
      </dsp:txBody>
      <dsp:txXfrm>
        <a:off x="15888" y="2313058"/>
        <a:ext cx="1978022" cy="2017968"/>
      </dsp:txXfrm>
    </dsp:sp>
    <dsp:sp modelId="{5B4B4069-ABB8-C247-9BC1-3EB4AEDFD120}">
      <dsp:nvSpPr>
        <dsp:cNvPr id="0" name=""/>
        <dsp:cNvSpPr/>
      </dsp:nvSpPr>
      <dsp:spPr>
        <a:xfrm>
          <a:off x="2163739" y="1343901"/>
          <a:ext cx="2290047" cy="88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dirty="0"/>
            <a:t>Патентование и доработка прототипа (3–6 мес.)</a:t>
          </a:r>
          <a:endParaRPr lang="ru-RU" sz="1500" b="0" kern="1200" dirty="0"/>
        </a:p>
      </dsp:txBody>
      <dsp:txXfrm>
        <a:off x="2608726" y="1343901"/>
        <a:ext cx="1400073" cy="889974"/>
      </dsp:txXfrm>
    </dsp:sp>
    <dsp:sp modelId="{E98B0CED-98ED-8F4F-BCA8-5CDFE8980409}">
      <dsp:nvSpPr>
        <dsp:cNvPr id="0" name=""/>
        <dsp:cNvSpPr/>
      </dsp:nvSpPr>
      <dsp:spPr>
        <a:xfrm>
          <a:off x="2183891" y="2309445"/>
          <a:ext cx="1832037" cy="20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Подача заявки на патент</a:t>
          </a: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Улучшение точности трекинга и механики</a:t>
          </a: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3</a:t>
          </a:r>
          <a:r>
            <a:rPr lang="en-GB" sz="1500" b="0" i="0" u="none" kern="1200" dirty="0">
              <a:solidFill>
                <a:srgbClr val="27376B"/>
              </a:solidFill>
            </a:rPr>
            <a:t>D-</a:t>
          </a:r>
          <a:r>
            <a:rPr lang="ru-RU" sz="1500" b="0" i="0" u="none" kern="1200" dirty="0">
              <a:solidFill>
                <a:srgbClr val="27376B"/>
              </a:solidFill>
            </a:rPr>
            <a:t>оптимизация конструкции</a:t>
          </a:r>
          <a:endParaRPr lang="ru-RU" sz="1500" kern="1200" dirty="0">
            <a:solidFill>
              <a:srgbClr val="27376B"/>
            </a:solidFill>
          </a:endParaRPr>
        </a:p>
      </dsp:txBody>
      <dsp:txXfrm>
        <a:off x="2183891" y="2309445"/>
        <a:ext cx="1832037" cy="2017968"/>
      </dsp:txXfrm>
    </dsp:sp>
    <dsp:sp modelId="{669B4DAE-CB9A-2847-9C5B-F48D3E9D5EDC}">
      <dsp:nvSpPr>
        <dsp:cNvPr id="0" name=""/>
        <dsp:cNvSpPr/>
      </dsp:nvSpPr>
      <dsp:spPr>
        <a:xfrm>
          <a:off x="4238208" y="1343901"/>
          <a:ext cx="2290047" cy="88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dirty="0"/>
            <a:t>Пилот с клиниками и полевые тесты (6–9 мес.)</a:t>
          </a:r>
          <a:endParaRPr lang="ru-RU" sz="1500" kern="1200" dirty="0"/>
        </a:p>
      </dsp:txBody>
      <dsp:txXfrm>
        <a:off x="4683195" y="1343901"/>
        <a:ext cx="1400073" cy="889974"/>
      </dsp:txXfrm>
    </dsp:sp>
    <dsp:sp modelId="{A444DA16-CE74-F74E-94D7-CF8F174F6EE9}">
      <dsp:nvSpPr>
        <dsp:cNvPr id="0" name=""/>
        <dsp:cNvSpPr/>
      </dsp:nvSpPr>
      <dsp:spPr>
        <a:xfrm>
          <a:off x="4259551" y="2309244"/>
          <a:ext cx="1832037" cy="20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Партнёрства с офтальмологическими центрами</a:t>
          </a: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 Тестирование</a:t>
          </a:r>
          <a:endParaRPr lang="ru-RU" sz="1500" kern="1200" dirty="0">
            <a:solidFill>
              <a:srgbClr val="27376B"/>
            </a:solidFill>
          </a:endParaRPr>
        </a:p>
      </dsp:txBody>
      <dsp:txXfrm>
        <a:off x="4259551" y="2309244"/>
        <a:ext cx="1832037" cy="2017968"/>
      </dsp:txXfrm>
    </dsp:sp>
    <dsp:sp modelId="{59D86921-429D-8946-91B9-E5B400F812DC}">
      <dsp:nvSpPr>
        <dsp:cNvPr id="0" name=""/>
        <dsp:cNvSpPr/>
      </dsp:nvSpPr>
      <dsp:spPr>
        <a:xfrm>
          <a:off x="6312677" y="1343901"/>
          <a:ext cx="2290047" cy="88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dirty="0"/>
            <a:t>Подготовка к производству (9–12 мес.)</a:t>
          </a:r>
          <a:endParaRPr lang="ru-RU" sz="1500" b="0" kern="1200" dirty="0"/>
        </a:p>
      </dsp:txBody>
      <dsp:txXfrm>
        <a:off x="6757664" y="1343901"/>
        <a:ext cx="1400073" cy="889974"/>
      </dsp:txXfrm>
    </dsp:sp>
    <dsp:sp modelId="{0DEDA9FD-F095-1249-A6C5-39FA83F73B16}">
      <dsp:nvSpPr>
        <dsp:cNvPr id="0" name=""/>
        <dsp:cNvSpPr/>
      </dsp:nvSpPr>
      <dsp:spPr>
        <a:xfrm>
          <a:off x="6369048" y="2093805"/>
          <a:ext cx="1832037" cy="20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Адаптация под массовое изготовление</a:t>
          </a: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Подготовка документации для сертификации</a:t>
          </a:r>
          <a:endParaRPr lang="ru-RU" sz="1500" kern="1200" dirty="0">
            <a:solidFill>
              <a:srgbClr val="27376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Демонстрация работы </a:t>
          </a:r>
          <a:r>
            <a:rPr lang="en-GB" sz="1500" b="0" i="0" u="none" kern="1200" dirty="0">
              <a:solidFill>
                <a:srgbClr val="27376B"/>
              </a:solidFill>
            </a:rPr>
            <a:t>MVP</a:t>
          </a:r>
          <a:endParaRPr lang="ru-RU" sz="1500" kern="1200" dirty="0">
            <a:solidFill>
              <a:srgbClr val="27376B"/>
            </a:solidFill>
          </a:endParaRPr>
        </a:p>
      </dsp:txBody>
      <dsp:txXfrm>
        <a:off x="6369048" y="2093805"/>
        <a:ext cx="1832037" cy="2017968"/>
      </dsp:txXfrm>
    </dsp:sp>
    <dsp:sp modelId="{5AEA6AC0-A1D3-8A4F-B68E-2D77841E0777}">
      <dsp:nvSpPr>
        <dsp:cNvPr id="0" name=""/>
        <dsp:cNvSpPr/>
      </dsp:nvSpPr>
      <dsp:spPr>
        <a:xfrm>
          <a:off x="8387145" y="1343901"/>
          <a:ext cx="2290047" cy="88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dirty="0"/>
            <a:t>Сертификация и вывод на рынок (12–18 мес.)</a:t>
          </a:r>
          <a:endParaRPr lang="ru-RU" sz="1500" b="0" i="0" u="none" kern="1200" dirty="0">
            <a:solidFill>
              <a:srgbClr val="27376B"/>
            </a:solidFill>
          </a:endParaRPr>
        </a:p>
      </dsp:txBody>
      <dsp:txXfrm>
        <a:off x="8832132" y="1343901"/>
        <a:ext cx="1400073" cy="889974"/>
      </dsp:txXfrm>
    </dsp:sp>
    <dsp:sp modelId="{1E003701-653B-C045-B333-BE1A9C023E0D}">
      <dsp:nvSpPr>
        <dsp:cNvPr id="0" name=""/>
        <dsp:cNvSpPr/>
      </dsp:nvSpPr>
      <dsp:spPr>
        <a:xfrm>
          <a:off x="8387145" y="2345123"/>
          <a:ext cx="1832037" cy="20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Прохождение медицинской сертификации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b="0" i="0" u="none" kern="1200" dirty="0">
              <a:solidFill>
                <a:srgbClr val="27376B"/>
              </a:solidFill>
            </a:rPr>
            <a:t>Сбор пользовательского фидбэка</a:t>
          </a:r>
        </a:p>
      </dsp:txBody>
      <dsp:txXfrm>
        <a:off x="8387145" y="2345123"/>
        <a:ext cx="1832037" cy="201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dirty="0"/>
          </a:p>
        </p:txBody>
      </p:sp>
      <p:sp>
        <p:nvSpPr>
          <p:cNvPr id="169" name="Google Shape;1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D30-4E43-A24F-848A-21571AF43B9C}" type="datetime1">
              <a:rPr lang="ru-RU" smtClean="0"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4819-0CFC-4041-B184-C825D1656CAF}" type="datetime1">
              <a:rPr lang="ru-RU" smtClean="0"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BCBD-35E4-EF4C-9376-5D9742B5366F}" type="datetime1">
              <a:rPr lang="ru-RU" smtClean="0"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830" y="25400"/>
            <a:ext cx="10820400" cy="115633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525" y="1261745"/>
            <a:ext cx="10855960" cy="50488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3940" y="6383655"/>
            <a:ext cx="2743200" cy="365125"/>
          </a:xfrm>
        </p:spPr>
        <p:txBody>
          <a:bodyPr/>
          <a:lstStyle/>
          <a:p>
            <a:fld id="{D055BB0F-F5F7-694E-BDF6-E0E1B8B2416C}" type="datetime1">
              <a:rPr lang="ru-RU" smtClean="0"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5EA0-DD33-774B-8829-24E76CC99FDC}" type="datetime1">
              <a:rPr lang="ru-RU" smtClean="0"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827-4AD9-FC45-A190-5FDDBD7F1F84}" type="datetime1">
              <a:rPr lang="ru-RU" smtClean="0"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A15-26CC-D045-8780-E8E310A5E3DC}" type="datetime1">
              <a:rPr lang="ru-RU" smtClean="0"/>
              <a:t>13.12.2025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61B-813A-E347-830A-33BFB71E9E42}" type="datetime1">
              <a:rPr lang="ru-RU" smtClean="0"/>
              <a:t>13.12.2025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5A3A-3590-A44A-97FA-EBF4F4182819}" type="datetime1">
              <a:rPr lang="ru-RU" smtClean="0"/>
              <a:t>13.12.2025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049D-57BB-7844-8FC2-079A913F9034}" type="datetime1">
              <a:rPr lang="ru-RU" smtClean="0"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70BD-0F9A-204B-A5EC-5E429AC762C1}" type="datetime1">
              <a:rPr lang="ru-RU" smtClean="0"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210" y="41910"/>
            <a:ext cx="10811510" cy="115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940" y="1282065"/>
            <a:ext cx="10783570" cy="4599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1137-22F8-FD43-885B-105975FBE4A5}" type="datetime1">
              <a:rPr lang="ru-RU" smtClean="0"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7A37-F9F2-4DFE-B6D3-9CC5B38B33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emf"/><Relationship Id="rId10" Type="http://schemas.microsoft.com/office/2007/relationships/diagramDrawing" Target="../diagrams/drawing3.xml"/><Relationship Id="rId4" Type="http://schemas.openxmlformats.org/officeDocument/2006/relationships/image" Target="../media/image4.emf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5.emf"/><Relationship Id="rId10" Type="http://schemas.openxmlformats.org/officeDocument/2006/relationships/image" Target="../media/image23.jpg"/><Relationship Id="rId4" Type="http://schemas.openxmlformats.org/officeDocument/2006/relationships/image" Target="../media/image4.emf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emf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microsoft.com/office/2007/relationships/diagramDrawing" Target="../diagrams/drawing1.xml"/><Relationship Id="rId5" Type="http://schemas.openxmlformats.org/officeDocument/2006/relationships/image" Target="../media/image4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emf"/><Relationship Id="rId10" Type="http://schemas.microsoft.com/office/2007/relationships/diagramDrawing" Target="../diagrams/drawing2.xml"/><Relationship Id="rId4" Type="http://schemas.openxmlformats.org/officeDocument/2006/relationships/image" Target="../media/image4.emf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6216" y="2311439"/>
            <a:ext cx="477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27376B"/>
                </a:solidFill>
                <a:cs typeface="Aharoni" panose="02010803020104030203" pitchFamily="2" charset="-79"/>
              </a:rPr>
              <a:t>ГЛАЗ-АЛМАЗ</a:t>
            </a:r>
            <a:endParaRPr lang="ru-RU" sz="4000" dirty="0">
              <a:solidFill>
                <a:srgbClr val="27376B"/>
              </a:solidFill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6216" y="4023341"/>
            <a:ext cx="39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7376B"/>
                </a:solidFill>
                <a:latin typeface="HelveticaNeueCyr" panose="02000503040000020004" pitchFamily="2" charset="-52"/>
              </a:rPr>
              <a:t>Трекер проекта – </a:t>
            </a:r>
            <a:r>
              <a:rPr lang="ru-RU" dirty="0" err="1">
                <a:solidFill>
                  <a:srgbClr val="27376B"/>
                </a:solidFill>
                <a:latin typeface="HelveticaNeueCyr" panose="02000503040000020004" pitchFamily="2" charset="-52"/>
              </a:rPr>
              <a:t>Стулакова</a:t>
            </a:r>
            <a:r>
              <a:rPr lang="ru-RU" dirty="0">
                <a:solidFill>
                  <a:srgbClr val="27376B"/>
                </a:solidFill>
                <a:latin typeface="HelveticaNeueCyr" panose="02000503040000020004" pitchFamily="2" charset="-52"/>
              </a:rPr>
              <a:t> Елена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Финансовые показатели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36081"/>
              </p:ext>
            </p:extLst>
          </p:nvPr>
        </p:nvGraphicFramePr>
        <p:xfrm>
          <a:off x="1580491" y="1997856"/>
          <a:ext cx="4727040" cy="4179853"/>
        </p:xfrm>
        <a:graphic>
          <a:graphicData uri="http://schemas.openxmlformats.org/drawingml/2006/table">
            <a:tbl>
              <a:tblPr firstRow="1" lastRow="1" bandRow="1">
                <a:tableStyleId>{E8B1032C-EA38-4F05-BA0D-38AFFFC7BED3}</a:tableStyleId>
              </a:tblPr>
              <a:tblGrid>
                <a:gridCol w="3590364">
                  <a:extLst>
                    <a:ext uri="{9D8B030D-6E8A-4147-A177-3AD203B41FA5}">
                      <a16:colId xmlns:a16="http://schemas.microsoft.com/office/drawing/2014/main" val="71492399"/>
                    </a:ext>
                  </a:extLst>
                </a:gridCol>
                <a:gridCol w="1136676">
                  <a:extLst>
                    <a:ext uri="{9D8B030D-6E8A-4147-A177-3AD203B41FA5}">
                      <a16:colId xmlns:a16="http://schemas.microsoft.com/office/drawing/2014/main" val="1339072936"/>
                    </a:ext>
                  </a:extLst>
                </a:gridCol>
              </a:tblGrid>
              <a:tr h="4603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Таблица себестоимости протеза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11191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Статья расходов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Сумма, Рубль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530240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Состав глаза и очков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3 200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180818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Корпус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7 000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758166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Герметизация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71990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Амортизация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5239772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Сборка и тестирование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46352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Гарантийное обслуживание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4033840"/>
                  </a:ext>
                </a:extLst>
              </a:tr>
              <a:tr h="46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Итог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14 000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563290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68148"/>
              </p:ext>
            </p:extLst>
          </p:nvPr>
        </p:nvGraphicFramePr>
        <p:xfrm>
          <a:off x="6737232" y="1997856"/>
          <a:ext cx="4727040" cy="4194816"/>
        </p:xfrm>
        <a:graphic>
          <a:graphicData uri="http://schemas.openxmlformats.org/drawingml/2006/table">
            <a:tbl>
              <a:tblPr firstRow="1" lastRow="1" bandRow="1">
                <a:tableStyleId>{E8B1032C-EA38-4F05-BA0D-38AFFFC7BED3}</a:tableStyleId>
              </a:tblPr>
              <a:tblGrid>
                <a:gridCol w="2991425">
                  <a:extLst>
                    <a:ext uri="{9D8B030D-6E8A-4147-A177-3AD203B41FA5}">
                      <a16:colId xmlns:a16="http://schemas.microsoft.com/office/drawing/2014/main" val="2941404924"/>
                    </a:ext>
                  </a:extLst>
                </a:gridCol>
                <a:gridCol w="1735615">
                  <a:extLst>
                    <a:ext uri="{9D8B030D-6E8A-4147-A177-3AD203B41FA5}">
                      <a16:colId xmlns:a16="http://schemas.microsoft.com/office/drawing/2014/main" val="1667455244"/>
                    </a:ext>
                  </a:extLst>
                </a:gridCol>
              </a:tblGrid>
              <a:tr h="45163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Таблица прибыли на единицу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71992"/>
                  </a:ext>
                </a:extLst>
              </a:tr>
              <a:tr h="4516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Пункты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Сумма, Рубль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032271"/>
                  </a:ext>
                </a:extLst>
              </a:tr>
              <a:tr h="4516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Себестоимость протеза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14 000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239785"/>
                  </a:ext>
                </a:extLst>
              </a:tr>
              <a:tr h="7588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Розничная цена протеза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36 000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75907"/>
                  </a:ext>
                </a:extLst>
              </a:tr>
              <a:tr h="6805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Стоимость протеза без НДС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32 727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4841280"/>
                  </a:ext>
                </a:extLst>
              </a:tr>
              <a:tr h="4516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Валовая прибыль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18 727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953812"/>
                  </a:ext>
                </a:extLst>
              </a:tr>
              <a:tr h="3680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strike="noStrike" kern="1200" dirty="0">
                        <a:effectLst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>
                          <a:effectLst/>
                        </a:rPr>
                        <a:t>Рентабельность (</a:t>
                      </a:r>
                      <a:r>
                        <a:rPr lang="en-US" sz="1600" b="0" u="none" strike="noStrike" kern="1200" dirty="0">
                          <a:effectLst/>
                        </a:rPr>
                        <a:t>ROI)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u="none" strike="noStrike" kern="1200" dirty="0">
                          <a:effectLst/>
                        </a:rPr>
                        <a:t>134%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5033467"/>
                  </a:ext>
                </a:extLst>
              </a:tr>
              <a:tr h="4516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Рентабельность </a:t>
                      </a:r>
                      <a:r>
                        <a:rPr lang="en-US" sz="1600" u="none" strike="noStrike" kern="1200" dirty="0">
                          <a:effectLst/>
                        </a:rPr>
                        <a:t>(ROS)</a:t>
                      </a:r>
                      <a:r>
                        <a:rPr lang="ru-RU" sz="1600" b="0" u="none" strike="noStrike" kern="1200" dirty="0">
                          <a:effectLst/>
                        </a:rPr>
                        <a:t> 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974132"/>
                  </a:ext>
                </a:extLst>
              </a:tr>
            </a:tbl>
          </a:graphicData>
        </a:graphic>
      </p:graphicFrame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109C1B3C-23CE-F5F7-7329-AB6435C5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10</a:t>
            </a:fld>
            <a:endParaRPr lang="ru-RU" sz="1400" dirty="0">
              <a:solidFill>
                <a:srgbClr val="27376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849" y="1181735"/>
            <a:ext cx="84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7376B"/>
                </a:solidFill>
              </a:rPr>
              <a:t>На данном слайде представлены таблица себестоимости протеза, а также таблица прибыли на единицу</a:t>
            </a:r>
          </a:p>
        </p:txBody>
      </p:sp>
    </p:spTree>
    <p:extLst>
      <p:ext uri="{BB962C8B-B14F-4D97-AF65-F5344CB8AC3E}">
        <p14:creationId xmlns:p14="http://schemas.microsoft.com/office/powerpoint/2010/main" val="422127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Финансовые показатели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168598"/>
              </p:ext>
            </p:extLst>
          </p:nvPr>
        </p:nvGraphicFramePr>
        <p:xfrm>
          <a:off x="1215390" y="2019249"/>
          <a:ext cx="5207430" cy="4200396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3948241">
                  <a:extLst>
                    <a:ext uri="{9D8B030D-6E8A-4147-A177-3AD203B41FA5}">
                      <a16:colId xmlns:a16="http://schemas.microsoft.com/office/drawing/2014/main" val="2893407807"/>
                    </a:ext>
                  </a:extLst>
                </a:gridCol>
                <a:gridCol w="1259189">
                  <a:extLst>
                    <a:ext uri="{9D8B030D-6E8A-4147-A177-3AD203B41FA5}">
                      <a16:colId xmlns:a16="http://schemas.microsoft.com/office/drawing/2014/main" val="20071076"/>
                    </a:ext>
                  </a:extLst>
                </a:gridCol>
              </a:tblGrid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Статьи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Сумма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>
                          <a:effectLst/>
                        </a:rPr>
                        <a:t>Рубль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701471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Обучение по интеграции комп. Зрения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110 000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211247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Датасет</a:t>
                      </a:r>
                      <a:r>
                        <a:rPr lang="ru-RU" sz="1400" u="none" strike="noStrike" dirty="0">
                          <a:effectLst/>
                        </a:rPr>
                        <a:t> компьютерного зрения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230140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Модуль отслеживания движения глаза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1242295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Герметизационный</a:t>
                      </a:r>
                      <a:r>
                        <a:rPr lang="ru-RU" sz="1400" u="none" strike="noStrike" dirty="0">
                          <a:effectLst/>
                        </a:rPr>
                        <a:t> блок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77 000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9949381"/>
                  </a:ext>
                </a:extLst>
              </a:tr>
              <a:tr h="654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Программа для подключения к </a:t>
                      </a:r>
                      <a:r>
                        <a:rPr lang="ru-RU" sz="1400" u="none" strike="noStrike" dirty="0" err="1">
                          <a:effectLst/>
                        </a:rPr>
                        <a:t>нейроинтерфейсам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75755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Полимерная оболочка глаза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88 000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9159721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Микроконтроллерный блок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105 000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482608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Аренда технологии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3286390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23798"/>
                  </a:ext>
                </a:extLst>
              </a:tr>
              <a:tr h="28862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7369718"/>
                  </a:ext>
                </a:extLst>
              </a:tr>
              <a:tr h="246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ИТОГ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1 280 000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934134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96961"/>
              </p:ext>
            </p:extLst>
          </p:nvPr>
        </p:nvGraphicFramePr>
        <p:xfrm>
          <a:off x="6858000" y="2019252"/>
          <a:ext cx="4717381" cy="4204960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3599082">
                  <a:extLst>
                    <a:ext uri="{9D8B030D-6E8A-4147-A177-3AD203B41FA5}">
                      <a16:colId xmlns:a16="http://schemas.microsoft.com/office/drawing/2014/main" val="2477311531"/>
                    </a:ext>
                  </a:extLst>
                </a:gridCol>
                <a:gridCol w="1118299">
                  <a:extLst>
                    <a:ext uri="{9D8B030D-6E8A-4147-A177-3AD203B41FA5}">
                      <a16:colId xmlns:a16="http://schemas.microsoft.com/office/drawing/2014/main" val="3972387839"/>
                    </a:ext>
                  </a:extLst>
                </a:gridCol>
              </a:tblGrid>
              <a:tr h="360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Статьи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Сумма,</a:t>
                      </a:r>
                      <a:r>
                        <a:rPr lang="ru-RU" sz="1400" u="none" strike="noStrike" baseline="0" dirty="0">
                          <a:effectLst/>
                        </a:rPr>
                        <a:t> Рубль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254875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СОЗДАНИЕ "ООО"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15 000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148820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Патентование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679412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Заработная плата Ген. </a:t>
                      </a:r>
                      <a:r>
                        <a:rPr lang="ru-RU" sz="1400" u="none" strike="noStrike" dirty="0" err="1">
                          <a:effectLst/>
                        </a:rPr>
                        <a:t>Дир</a:t>
                      </a:r>
                      <a:r>
                        <a:rPr lang="ru-RU" sz="1400" u="none" strike="noStrike" dirty="0">
                          <a:effectLst/>
                        </a:rPr>
                        <a:t>. (0.1 ставка)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72 000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4131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Заработная плата инженера (0.5 ставка)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240 000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000602"/>
                  </a:ext>
                </a:extLst>
              </a:tr>
              <a:tr h="473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Заработная плата программиста (0.5 ставка)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240 000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2756090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Страховые взносы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165 600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8992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Обслуживание банковского счета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902816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Материалы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360 000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47498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Закупка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36 000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970654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Амортизация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274862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Онлайн-бухгалтерия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36 000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8857953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Электронная подпись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430429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Прочие расходы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6424002"/>
                  </a:ext>
                </a:extLst>
              </a:tr>
              <a:tr h="2183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631977"/>
                  </a:ext>
                </a:extLst>
              </a:tr>
              <a:tr h="242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ИТОГ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1 362 800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6285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86230" y="1179225"/>
            <a:ext cx="804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7376B"/>
                </a:solidFill>
              </a:rPr>
              <a:t>Точка безубыточности – середина второго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7376B"/>
                </a:solidFill>
              </a:rPr>
              <a:t>Количество проданных протезов для выхода в ноль - 75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E0D81D81-EEB4-028D-4BD3-C97F7298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11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8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0FD4A-BE60-3A48-4E96-CBA21ECC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Текущая стадия </a:t>
            </a:r>
            <a:r>
              <a:rPr lang="ru-GE" b="1" dirty="0">
                <a:solidFill>
                  <a:srgbClr val="27376B"/>
                </a:solidFill>
              </a:rPr>
              <a:t>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BE5-535E-2712-9786-32A27ECA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461" y="1528763"/>
            <a:ext cx="10855960" cy="504888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27376B"/>
                </a:solidFill>
              </a:rPr>
              <a:t>Текущий этап: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27376B"/>
                </a:solidFill>
              </a:rPr>
              <a:t> Разработана структурно-функциональная схема и написаны основы программы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27376B"/>
                </a:solidFill>
              </a:rPr>
              <a:t>Разработан лабораторный макет продукта.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27376B"/>
                </a:solidFill>
              </a:rPr>
              <a:t>Проект поддержан научным сообществом и </a:t>
            </a:r>
            <a:r>
              <a:rPr lang="en-US" dirty="0" err="1">
                <a:solidFill>
                  <a:srgbClr val="27376B"/>
                </a:solidFill>
              </a:rPr>
              <a:t>HealthNet</a:t>
            </a:r>
            <a:endParaRPr lang="ru-RU" dirty="0">
              <a:solidFill>
                <a:srgbClr val="27376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27376B"/>
                </a:solidFill>
              </a:rPr>
              <a:t>Проведены проблемные </a:t>
            </a:r>
            <a:r>
              <a:rPr lang="ru-RU" dirty="0" smtClean="0">
                <a:solidFill>
                  <a:srgbClr val="27376B"/>
                </a:solidFill>
              </a:rPr>
              <a:t>интервью для создания ценностного предложения.</a:t>
            </a:r>
            <a:endParaRPr lang="ru-RU" dirty="0">
              <a:solidFill>
                <a:srgbClr val="27376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27376B"/>
                </a:solidFill>
              </a:rPr>
              <a:t>Получена обратная связь от ведущего </a:t>
            </a:r>
            <a:r>
              <a:rPr lang="ru-RU" dirty="0" err="1">
                <a:solidFill>
                  <a:srgbClr val="27376B"/>
                </a:solidFill>
              </a:rPr>
              <a:t>анапластолога</a:t>
            </a:r>
            <a:r>
              <a:rPr lang="ru-RU" dirty="0">
                <a:solidFill>
                  <a:srgbClr val="27376B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27376B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3DE2773-294E-2455-DB78-B4294BB99D01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F290D08-25A8-9E4A-BC65-E2CD3AF0C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76053BD4-2431-E8CB-B552-6D738CAAC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43D7E71-C20B-4699-AA9A-50C0C7E23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A5E350C-D0E8-6E91-5E51-B8918299C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B65FC3C-50E3-DFBA-A986-0CDD9C570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29731EB-E641-C011-6EC0-6F6D924C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12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1552749" y="788670"/>
            <a:ext cx="10171083" cy="53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27376B"/>
                </a:solidFill>
              </a:rPr>
              <a:t>Инновационный подвижный глазной протез “Глаз-Алмаз”, синхронно повторяющий движения здорового глаза с помощью мини-камеры или ИК-датчика и встроенного </a:t>
            </a:r>
            <a:r>
              <a:rPr lang="ru-RU" sz="1800" dirty="0" err="1">
                <a:solidFill>
                  <a:srgbClr val="27376B"/>
                </a:solidFill>
              </a:rPr>
              <a:t>микропривода</a:t>
            </a:r>
            <a:r>
              <a:rPr lang="ru-RU" sz="1800" dirty="0">
                <a:solidFill>
                  <a:srgbClr val="27376B"/>
                </a:solidFill>
              </a:rPr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9EA274-DF65-BE0E-DDCD-94673F185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2" y="1383666"/>
            <a:ext cx="10880868" cy="549148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307F70-79CD-86C0-3B98-90645BFDF63A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48D6C36-89D1-C1F1-6223-5F789A0F0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16" name="Объект 13">
              <a:extLst>
                <a:ext uri="{FF2B5EF4-FFF2-40B4-BE49-F238E27FC236}">
                  <a16:creationId xmlns:a16="http://schemas.microsoft.com/office/drawing/2014/main" id="{B69F919A-FB57-C98E-1820-298211051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EE789CB-37F3-F0E1-C857-D72AD4655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10277BF-0D71-42E7-57D0-9EEF3A10F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CBC9CB3-E248-0DE3-B550-EB8C21E9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098801" y="236220"/>
            <a:ext cx="3802644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27376B"/>
                </a:solidFill>
                <a:latin typeface="+mj-lt"/>
                <a:ea typeface="+mj-ea"/>
                <a:cs typeface="+mj-cs"/>
              </a:rPr>
              <a:t>Аппаратное решение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9A542-CB77-A210-9BE0-377C8E08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13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1B8F3-1F22-507A-D1E4-A85BA79A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GE" b="1" dirty="0">
                <a:solidFill>
                  <a:srgbClr val="05336E"/>
                </a:solidFill>
              </a:rPr>
              <a:t>Лабораторный макет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3A0D3-2576-E8EB-2541-282CA32D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14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0146D48-CE6D-1EE6-CC38-8AF55470EFD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D95F55-5932-D75E-5ECA-9E7310477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7" name="Объект 13">
              <a:extLst>
                <a:ext uri="{FF2B5EF4-FFF2-40B4-BE49-F238E27FC236}">
                  <a16:creationId xmlns:a16="http://schemas.microsoft.com/office/drawing/2014/main" id="{AFC91DE7-CFE5-20C3-24F9-DFF65C7C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3689202-9214-19A1-1261-52CE4C08F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4FE2E3D-345F-CA0B-705E-93AD8B289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D5B92BE-170B-8126-AF54-9DD9E0696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35024D-5656-2C36-0332-576B2970B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27022" r="22741" b="31200"/>
          <a:stretch>
            <a:fillRect/>
          </a:stretch>
        </p:blipFill>
        <p:spPr>
          <a:xfrm>
            <a:off x="1780032" y="1729740"/>
            <a:ext cx="3035808" cy="30861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60863E-4BDD-9FDF-52DE-065C62AF5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t="14578" b="46133"/>
          <a:stretch>
            <a:fillRect/>
          </a:stretch>
        </p:blipFill>
        <p:spPr>
          <a:xfrm>
            <a:off x="6096000" y="1729740"/>
            <a:ext cx="5257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15A1A-0858-4C67-FD85-A39465B8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GE" b="1" dirty="0">
                <a:solidFill>
                  <a:srgbClr val="05336E"/>
                </a:solidFill>
              </a:rPr>
              <a:t>Поддержка научного сообщества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79ECBD-5C4B-BD49-BCD1-DEF1167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>
                <a:solidFill>
                  <a:srgbClr val="27376B"/>
                </a:solidFill>
              </a:rPr>
              <a:pPr/>
              <a:t>15</a:t>
            </a:fld>
            <a:endParaRPr lang="ru-RU" sz="1400" dirty="0">
              <a:solidFill>
                <a:srgbClr val="27376B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E7EF923-09A2-2168-D0DA-65BE6FD4E5A8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13C57DB-A923-A70F-CC4E-3BA89D809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13" name="Объект 13">
              <a:extLst>
                <a:ext uri="{FF2B5EF4-FFF2-40B4-BE49-F238E27FC236}">
                  <a16:creationId xmlns:a16="http://schemas.microsoft.com/office/drawing/2014/main" id="{FC1B3CA1-DE72-896E-979D-46E7D2195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040EEAA-B2BA-332D-8D12-8FBA0A163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2EB4BFD-4757-E2B2-D7AA-40E7AA488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0111DF1-E576-9BA3-DF08-5DD968B6E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A77A13-432E-D853-31DC-620315AF4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335" y="1173480"/>
            <a:ext cx="3641252" cy="47122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675CC4-5F85-E305-9D83-825EC3DF4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693" y="1179576"/>
            <a:ext cx="3641252" cy="47122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99D087-8CD0-20BF-3125-5C7E55BA3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913" y="1204341"/>
            <a:ext cx="3469317" cy="46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5C7F7-BA39-59F4-CB9D-26583337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30" y="25400"/>
            <a:ext cx="5195570" cy="1156335"/>
          </a:xfrm>
        </p:spPr>
        <p:txBody>
          <a:bodyPr/>
          <a:lstStyle/>
          <a:p>
            <a:r>
              <a:rPr lang="ru-GE" b="1" dirty="0">
                <a:solidFill>
                  <a:srgbClr val="05336E"/>
                </a:solidFill>
              </a:rPr>
              <a:t>Поддержка</a:t>
            </a:r>
            <a:r>
              <a:rPr lang="ru-RU" b="1" dirty="0">
                <a:solidFill>
                  <a:srgbClr val="05336E"/>
                </a:solidFill>
              </a:rPr>
              <a:t> платформы </a:t>
            </a:r>
            <a:r>
              <a:rPr lang="en-US" b="1" dirty="0">
                <a:solidFill>
                  <a:srgbClr val="05336E"/>
                </a:solidFill>
              </a:rPr>
              <a:t>HealthNet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5E99C-5472-F924-3B63-12D1B683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16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C4C1661-002C-B6B3-0365-D0291E3AFDF0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05DD4E8-CA87-3D0D-B61D-E12E6D6BB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7" name="Объект 13">
              <a:extLst>
                <a:ext uri="{FF2B5EF4-FFF2-40B4-BE49-F238E27FC236}">
                  <a16:creationId xmlns:a16="http://schemas.microsoft.com/office/drawing/2014/main" id="{31C193FB-C0E8-DCE6-13FA-75B999A3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5D6947F-F8F7-2A0F-C5A1-CDB64FDED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F8F546C-6F6E-5D3E-1DDB-E05DB7FFB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27A69F2-4930-DA84-44A2-1A691AB7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A8DEEA-A1D3-96EC-0683-3B2F5F24A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440" y="25401"/>
            <a:ext cx="4457203" cy="6832600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2279ECBD-5C4B-BD49-BCD1-DEF116772D51}"/>
              </a:ext>
            </a:extLst>
          </p:cNvPr>
          <p:cNvSpPr txBox="1">
            <a:spLocks/>
          </p:cNvSpPr>
          <p:nvPr/>
        </p:nvSpPr>
        <p:spPr>
          <a:xfrm>
            <a:off x="9253041" y="64246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27376B"/>
                </a:solidFill>
              </a:rPr>
              <a:t>26</a:t>
            </a:r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4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Ценностное предложение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786" b="5854"/>
          <a:stretch/>
        </p:blipFill>
        <p:spPr>
          <a:xfrm>
            <a:off x="2019301" y="1029409"/>
            <a:ext cx="8723537" cy="5774541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573DB3A-ACD6-5BCE-15BF-E0C96695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17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1ED70-C4BF-31EB-B160-0F2AACED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50" y="151448"/>
            <a:ext cx="10820400" cy="1156335"/>
          </a:xfrm>
        </p:spPr>
        <p:txBody>
          <a:bodyPr>
            <a:normAutofit/>
          </a:bodyPr>
          <a:lstStyle/>
          <a:p>
            <a:pPr algn="ctr"/>
            <a:r>
              <a:rPr lang="ru-GE" b="1" dirty="0">
                <a:solidFill>
                  <a:srgbClr val="27376B"/>
                </a:solidFill>
              </a:rPr>
              <a:t>Дорожная карта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EB6174-72F2-6493-5138-32C06096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>
                <a:solidFill>
                  <a:srgbClr val="27376B"/>
                </a:solidFill>
              </a:rPr>
              <a:t>18</a:t>
            </a:fld>
            <a:endParaRPr lang="ru-RU" dirty="0">
              <a:solidFill>
                <a:srgbClr val="27376B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2DF33F2-3C20-498F-F224-D0E61CC8DD9F}"/>
              </a:ext>
            </a:extLst>
          </p:cNvPr>
          <p:cNvGrpSpPr/>
          <p:nvPr/>
        </p:nvGrpSpPr>
        <p:grpSpPr>
          <a:xfrm>
            <a:off x="336550" y="320992"/>
            <a:ext cx="1193800" cy="6385560"/>
            <a:chOff x="0" y="-10"/>
            <a:chExt cx="1880" cy="1005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366D7D-0CB3-3DC6-285C-4051D341A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7" name="Объект 13">
              <a:extLst>
                <a:ext uri="{FF2B5EF4-FFF2-40B4-BE49-F238E27FC236}">
                  <a16:creationId xmlns:a16="http://schemas.microsoft.com/office/drawing/2014/main" id="{7A97F54A-ED73-610E-75C9-81E6D949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AFDC6F8-8F1C-3FD2-D8F2-E4630F137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B0CEC2F-646A-FA7F-F308-2416B15BE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F32026C-7B7E-EE15-FF68-6A968D106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22594E47-6104-5DDF-33B9-16A1E5F46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207922"/>
              </p:ext>
            </p:extLst>
          </p:nvPr>
        </p:nvGraphicFramePr>
        <p:xfrm>
          <a:off x="1499872" y="572838"/>
          <a:ext cx="10692128" cy="570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3628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9C1A-D659-A708-39FD-12842414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Наша команда</a:t>
            </a:r>
            <a:endParaRPr lang="ru-RU" b="1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5480EEA-1A23-9594-4E8B-2318D22502AA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671FB5B-E2E1-0E90-91C4-DCD810D7A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5" name="Объект 13">
              <a:extLst>
                <a:ext uri="{FF2B5EF4-FFF2-40B4-BE49-F238E27FC236}">
                  <a16:creationId xmlns:a16="http://schemas.microsoft.com/office/drawing/2014/main" id="{4A662AE9-760B-0827-24AE-36C03DC9C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9A63688-8784-CE83-8211-32D7CAEB1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023886F-3D37-E21F-3CF2-2EBED0548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3BA9A0F-EC6A-D107-5C7C-6C5111CA5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76E64D-C59B-D96B-A3F3-8FBF0D501327}"/>
              </a:ext>
            </a:extLst>
          </p:cNvPr>
          <p:cNvSpPr txBox="1"/>
          <p:nvPr/>
        </p:nvSpPr>
        <p:spPr>
          <a:xfrm>
            <a:off x="1580760" y="3040420"/>
            <a:ext cx="2028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Антонов Р.Г.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Капитан команды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схемотехник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2C11B-FF8D-BFC6-4643-FBFAEFA76C60}"/>
              </a:ext>
            </a:extLst>
          </p:cNvPr>
          <p:cNvSpPr txBox="1"/>
          <p:nvPr/>
        </p:nvSpPr>
        <p:spPr>
          <a:xfrm>
            <a:off x="4779087" y="3042039"/>
            <a:ext cx="2561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Судаков Г.В.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Экономист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маркетолог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схемотехник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спикер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C068E-9ABE-FBDD-1560-7F9EC270C835}"/>
              </a:ext>
            </a:extLst>
          </p:cNvPr>
          <p:cNvSpPr txBox="1"/>
          <p:nvPr/>
        </p:nvSpPr>
        <p:spPr>
          <a:xfrm>
            <a:off x="8078802" y="3042039"/>
            <a:ext cx="352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Пареишвили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Г.З.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схемотехник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мастер презентации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102B6-21C4-72B6-3803-70E84F1363CD}"/>
              </a:ext>
            </a:extLst>
          </p:cNvPr>
          <p:cNvSpPr txBox="1"/>
          <p:nvPr/>
        </p:nvSpPr>
        <p:spPr>
          <a:xfrm>
            <a:off x="3409025" y="6002794"/>
            <a:ext cx="150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Садекова А.Т.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Программист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FD944-D25F-945A-763F-680E75FBDD2F}"/>
              </a:ext>
            </a:extLst>
          </p:cNvPr>
          <p:cNvSpPr txBox="1"/>
          <p:nvPr/>
        </p:nvSpPr>
        <p:spPr>
          <a:xfrm>
            <a:off x="7266849" y="5975449"/>
            <a:ext cx="162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Смирнова А.П.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Программист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615818-9138-12B7-9DE0-50387FC29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61" y="3853715"/>
            <a:ext cx="1715267" cy="21871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79AB514-72BE-C00E-6A7F-F1B531178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98" y="855206"/>
            <a:ext cx="1834228" cy="21852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04DC11-C35B-2770-FD87-4EE9A0CC1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21" y="855207"/>
            <a:ext cx="1834228" cy="21852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97C1BC-6C49-EB65-7A62-6DB8E118B7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11" y="855207"/>
            <a:ext cx="1715267" cy="21852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ED477F-069B-E714-E039-9BE4998D86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r="24158"/>
          <a:stretch>
            <a:fillRect/>
          </a:stretch>
        </p:blipFill>
        <p:spPr>
          <a:xfrm>
            <a:off x="7246848" y="3828366"/>
            <a:ext cx="1643907" cy="2203249"/>
          </a:xfrm>
          <a:prstGeom prst="rect">
            <a:avLst/>
          </a:prstGeom>
        </p:spPr>
      </p:pic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99E2045C-0EE2-FEB8-0E50-E9D3FEF1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19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050925" y="32385"/>
            <a:ext cx="11072495" cy="115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sz="3200" b="1" dirty="0">
                <a:solidFill>
                  <a:srgbClr val="27376B"/>
                </a:solidFill>
              </a:rPr>
              <a:t>Актуальность</a:t>
            </a: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1262382" y="941070"/>
            <a:ext cx="10667364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27376B"/>
                </a:solidFill>
                <a:highlight>
                  <a:srgbClr val="FFFFFF"/>
                </a:highlight>
              </a:rPr>
              <a:t>В России более </a:t>
            </a:r>
            <a:r>
              <a:rPr lang="ru-RU" sz="1800" b="1" dirty="0">
                <a:solidFill>
                  <a:srgbClr val="27376B"/>
                </a:solidFill>
                <a:highlight>
                  <a:srgbClr val="FFFFFF"/>
                </a:highlight>
              </a:rPr>
              <a:t>400 000 человек</a:t>
            </a:r>
            <a:r>
              <a:rPr lang="ru-RU" sz="1800" dirty="0">
                <a:solidFill>
                  <a:srgbClr val="27376B"/>
                </a:solidFill>
                <a:highlight>
                  <a:srgbClr val="FFFFFF"/>
                </a:highlight>
              </a:rPr>
              <a:t> живут без глаза, ежегодно проводится около </a:t>
            </a:r>
            <a:r>
              <a:rPr lang="ru-RU" sz="1800" b="1" dirty="0">
                <a:solidFill>
                  <a:srgbClr val="27376B"/>
                </a:solidFill>
                <a:highlight>
                  <a:srgbClr val="FFFFFF"/>
                </a:highlight>
              </a:rPr>
              <a:t>18 000</a:t>
            </a:r>
            <a:r>
              <a:rPr lang="ru-RU" sz="1800" dirty="0">
                <a:solidFill>
                  <a:srgbClr val="27376B"/>
                </a:solidFill>
                <a:highlight>
                  <a:srgbClr val="FFFFFF"/>
                </a:highlight>
              </a:rPr>
              <a:t> операций по его удалению. </a:t>
            </a:r>
            <a:r>
              <a:rPr lang="ru-RU" sz="1800" b="1" dirty="0">
                <a:solidFill>
                  <a:srgbClr val="27376B"/>
                </a:solidFill>
                <a:highlight>
                  <a:srgbClr val="FFFFFF"/>
                </a:highlight>
              </a:rPr>
              <a:t>Пациенты сталкиваются с психологическим дискомфортом, социальной изоляцией и неуверенностью.</a:t>
            </a:r>
            <a:r>
              <a:rPr lang="ru-RU" sz="1800" dirty="0">
                <a:solidFill>
                  <a:srgbClr val="27376B"/>
                </a:solidFill>
                <a:highlight>
                  <a:srgbClr val="FFFFFF"/>
                </a:highlight>
              </a:rPr>
              <a:t> Существующие статичные протезы не повторяют движение здорового глаза, нарушая естественность мимики.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27376B"/>
                </a:solidFill>
                <a:highlight>
                  <a:srgbClr val="FFFFFF"/>
                </a:highlight>
              </a:rPr>
              <a:t>Если проблему не решать, люди продолжат испытывать трудности адаптации, снижая качество жизни и эмоциональное состояние.</a:t>
            </a:r>
            <a:r>
              <a:rPr lang="ru-RU" sz="1800" dirty="0">
                <a:solidFill>
                  <a:srgbClr val="27376B"/>
                </a:solidFill>
                <a:highlight>
                  <a:srgbClr val="FFFFFF"/>
                </a:highlight>
              </a:rPr>
              <a:t/>
            </a:r>
            <a:br>
              <a:rPr lang="ru-RU" sz="1800" dirty="0">
                <a:solidFill>
                  <a:srgbClr val="27376B"/>
                </a:solidFill>
                <a:highlight>
                  <a:srgbClr val="FFFFFF"/>
                </a:highlight>
              </a:rPr>
            </a:br>
            <a:endParaRPr lang="ru-RU" sz="1800" dirty="0">
              <a:solidFill>
                <a:srgbClr val="27376B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ru-RU" sz="1800" b="1" dirty="0">
              <a:solidFill>
                <a:srgbClr val="27376B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27376B"/>
                </a:solidFill>
                <a:highlight>
                  <a:srgbClr val="FFFFFF"/>
                </a:highlight>
              </a:rPr>
              <a:t/>
            </a:r>
            <a:br>
              <a:rPr lang="ru-RU" sz="2300" dirty="0">
                <a:solidFill>
                  <a:srgbClr val="27376B"/>
                </a:solidFill>
                <a:highlight>
                  <a:srgbClr val="FFFFFF"/>
                </a:highlight>
              </a:rPr>
            </a:br>
            <a:endParaRPr lang="ru-RU" sz="2300" dirty="0">
              <a:solidFill>
                <a:srgbClr val="27376B"/>
              </a:solidFill>
              <a:highlight>
                <a:srgbClr val="FFFFFF"/>
              </a:highlight>
            </a:endParaRPr>
          </a:p>
          <a:p>
            <a:pPr marL="155575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C2D2E"/>
              </a:buClr>
              <a:buSzPts val="1243"/>
              <a:buNone/>
            </a:pPr>
            <a:endParaRPr dirty="0"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C2D2E"/>
              </a:buClr>
              <a:buSzPts val="1243"/>
              <a:buNone/>
            </a:pPr>
            <a:endParaRPr dirty="0">
              <a:solidFill>
                <a:srgbClr val="2C2D2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5" name="Объект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E76D6EB5-3D7A-34D9-260D-BA3EE5D4B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0965"/>
              </p:ext>
            </p:extLst>
          </p:nvPr>
        </p:nvGraphicFramePr>
        <p:xfrm>
          <a:off x="1143635" y="1215390"/>
          <a:ext cx="10904859" cy="670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6AAC6132-1859-A8C0-174D-DABAB240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2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Контакты команды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9AB514-72BE-C00E-6A7F-F1B531178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7" y="1211669"/>
            <a:ext cx="3528582" cy="42037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130" y="5584805"/>
            <a:ext cx="3027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Антонов Р.Г.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Капитан команды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37197" y="3126950"/>
            <a:ext cx="4227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Электронная почта: romaant2004@yandex.ru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8890" y="-531845"/>
            <a:ext cx="4046998" cy="87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6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Финансовые показатели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83177"/>
              </p:ext>
            </p:extLst>
          </p:nvPr>
        </p:nvGraphicFramePr>
        <p:xfrm>
          <a:off x="1828800" y="2202022"/>
          <a:ext cx="4544008" cy="4095263"/>
        </p:xfrm>
        <a:graphic>
          <a:graphicData uri="http://schemas.openxmlformats.org/drawingml/2006/table">
            <a:tbl>
              <a:tblPr firstRow="1" lastRow="1" bandRow="1">
                <a:tableStyleId>{5DA37D80-6434-44D0-A028-1B22A696006F}</a:tableStyleId>
              </a:tblPr>
              <a:tblGrid>
                <a:gridCol w="2817988">
                  <a:extLst>
                    <a:ext uri="{9D8B030D-6E8A-4147-A177-3AD203B41FA5}">
                      <a16:colId xmlns:a16="http://schemas.microsoft.com/office/drawing/2014/main" val="771346183"/>
                    </a:ext>
                  </a:extLst>
                </a:gridCol>
                <a:gridCol w="1726020">
                  <a:extLst>
                    <a:ext uri="{9D8B030D-6E8A-4147-A177-3AD203B41FA5}">
                      <a16:colId xmlns:a16="http://schemas.microsoft.com/office/drawing/2014/main" val="1943409213"/>
                    </a:ext>
                  </a:extLst>
                </a:gridCol>
              </a:tblGrid>
              <a:tr h="3484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Расчет рентабельности (год 2)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067551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Пункты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Сумма, Рубль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51990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Цена продажи (с НДС)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36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3363442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Себестоимость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14 000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258184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Годовая выручка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9 000 000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657085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Годовая выручка - НДС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8 100</a:t>
                      </a:r>
                      <a:r>
                        <a:rPr lang="ru-RU" sz="1400" u="none" strike="noStrike" baseline="0" dirty="0">
                          <a:effectLst/>
                        </a:rPr>
                        <a:t>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420617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Годовая себестоимость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3 500 000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8289232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Постоянные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1 300 000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326650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Сертификация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97733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Прибыль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2 800 000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956291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Рентабельность </a:t>
                      </a:r>
                      <a:r>
                        <a:rPr lang="en-US" sz="1400" u="none" strike="noStrike" dirty="0">
                          <a:effectLst/>
                        </a:rPr>
                        <a:t>(ROS)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r>
                        <a:rPr lang="ru-RU" sz="1400" u="none" strike="noStrike" dirty="0">
                          <a:effectLst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549373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78797"/>
              </p:ext>
            </p:extLst>
          </p:nvPr>
        </p:nvGraphicFramePr>
        <p:xfrm>
          <a:off x="6986218" y="2202029"/>
          <a:ext cx="4282575" cy="4095256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2404502">
                  <a:extLst>
                    <a:ext uri="{9D8B030D-6E8A-4147-A177-3AD203B41FA5}">
                      <a16:colId xmlns:a16="http://schemas.microsoft.com/office/drawing/2014/main" val="1733670227"/>
                    </a:ext>
                  </a:extLst>
                </a:gridCol>
                <a:gridCol w="1878073">
                  <a:extLst>
                    <a:ext uri="{9D8B030D-6E8A-4147-A177-3AD203B41FA5}">
                      <a16:colId xmlns:a16="http://schemas.microsoft.com/office/drawing/2014/main" val="2787581156"/>
                    </a:ext>
                  </a:extLst>
                </a:gridCol>
              </a:tblGrid>
              <a:tr h="3722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Расчет рентабельности (год 3)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57982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Пункты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Сумма, Рубль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281813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Цена продажи (с НДС)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36 000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108539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Себестоимость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14 000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336733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Годовая выручка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18 000 000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6102071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Годовая выручка - НДС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16 200 000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1976219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Годовая себестоимость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7 000 000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778155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Постоянные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2 000 000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321293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Сертификация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4631689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Прибыль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7 2000 000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3412379"/>
                  </a:ext>
                </a:extLst>
              </a:tr>
              <a:tr h="37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Рентабельность</a:t>
                      </a:r>
                      <a:r>
                        <a:rPr lang="en-US" sz="1400" u="none" strike="noStrike" dirty="0">
                          <a:effectLst/>
                        </a:rPr>
                        <a:t> (ROS)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20898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290" y="11583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7376B"/>
                </a:solidFill>
              </a:rPr>
              <a:t>Расчет доходов и расходов организации во второй и третий год существования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842A1732-1A29-815C-2C4F-F891A085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21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3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Бизнес-модель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2" y="879793"/>
            <a:ext cx="8775403" cy="5616258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806DEA1E-37BB-57C3-1D98-A1A857EA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22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5336E"/>
                </a:solidFill>
              </a:rPr>
              <a:t>Стратегическое планирование проекта</a:t>
            </a:r>
            <a:endParaRPr lang="ru-RU" dirty="0">
              <a:solidFill>
                <a:srgbClr val="05336E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648" y="950595"/>
            <a:ext cx="9770009" cy="567118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767151C-57A6-B658-9C6E-37A96486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030" y="6439217"/>
            <a:ext cx="2743200" cy="365125"/>
          </a:xfrm>
        </p:spPr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23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1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Распределение 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7366" y="2391802"/>
            <a:ext cx="3519581" cy="3820739"/>
          </a:xfrm>
        </p:spPr>
        <p:txBody>
          <a:bodyPr/>
          <a:lstStyle/>
          <a:p>
            <a:r>
              <a:rPr lang="ru-RU" dirty="0" err="1">
                <a:solidFill>
                  <a:srgbClr val="27376B"/>
                </a:solidFill>
              </a:rPr>
              <a:t>НаноВижн</a:t>
            </a:r>
            <a:r>
              <a:rPr lang="ru-RU" dirty="0">
                <a:solidFill>
                  <a:srgbClr val="27376B"/>
                </a:solidFill>
              </a:rPr>
              <a:t> </a:t>
            </a:r>
            <a:r>
              <a:rPr lang="ru-RU" dirty="0" err="1">
                <a:solidFill>
                  <a:srgbClr val="27376B"/>
                </a:solidFill>
              </a:rPr>
              <a:t>Груп</a:t>
            </a:r>
            <a:r>
              <a:rPr lang="ru-RU" dirty="0">
                <a:solidFill>
                  <a:srgbClr val="27376B"/>
                </a:solidFill>
              </a:rPr>
              <a:t> – 27%</a:t>
            </a:r>
          </a:p>
          <a:p>
            <a:r>
              <a:rPr lang="ru-RU" dirty="0">
                <a:solidFill>
                  <a:srgbClr val="27376B"/>
                </a:solidFill>
              </a:rPr>
              <a:t>КРАСМЕД – 23%</a:t>
            </a:r>
          </a:p>
          <a:p>
            <a:r>
              <a:rPr lang="ru-RU" dirty="0">
                <a:solidFill>
                  <a:srgbClr val="27376B"/>
                </a:solidFill>
              </a:rPr>
              <a:t>ФОКОС </a:t>
            </a:r>
            <a:r>
              <a:rPr lang="en-US" dirty="0">
                <a:solidFill>
                  <a:srgbClr val="27376B"/>
                </a:solidFill>
              </a:rPr>
              <a:t>laboratory</a:t>
            </a:r>
            <a:r>
              <a:rPr lang="ru-RU" dirty="0">
                <a:solidFill>
                  <a:srgbClr val="27376B"/>
                </a:solidFill>
              </a:rPr>
              <a:t> – 20%</a:t>
            </a:r>
            <a:endParaRPr lang="en-US" dirty="0">
              <a:solidFill>
                <a:srgbClr val="27376B"/>
              </a:solidFill>
            </a:endParaRPr>
          </a:p>
          <a:p>
            <a:r>
              <a:rPr lang="ru-RU" dirty="0" err="1">
                <a:solidFill>
                  <a:srgbClr val="27376B"/>
                </a:solidFill>
              </a:rPr>
              <a:t>ЦентрГлазПротез</a:t>
            </a:r>
            <a:r>
              <a:rPr lang="ru-RU" dirty="0">
                <a:solidFill>
                  <a:srgbClr val="27376B"/>
                </a:solidFill>
              </a:rPr>
              <a:t> – 15%</a:t>
            </a:r>
          </a:p>
          <a:p>
            <a:r>
              <a:rPr lang="en-US" dirty="0" err="1">
                <a:solidFill>
                  <a:srgbClr val="27376B"/>
                </a:solidFill>
              </a:rPr>
              <a:t>Protez</a:t>
            </a:r>
            <a:r>
              <a:rPr lang="en-US" dirty="0">
                <a:solidFill>
                  <a:srgbClr val="27376B"/>
                </a:solidFill>
              </a:rPr>
              <a:t> Studio</a:t>
            </a:r>
            <a:r>
              <a:rPr lang="ru-RU" dirty="0">
                <a:solidFill>
                  <a:srgbClr val="27376B"/>
                </a:solidFill>
              </a:rPr>
              <a:t> – 8%</a:t>
            </a:r>
            <a:endParaRPr lang="en-US" dirty="0">
              <a:solidFill>
                <a:srgbClr val="27376B"/>
              </a:solidFill>
            </a:endParaRPr>
          </a:p>
          <a:p>
            <a:r>
              <a:rPr lang="ru-RU" dirty="0">
                <a:solidFill>
                  <a:srgbClr val="27376B"/>
                </a:solidFill>
              </a:rPr>
              <a:t>Другие – 7%</a:t>
            </a:r>
            <a:endParaRPr lang="en-US" dirty="0">
              <a:solidFill>
                <a:srgbClr val="27376B"/>
              </a:solidFill>
            </a:endParaRPr>
          </a:p>
          <a:p>
            <a:endParaRPr lang="en-US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19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83869"/>
              </p:ext>
            </p:extLst>
          </p:nvPr>
        </p:nvGraphicFramePr>
        <p:xfrm>
          <a:off x="6364941" y="1552238"/>
          <a:ext cx="5423646" cy="466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039CA-70CB-9826-9D04-2C5C1976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24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4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E40EC-46D6-D1DA-5379-CFCF5A5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  <a:highlight>
                  <a:srgbClr val="FFFFFF"/>
                </a:highlight>
              </a:rPr>
              <a:t>Проблема: недостатки существующих решений</a:t>
            </a:r>
            <a:endParaRPr lang="ru-G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C5D68-070B-834A-ADF9-D63C913B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415" y="935355"/>
            <a:ext cx="10855960" cy="50488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27376B"/>
                </a:solidFill>
              </a:rPr>
              <a:t>Отсутствие подвижности </a:t>
            </a:r>
            <a:r>
              <a:rPr lang="ru-RU" sz="1600" dirty="0">
                <a:solidFill>
                  <a:srgbClr val="27376B"/>
                </a:solidFill>
              </a:rPr>
              <a:t>— протезы статичны, не синхронизируются с движением здорового глаза.</a:t>
            </a:r>
          </a:p>
          <a:p>
            <a:r>
              <a:rPr lang="ru-RU" sz="1600" b="1" dirty="0">
                <a:solidFill>
                  <a:srgbClr val="27376B"/>
                </a:solidFill>
              </a:rPr>
              <a:t>Неестественный внешний вид</a:t>
            </a:r>
            <a:r>
              <a:rPr lang="ru-RU" sz="1600" dirty="0">
                <a:solidFill>
                  <a:srgbClr val="27376B"/>
                </a:solidFill>
              </a:rPr>
              <a:t> — асимметрия взгляда и нарушение мимики лица.</a:t>
            </a:r>
          </a:p>
          <a:p>
            <a:r>
              <a:rPr lang="ru-RU" sz="1600" b="1" dirty="0">
                <a:solidFill>
                  <a:srgbClr val="27376B"/>
                </a:solidFill>
              </a:rPr>
              <a:t>Психологический дискомфорт </a:t>
            </a:r>
            <a:r>
              <a:rPr lang="ru-RU" sz="1600" dirty="0">
                <a:solidFill>
                  <a:srgbClr val="27376B"/>
                </a:solidFill>
              </a:rPr>
              <a:t>— ощущение «неживого» глаза снижает уверенность и социальную активность.</a:t>
            </a:r>
          </a:p>
          <a:p>
            <a:r>
              <a:rPr lang="ru-RU" sz="1600" b="1" dirty="0">
                <a:solidFill>
                  <a:srgbClr val="27376B"/>
                </a:solidFill>
              </a:rPr>
              <a:t>Медицинские риски</a:t>
            </a:r>
            <a:r>
              <a:rPr lang="ru-RU" sz="1600" dirty="0">
                <a:solidFill>
                  <a:srgbClr val="27376B"/>
                </a:solidFill>
              </a:rPr>
              <a:t> — западание протеза, раздражение тканей, повышенный риск инфекций.</a:t>
            </a:r>
          </a:p>
          <a:p>
            <a:r>
              <a:rPr lang="ru-RU" sz="1600" b="1" dirty="0">
                <a:solidFill>
                  <a:srgbClr val="27376B"/>
                </a:solidFill>
              </a:rPr>
              <a:t>Технологическое отставание </a:t>
            </a:r>
            <a:r>
              <a:rPr lang="ru-RU" sz="1600" dirty="0">
                <a:solidFill>
                  <a:srgbClr val="27376B"/>
                </a:solidFill>
              </a:rPr>
              <a:t>— большинство моделей изготавливаются вручную из пластика или акрила, без сенсоров и автоматизации.</a:t>
            </a:r>
          </a:p>
          <a:p>
            <a:r>
              <a:rPr lang="ru-RU" sz="1600" b="1" dirty="0">
                <a:solidFill>
                  <a:srgbClr val="27376B"/>
                </a:solidFill>
              </a:rPr>
              <a:t>Отсутствие отечественных аналогов</a:t>
            </a:r>
            <a:r>
              <a:rPr lang="ru-RU" sz="1600" dirty="0">
                <a:solidFill>
                  <a:srgbClr val="27376B"/>
                </a:solidFill>
              </a:rPr>
              <a:t> — на российском рынке нет подвижных бионических решений, а импортные протезы недоступны и дорогие.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0CC992B-7B33-8D82-9B09-430D2D50179C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AEFFB1-5AD1-7505-295D-366C229EF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682A7756-6684-E31C-3F18-52FC34B4F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D18045-BEBC-241A-1431-9A45A366F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0AD1437-F131-DF05-4375-09F91C3A3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E0042DA-3B4F-8F26-F8FD-FFEA92BA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2429E7-E696-EA70-E47A-2CD1C55E9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680" y="3617595"/>
            <a:ext cx="5080640" cy="3065780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52D59CF-9E4E-619D-53C1-52C4ADB5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3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1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3E5A2-F1F3-980B-10DC-385BA540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27376B"/>
                </a:solidFill>
                <a:cs typeface="Calibri Light" panose="020F0302020204030204" charset="0"/>
              </a:rPr>
              <a:t>Целевая аудитория (</a:t>
            </a:r>
            <a:r>
              <a:rPr lang="en-GB" sz="3200" b="1" dirty="0">
                <a:solidFill>
                  <a:srgbClr val="27376B"/>
                </a:solidFill>
                <a:cs typeface="Calibri Light" panose="020F0302020204030204" charset="0"/>
              </a:rPr>
              <a:t>B2C)</a:t>
            </a:r>
            <a:r>
              <a:rPr lang="ru-RU" sz="3200" b="1" dirty="0">
                <a:solidFill>
                  <a:srgbClr val="27376B"/>
                </a:solidFill>
                <a:cs typeface="Calibri Light" panose="020F0302020204030204" charset="0"/>
              </a:rPr>
              <a:t> </a:t>
            </a:r>
            <a:endParaRPr lang="ru-GE" sz="3200" dirty="0">
              <a:solidFill>
                <a:srgbClr val="27376B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9978C33-82DA-72DE-6490-247AFA60080E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43946B2-3A10-1601-3526-883109BA1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8D7B6F4F-9B17-2D14-1B53-E44B677B5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D9869A-5645-7280-0FE0-740E8A01E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6F5EA52-26D3-ED82-6DDB-CB80B44DD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051EB09-CEF7-F4C1-0CD3-108D35936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2B7440-E6E8-6967-BED2-E58B676884C4}"/>
              </a:ext>
            </a:extLst>
          </p:cNvPr>
          <p:cNvSpPr txBox="1"/>
          <p:nvPr/>
        </p:nvSpPr>
        <p:spPr>
          <a:xfrm>
            <a:off x="1574609" y="990262"/>
            <a:ext cx="3299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Кто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Пациенты 18–60 лет, потерявшие глаз после травм, операций или заболеваний.</a:t>
            </a:r>
            <a:endParaRPr lang="en-GB" dirty="0">
              <a:solidFill>
                <a:srgbClr val="27376B"/>
              </a:solidFill>
            </a:endParaRPr>
          </a:p>
          <a:p>
            <a:endParaRPr lang="ru-RU" dirty="0">
              <a:solidFill>
                <a:srgbClr val="27376B"/>
              </a:solidFill>
            </a:endParaRPr>
          </a:p>
          <a:p>
            <a:endParaRPr lang="ru-G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78374-A16B-7C48-D191-530D1759A0BC}"/>
              </a:ext>
            </a:extLst>
          </p:cNvPr>
          <p:cNvSpPr txBox="1"/>
          <p:nvPr/>
        </p:nvSpPr>
        <p:spPr>
          <a:xfrm>
            <a:off x="7244812" y="990262"/>
            <a:ext cx="4947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Потребности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Естественный внешний вид и симметрия лица.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Психологический комфорт и уверенность.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Безопасный, подвижный и долговечный протез.</a:t>
            </a:r>
            <a:endParaRPr lang="ru-G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4C5E9-1C47-C106-691C-7A7012DF78DC}"/>
              </a:ext>
            </a:extLst>
          </p:cNvPr>
          <p:cNvSpPr txBox="1"/>
          <p:nvPr/>
        </p:nvSpPr>
        <p:spPr>
          <a:xfrm>
            <a:off x="1143635" y="4895849"/>
            <a:ext cx="4814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Каналы сбыта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Медицинские и офтальмологические клиники.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Реабилитационные центры.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Прямые продажи и онлайн-заказы.</a:t>
            </a:r>
          </a:p>
          <a:p>
            <a:endParaRPr lang="ru-G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E2676-B9FF-E7CA-ED29-BE3643B22AF7}"/>
              </a:ext>
            </a:extLst>
          </p:cNvPr>
          <p:cNvSpPr txBox="1"/>
          <p:nvPr/>
        </p:nvSpPr>
        <p:spPr>
          <a:xfrm>
            <a:off x="6759575" y="4895849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Роль государства: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Субсидии и льготы по страховым случаям.</a:t>
            </a:r>
          </a:p>
          <a:p>
            <a:pPr algn="ctr"/>
            <a:r>
              <a:rPr lang="ru-RU" dirty="0">
                <a:solidFill>
                  <a:srgbClr val="27376B"/>
                </a:solidFill>
              </a:rPr>
              <a:t>Поддержка отечественных </a:t>
            </a:r>
            <a:r>
              <a:rPr lang="ru-RU" dirty="0" err="1">
                <a:solidFill>
                  <a:srgbClr val="27376B"/>
                </a:solidFill>
              </a:rPr>
              <a:t>биомедтехнологий</a:t>
            </a:r>
            <a:r>
              <a:rPr lang="ru-RU" dirty="0">
                <a:solidFill>
                  <a:srgbClr val="27376B"/>
                </a:solidFill>
              </a:rPr>
              <a:t> (импортозамещение).</a:t>
            </a:r>
          </a:p>
          <a:p>
            <a:endParaRPr lang="ru-GE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375C60-0A8F-C2A2-7A43-AE3C92154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372" y="2268854"/>
            <a:ext cx="4571316" cy="2584100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549279E-9F98-1722-C42D-7CC70C8E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4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EB463-0B97-0132-E0F8-A888E6C4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05410"/>
            <a:ext cx="10820400" cy="11563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  <a:cs typeface="Calibri Light" panose="020F0302020204030204" charset="0"/>
              </a:rPr>
              <a:t>Целевая аудитория (</a:t>
            </a:r>
            <a:r>
              <a:rPr lang="en-GB" b="1" dirty="0">
                <a:solidFill>
                  <a:srgbClr val="27376B"/>
                </a:solidFill>
                <a:cs typeface="Calibri Light" panose="020F0302020204030204" charset="0"/>
              </a:rPr>
              <a:t>B2B)</a:t>
            </a:r>
            <a:r>
              <a:rPr lang="ru-RU" b="1" dirty="0">
                <a:solidFill>
                  <a:srgbClr val="27376B"/>
                </a:solidFill>
                <a:cs typeface="Calibri Light" panose="020F0302020204030204" charset="0"/>
              </a:rPr>
              <a:t> </a:t>
            </a:r>
            <a:br>
              <a:rPr lang="ru-RU" b="1" dirty="0">
                <a:solidFill>
                  <a:srgbClr val="27376B"/>
                </a:solidFill>
                <a:cs typeface="Calibri Light" panose="020F0302020204030204" charset="0"/>
              </a:rPr>
            </a:br>
            <a:endParaRPr lang="ru-GE" dirty="0">
              <a:solidFill>
                <a:srgbClr val="27376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E2EAF-38F6-595C-A4A7-3A74914B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427" y="797878"/>
            <a:ext cx="10648948" cy="5046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27376B"/>
                </a:solidFill>
              </a:rPr>
              <a:t>Сегмент: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27376B"/>
                </a:solidFill>
              </a:rPr>
              <a:t>Медицинские клиники, центры протезирования и реабилитации, лаборатории эстетической медицины.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27376B"/>
                </a:solidFill>
              </a:rPr>
              <a:t/>
            </a:r>
            <a:br>
              <a:rPr lang="ru-RU" sz="1800" dirty="0">
                <a:solidFill>
                  <a:srgbClr val="27376B"/>
                </a:solidFill>
              </a:rPr>
            </a:b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27376B"/>
                </a:solidFill>
              </a:rPr>
              <a:t/>
            </a:r>
            <a:br>
              <a:rPr lang="ru-RU" sz="1800" dirty="0">
                <a:solidFill>
                  <a:srgbClr val="27376B"/>
                </a:solidFill>
              </a:rPr>
            </a:b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27376B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27376B"/>
                </a:solidFill>
              </a:rPr>
              <a:t>Лица, принимающие решение: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27376B"/>
                </a:solidFill>
              </a:rPr>
              <a:t>Руководители и медицинские директора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27376B"/>
                </a:solidFill>
              </a:rPr>
              <a:t>Влияющие лица: офтальмологи, протезисты, специалисты по медтехнологиям</a:t>
            </a:r>
          </a:p>
          <a:p>
            <a:pPr marL="0" indent="0">
              <a:buNone/>
            </a:pPr>
            <a:endParaRPr lang="ru-GE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D0054804-DA59-3A13-6E02-6AB0D6695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68786"/>
              </p:ext>
            </p:extLst>
          </p:nvPr>
        </p:nvGraphicFramePr>
        <p:xfrm>
          <a:off x="1991996" y="1186921"/>
          <a:ext cx="9627658" cy="37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6BDF924A-1434-E1AE-5EC4-42A823DF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5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1021715" y="32385"/>
            <a:ext cx="1110234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b="1" dirty="0">
                <a:solidFill>
                  <a:srgbClr val="27376B"/>
                </a:solidFill>
              </a:rPr>
              <a:t>Ценностное предложение и продукт</a:t>
            </a:r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1368427" y="779780"/>
            <a:ext cx="11094085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7376B"/>
                </a:solidFill>
              </a:rPr>
              <a:t>«Глаз-Алмаз» — подвижный глазной протез, возвращающий пациенту естественность и уверенность благодаря синхронному движению зрачка со здоровым глазом.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D3AE0DC-F3FA-D783-AA10-20A9794D29E2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E2C06B6-41EE-C468-46A9-3E3E9141D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11" name="Объект 13">
              <a:extLst>
                <a:ext uri="{FF2B5EF4-FFF2-40B4-BE49-F238E27FC236}">
                  <a16:creationId xmlns:a16="http://schemas.microsoft.com/office/drawing/2014/main" id="{ED150DB5-3D65-A053-74C2-5CA7E0A6A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CD6CEBB-82EF-16B6-93D6-250C39A36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9F5FA02-985F-E02C-794E-62D642683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B0C4F41-93B5-3F1D-518F-F71D6C685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BFC7EF-86C9-A8E1-A788-EEAF5EB06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29" y="2203517"/>
            <a:ext cx="4635491" cy="360546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5D85E2-5DD9-E4E5-7E00-454B0464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6</a:t>
            </a:fld>
            <a:endParaRPr lang="ru-RU" sz="1400" dirty="0">
              <a:solidFill>
                <a:srgbClr val="27376B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A788E6-6323-BE1C-27D0-DFA731C94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173" y="2203516"/>
            <a:ext cx="4084062" cy="36054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0A6AE0-4FDD-62D2-3DFC-F8415E35290C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2E23141-4BDB-D2EB-5F5F-FFAA7443D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12689F06-A06F-94A2-1385-12DBCE6F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6A22C44-570E-5671-B4BF-E3FAD7842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9BC756-C2AF-514C-68F8-39236B40E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A6A8387-7B80-AB18-9764-9E1C1C53E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406770" y="470331"/>
            <a:ext cx="78327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ru-RU" sz="3200" b="1" dirty="0">
                <a:solidFill>
                  <a:srgbClr val="27376B"/>
                </a:solidFill>
                <a:latin typeface="+mj-lt"/>
                <a:ea typeface="+mj-ea"/>
                <a:cs typeface="+mj-cs"/>
              </a:rPr>
              <a:t>Решение, которое предлагает команда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A14C5D5-A76D-6E22-2499-0DF03475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7</a:t>
            </a:fld>
            <a:endParaRPr lang="ru-RU" sz="1400" dirty="0">
              <a:solidFill>
                <a:srgbClr val="27376B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A054CE4-1603-1555-DCB1-D1431A281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7800" y="1750060"/>
            <a:ext cx="929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GE" altLang="ru-GE" sz="1800" b="1" i="0" u="none" strike="noStrike" cap="none" normalizeH="0" baseline="0" dirty="0">
                <a:ln>
                  <a:noFill/>
                </a:ln>
                <a:solidFill>
                  <a:srgbClr val="27376B"/>
                </a:solidFill>
                <a:effectLst/>
                <a:latin typeface="+mn-lt"/>
              </a:rPr>
              <a:t>«Глаз-Алмаз» — подвижный бионический глазной протез</a:t>
            </a:r>
            <a:r>
              <a:rPr kumimoji="0" lang="ru-GE" altLang="ru-GE" sz="1800" b="0" i="0" u="none" strike="noStrike" cap="none" normalizeH="0" baseline="0" dirty="0">
                <a:ln>
                  <a:noFill/>
                </a:ln>
                <a:solidFill>
                  <a:srgbClr val="27376B"/>
                </a:solidFill>
                <a:effectLst/>
                <a:latin typeface="+mn-lt"/>
              </a:rPr>
              <a:t>, который синхронно повторяет движения здорового глаза и создаёт естественный взгляд благодаря комбинации технологий</a:t>
            </a:r>
            <a:r>
              <a:rPr kumimoji="0" lang="ru-RU" altLang="ru-GE" sz="1800" b="0" i="0" u="none" strike="noStrike" cap="none" normalizeH="0" baseline="0" dirty="0">
                <a:ln>
                  <a:noFill/>
                </a:ln>
                <a:solidFill>
                  <a:srgbClr val="27376B"/>
                </a:solidFill>
                <a:effectLst/>
                <a:latin typeface="+mn-lt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GE" altLang="ru-GE" sz="1800" b="0" i="0" u="none" strike="noStrike" cap="none" normalizeH="0" baseline="0" dirty="0">
              <a:ln>
                <a:noFill/>
              </a:ln>
              <a:solidFill>
                <a:srgbClr val="27376B"/>
              </a:solidFill>
              <a:effectLst/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894B6A-EB0E-D9C1-BEE4-06D44ED04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7" b="30541"/>
          <a:stretch>
            <a:fillRect/>
          </a:stretch>
        </p:blipFill>
        <p:spPr>
          <a:xfrm>
            <a:off x="1249681" y="3077255"/>
            <a:ext cx="10531822" cy="19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Анализ 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793" y="1012572"/>
            <a:ext cx="6553697" cy="580821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7376B"/>
                </a:solidFill>
              </a:rPr>
              <a:t>В России в год производится около 20000 операций</a:t>
            </a:r>
          </a:p>
          <a:p>
            <a:r>
              <a:rPr lang="ru-RU" dirty="0">
                <a:solidFill>
                  <a:srgbClr val="27376B"/>
                </a:solidFill>
              </a:rPr>
              <a:t>Средняя цена протеза – 30000 р</a:t>
            </a:r>
          </a:p>
          <a:p>
            <a:r>
              <a:rPr lang="ru-RU" dirty="0">
                <a:solidFill>
                  <a:srgbClr val="27376B"/>
                </a:solidFill>
              </a:rPr>
              <a:t>Каждый год 30000 лиц меняет текущий протез</a:t>
            </a:r>
          </a:p>
          <a:p>
            <a:r>
              <a:rPr lang="ru-RU" dirty="0">
                <a:solidFill>
                  <a:srgbClr val="27376B"/>
                </a:solidFill>
              </a:rPr>
              <a:t>Государство покрывает стоимость примерно 20% операций</a:t>
            </a:r>
          </a:p>
          <a:p>
            <a:pPr marL="0" indent="0">
              <a:buNone/>
            </a:pPr>
            <a:endParaRPr lang="ru-RU" dirty="0">
              <a:solidFill>
                <a:srgbClr val="27376B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27376B"/>
                </a:solidFill>
              </a:rPr>
              <a:t>ВЕСЬ ОБЪЕМ РЫНКА:</a:t>
            </a:r>
          </a:p>
          <a:p>
            <a:pPr marL="0" indent="0">
              <a:buNone/>
            </a:pPr>
            <a:r>
              <a:rPr lang="ru-RU" dirty="0">
                <a:solidFill>
                  <a:srgbClr val="27376B"/>
                </a:solidFill>
              </a:rPr>
              <a:t>Объем рынка косметических протезов</a:t>
            </a:r>
          </a:p>
          <a:p>
            <a:pPr marL="0" indent="0">
              <a:buNone/>
            </a:pPr>
            <a:endParaRPr lang="ru-RU" dirty="0">
              <a:solidFill>
                <a:srgbClr val="27376B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27376B"/>
                </a:solidFill>
              </a:rPr>
              <a:t> ДОСТУПНЫЙ ОБЪЕМ РЫНКА:</a:t>
            </a:r>
            <a:br>
              <a:rPr lang="ru-RU" dirty="0">
                <a:solidFill>
                  <a:srgbClr val="27376B"/>
                </a:solidFill>
              </a:rPr>
            </a:br>
            <a:r>
              <a:rPr lang="ru-RU" dirty="0">
                <a:solidFill>
                  <a:srgbClr val="27376B"/>
                </a:solidFill>
              </a:rPr>
              <a:t>Объем рынка без учитывания гос. поддержки</a:t>
            </a:r>
          </a:p>
          <a:p>
            <a:pPr marL="0" indent="0">
              <a:buNone/>
            </a:pPr>
            <a:endParaRPr lang="ru-RU" dirty="0">
              <a:solidFill>
                <a:srgbClr val="27376B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27376B"/>
                </a:solidFill>
              </a:rPr>
              <a:t>РЕАЛЬНО ДОСТИЖИМЫЙ ОБЪЕМ РЫНКА:</a:t>
            </a:r>
          </a:p>
          <a:p>
            <a:pPr marL="0" indent="0">
              <a:buNone/>
            </a:pPr>
            <a:r>
              <a:rPr lang="ru-RU" dirty="0">
                <a:solidFill>
                  <a:srgbClr val="27376B"/>
                </a:solidFill>
              </a:rPr>
              <a:t>Объем рынка без учитывания гос. поддержки среди лиц (18-6</a:t>
            </a:r>
            <a:r>
              <a:rPr lang="en-US" dirty="0">
                <a:solidFill>
                  <a:srgbClr val="27376B"/>
                </a:solidFill>
              </a:rPr>
              <a:t>0</a:t>
            </a:r>
            <a:r>
              <a:rPr lang="ru-RU" dirty="0">
                <a:solidFill>
                  <a:srgbClr val="27376B"/>
                </a:solidFill>
              </a:rPr>
              <a:t>) лет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6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8816023" y="4027365"/>
            <a:ext cx="2070715" cy="2032440"/>
          </a:xfrm>
          <a:prstGeom prst="ellipse">
            <a:avLst/>
          </a:prstGeom>
          <a:solidFill>
            <a:srgbClr val="E85A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387269" y="2936903"/>
            <a:ext cx="2928222" cy="3122902"/>
          </a:xfrm>
          <a:prstGeom prst="ellipse">
            <a:avLst/>
          </a:prstGeom>
          <a:solidFill>
            <a:srgbClr val="E85A5A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12901" y="1889826"/>
            <a:ext cx="4076958" cy="4169979"/>
          </a:xfrm>
          <a:prstGeom prst="ellipse">
            <a:avLst/>
          </a:prstGeom>
          <a:solidFill>
            <a:srgbClr val="E85A5A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816023" y="2164928"/>
            <a:ext cx="198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7376B"/>
                </a:solidFill>
              </a:rPr>
              <a:t>1.5 МЛРД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00276" y="3212939"/>
            <a:ext cx="198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7376B"/>
                </a:solidFill>
              </a:rPr>
              <a:t>1.2 МЛРД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28245" y="4699695"/>
            <a:ext cx="198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7376B"/>
                </a:solidFill>
              </a:rPr>
              <a:t>600 МЛН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16CB37F-3377-5B68-0660-3551C4F4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8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4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7376B"/>
                </a:solidFill>
              </a:rPr>
              <a:t>Конкурентный анализ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697464"/>
              </p:ext>
            </p:extLst>
          </p:nvPr>
        </p:nvGraphicFramePr>
        <p:xfrm>
          <a:off x="1759788" y="2119906"/>
          <a:ext cx="8747186" cy="42990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7385">
                  <a:extLst>
                    <a:ext uri="{9D8B030D-6E8A-4147-A177-3AD203B41FA5}">
                      <a16:colId xmlns:a16="http://schemas.microsoft.com/office/drawing/2014/main" val="2730024630"/>
                    </a:ext>
                  </a:extLst>
                </a:gridCol>
                <a:gridCol w="1866598">
                  <a:extLst>
                    <a:ext uri="{9D8B030D-6E8A-4147-A177-3AD203B41FA5}">
                      <a16:colId xmlns:a16="http://schemas.microsoft.com/office/drawing/2014/main" val="2585421816"/>
                    </a:ext>
                  </a:extLst>
                </a:gridCol>
                <a:gridCol w="1653271">
                  <a:extLst>
                    <a:ext uri="{9D8B030D-6E8A-4147-A177-3AD203B41FA5}">
                      <a16:colId xmlns:a16="http://schemas.microsoft.com/office/drawing/2014/main" val="3375125630"/>
                    </a:ext>
                  </a:extLst>
                </a:gridCol>
                <a:gridCol w="1668666">
                  <a:extLst>
                    <a:ext uri="{9D8B030D-6E8A-4147-A177-3AD203B41FA5}">
                      <a16:colId xmlns:a16="http://schemas.microsoft.com/office/drawing/2014/main" val="2796465443"/>
                    </a:ext>
                  </a:extLst>
                </a:gridCol>
                <a:gridCol w="1391266">
                  <a:extLst>
                    <a:ext uri="{9D8B030D-6E8A-4147-A177-3AD203B41FA5}">
                      <a16:colId xmlns:a16="http://schemas.microsoft.com/office/drawing/2014/main" val="143048946"/>
                    </a:ext>
                  </a:extLst>
                </a:gridCol>
              </a:tblGrid>
              <a:tr h="12221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Глаз-Алмаз</a:t>
                      </a:r>
                    </a:p>
                  </a:txBody>
                  <a:tcPr>
                    <a:solidFill>
                      <a:srgbClr val="35B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Центр</a:t>
                      </a:r>
                      <a:r>
                        <a:rPr lang="ru-RU" baseline="0" dirty="0"/>
                        <a:t> глазного протезирования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Красмед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Зарубежные</a:t>
                      </a:r>
                      <a:r>
                        <a:rPr lang="ru-RU" baseline="0" dirty="0"/>
                        <a:t> версии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98984"/>
                  </a:ext>
                </a:extLst>
              </a:tr>
              <a:tr h="578782">
                <a:tc>
                  <a:txBody>
                    <a:bodyPr/>
                    <a:lstStyle/>
                    <a:p>
                      <a:r>
                        <a:rPr lang="ru-RU" dirty="0"/>
                        <a:t>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36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</a:rPr>
                        <a:t>т.р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5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т.р</a:t>
                      </a:r>
                      <a:r>
                        <a:rPr lang="ru-RU" baseline="0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т.р</a:t>
                      </a:r>
                      <a:r>
                        <a:rPr lang="ru-RU" baseline="0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50-100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т.р</a:t>
                      </a:r>
                      <a:r>
                        <a:rPr lang="ru-RU" baseline="0" dirty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716761"/>
                  </a:ext>
                </a:extLst>
              </a:tr>
              <a:tr h="578782">
                <a:tc>
                  <a:txBody>
                    <a:bodyPr/>
                    <a:lstStyle/>
                    <a:p>
                      <a:r>
                        <a:rPr lang="ru-RU" dirty="0"/>
                        <a:t>Материал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Полимер</a:t>
                      </a:r>
                    </a:p>
                  </a:txBody>
                  <a:tcPr>
                    <a:solidFill>
                      <a:srgbClr val="35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Стекло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Пластмасса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Полимер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98067"/>
                  </a:ext>
                </a:extLst>
              </a:tr>
              <a:tr h="700444">
                <a:tc>
                  <a:txBody>
                    <a:bodyPr/>
                    <a:lstStyle/>
                    <a:p>
                      <a:r>
                        <a:rPr lang="ru-RU" dirty="0"/>
                        <a:t>Подвижность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При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сутствует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5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Отсутствует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Отсутствует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03158"/>
                  </a:ext>
                </a:extLst>
              </a:tr>
              <a:tr h="578782">
                <a:tc>
                  <a:txBody>
                    <a:bodyPr/>
                    <a:lstStyle/>
                    <a:p>
                      <a:r>
                        <a:rPr lang="ru-RU" dirty="0"/>
                        <a:t>Реалистичность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9/10</a:t>
                      </a:r>
                    </a:p>
                  </a:txBody>
                  <a:tcPr>
                    <a:solidFill>
                      <a:srgbClr val="35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99472"/>
                  </a:ext>
                </a:extLst>
              </a:tr>
              <a:tr h="578782">
                <a:tc>
                  <a:txBody>
                    <a:bodyPr/>
                    <a:lstStyle/>
                    <a:p>
                      <a:r>
                        <a:rPr lang="ru-RU" dirty="0"/>
                        <a:t>Стабильность положения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8/10</a:t>
                      </a:r>
                    </a:p>
                  </a:txBody>
                  <a:tcPr>
                    <a:solidFill>
                      <a:srgbClr val="35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163336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47791F4-E379-F8CC-04AA-02D2A7A3C2C3}"/>
              </a:ext>
            </a:extLst>
          </p:cNvPr>
          <p:cNvGrpSpPr/>
          <p:nvPr/>
        </p:nvGrpSpPr>
        <p:grpSpPr>
          <a:xfrm>
            <a:off x="68580" y="236220"/>
            <a:ext cx="1193800" cy="6385560"/>
            <a:chOff x="0" y="-10"/>
            <a:chExt cx="1880" cy="1005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7A9E7E-FFA6-9F1B-0616-59ACD32B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64" r="58007" b="24892"/>
            <a:stretch>
              <a:fillRect/>
            </a:stretch>
          </p:blipFill>
          <p:spPr>
            <a:xfrm rot="16200000">
              <a:off x="-1873" y="1863"/>
              <a:ext cx="5626" cy="1880"/>
            </a:xfrm>
            <a:prstGeom prst="rect">
              <a:avLst/>
            </a:prstGeom>
          </p:spPr>
        </p:pic>
        <p:pic>
          <p:nvPicPr>
            <p:cNvPr id="7" name="Объект 13">
              <a:extLst>
                <a:ext uri="{FF2B5EF4-FFF2-40B4-BE49-F238E27FC236}">
                  <a16:creationId xmlns:a16="http://schemas.microsoft.com/office/drawing/2014/main" id="{98332C06-62FF-1531-2D2B-69CD4E1A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" y="6723"/>
              <a:ext cx="1217" cy="121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5AF34A1-FFA1-E1BF-0978-B37FF6AD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999"/>
            <a:stretch>
              <a:fillRect/>
            </a:stretch>
          </p:blipFill>
          <p:spPr>
            <a:xfrm>
              <a:off x="167" y="4178"/>
              <a:ext cx="1526" cy="84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8D48710-35C0-50A1-732E-ABB2629C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93"/>
            <a:stretch>
              <a:fillRect/>
            </a:stretch>
          </p:blipFill>
          <p:spPr>
            <a:xfrm>
              <a:off x="133" y="5186"/>
              <a:ext cx="1560" cy="12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4888B8D-B8F3-291D-B9C5-EC5A2DCB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" y="8276"/>
              <a:ext cx="1639" cy="177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59788" y="1050274"/>
            <a:ext cx="726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7376B"/>
                </a:solidFill>
              </a:rPr>
              <a:t>Конкурентный анализ проведен с основными представителями рынка, а также зарубежными компаниями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47422E24-1A3C-3B72-B810-D9E10D51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A37-F9F2-4DFE-B6D3-9CC5B38B3301}" type="slidenum">
              <a:rPr lang="ru-RU" sz="1400" smtClean="0">
                <a:solidFill>
                  <a:srgbClr val="27376B"/>
                </a:solidFill>
              </a:rPr>
              <a:t>9</a:t>
            </a:fld>
            <a:endParaRPr lang="ru-RU" sz="1400" dirty="0">
              <a:solidFill>
                <a:srgbClr val="273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10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ГЛАЗ АЛМАЗ_ИТОГ" id="{DB9B5DE8-7131-407A-B628-91E52D3511A8}" vid="{A11B181E-B891-4A40-8288-0BB556CE35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ГЛАЗ АЛМАЗ_ИТОГ</Template>
  <TotalTime>0</TotalTime>
  <Words>1108</Words>
  <Application>Microsoft Office PowerPoint</Application>
  <PresentationFormat>Широкоэкранный</PresentationFormat>
  <Paragraphs>318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HelveticaNeueCyr</vt:lpstr>
      <vt:lpstr>Libre Franklin</vt:lpstr>
      <vt:lpstr>Тема Office</vt:lpstr>
      <vt:lpstr>Презентация PowerPoint</vt:lpstr>
      <vt:lpstr>Актуальность</vt:lpstr>
      <vt:lpstr>Проблема: недостатки существующих решений</vt:lpstr>
      <vt:lpstr>Целевая аудитория (B2C) </vt:lpstr>
      <vt:lpstr>Целевая аудитория (B2B)  </vt:lpstr>
      <vt:lpstr>Ценностное предложение и продукт</vt:lpstr>
      <vt:lpstr>Презентация PowerPoint</vt:lpstr>
      <vt:lpstr>Анализ рынка</vt:lpstr>
      <vt:lpstr>Конкурентный анализ</vt:lpstr>
      <vt:lpstr>Финансовые показатели</vt:lpstr>
      <vt:lpstr>Финансовые показатели</vt:lpstr>
      <vt:lpstr>Текущая стадия проекта</vt:lpstr>
      <vt:lpstr>Презентация PowerPoint</vt:lpstr>
      <vt:lpstr>Лабораторный макет</vt:lpstr>
      <vt:lpstr>Поддержка научного сообщества</vt:lpstr>
      <vt:lpstr>Поддержка платформы HealthNet</vt:lpstr>
      <vt:lpstr>Ценностное предложение</vt:lpstr>
      <vt:lpstr>Дорожная карта</vt:lpstr>
      <vt:lpstr>Наша команда</vt:lpstr>
      <vt:lpstr>Контакты команды</vt:lpstr>
      <vt:lpstr>Финансовые показатели</vt:lpstr>
      <vt:lpstr>Бизнес-модель</vt:lpstr>
      <vt:lpstr>Стратегическое планирование проекта</vt:lpstr>
      <vt:lpstr>Распределение рынка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</cp:revision>
  <dcterms:created xsi:type="dcterms:W3CDTF">2025-12-13T05:34:26Z</dcterms:created>
  <dcterms:modified xsi:type="dcterms:W3CDTF">2025-12-13T05:35:20Z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D84F62850B97409D89B638B5E624EC88_13</vt:lpwstr>
  </property>
  <property fmtid="{D5CDD505-2E9C-101B-9397-08002B2CF9AE}" pid="3" name="KSOProductBuildVer">
    <vt:lpwstr>1049-12.2.0.22549</vt:lpwstr>
  </property>
</Properties>
</file>