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7" r:id="rId2"/>
    <p:sldId id="264" r:id="rId3"/>
    <p:sldId id="259" r:id="rId4"/>
    <p:sldId id="258" r:id="rId5"/>
    <p:sldId id="260" r:id="rId6"/>
    <p:sldId id="265" r:id="rId7"/>
    <p:sldId id="261" r:id="rId8"/>
    <p:sldId id="262" r:id="rId9"/>
    <p:sldId id="263" r:id="rId10"/>
    <p:sldId id="268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8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1709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67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19CF04-6615-4674-8202-179982640FD8}" type="datetimeFigureOut">
              <a:rPr lang="ru-RU" smtClean="0"/>
              <a:t>28.04.2024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B294F-CAC7-4D13-9C50-5C2609422E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128824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2ABBBC-6D67-4FE6-ADEB-9073D7A1A316}" type="datetimeFigureOut">
              <a:rPr lang="ru-RU" smtClean="0"/>
              <a:t>28.04.2024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74740-91B1-4904-B053-FEFDCC852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86849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7DDC95D-ADA5-C954-5C1D-4074D67F34E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0178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B11654C-C7AB-0FE3-BEE9-257CD095EDF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6274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338B866-F477-86C5-C39A-9B9D4DE3D13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44536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5877E3B-96EE-84B7-8D1B-D7C70AABDF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4255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B9151A1-CBFA-B1E2-4DC1-16C9028A3A2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6048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08DF533-5108-059D-9331-DA983F4D60C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87282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7DDC95D-ADA5-C954-5C1D-4074D67F34E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82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D695-0B16-4285-9604-0083221068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293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D695-0B16-4285-9604-0083221068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907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D695-0B16-4285-9604-0083221068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2105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D695-0B16-4285-9604-0083221068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342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D695-0B16-4285-9604-0083221068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7939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D695-0B16-4285-9604-0083221068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815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D695-0B16-4285-9604-0083221068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100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D695-0B16-4285-9604-0083221068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575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D695-0B16-4285-9604-0083221068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993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D695-0B16-4285-9604-0083221068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9496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D695-0B16-4285-9604-0083221068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4546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8912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BD695-0B16-4285-9604-0083221068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313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svg"/><Relationship Id="rId5" Type="http://schemas.openxmlformats.org/officeDocument/2006/relationships/image" Target="../media/image2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vkusvill.ru/shops/spb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mos.ru/authority/documents/doc/28156220/" TargetMode="Externa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base.garant.ru/10164502/53f89421bbdaf741eb2d1ecc4ddb4c33/" TargetMode="External"/><Relationship Id="rId2" Type="http://schemas.openxmlformats.org/officeDocument/2006/relationships/hyperlink" Target="https://ngofeec.ru/2022/01/11/utilizatsiya-batareek-v-rossii-i-skolko-eto-stoit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magcity74.ru/news/71041-musor-sdavajsja-aktivisty-rasskazali-kak-jekopatrul-delaet-magnitogorsk-i-planetu-chishhe.html" TargetMode="External"/><Relationship Id="rId4" Type="http://schemas.openxmlformats.org/officeDocument/2006/relationships/hyperlink" Target="https://rep.bsatu.by/bitstream/doc/15858/1/Kasmovich-E-S-K-ocenke-negativnogo-vozdejstviya-na-okruzhayushchuyu-sredu-pri-utilizacii.pd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svg"/><Relationship Id="rId5" Type="http://schemas.openxmlformats.org/officeDocument/2006/relationships/image" Target="../media/image2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8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255197" y="5828988"/>
            <a:ext cx="1551508" cy="6306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3199" dirty="0">
                <a:solidFill>
                  <a:srgbClr val="FFFFFF">
                    <a:alpha val="80000"/>
                  </a:srgbClr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2024 г.</a:t>
            </a:r>
            <a:endParaRPr lang="en-US" sz="3199" dirty="0"/>
          </a:p>
        </p:txBody>
      </p:sp>
      <p:sp>
        <p:nvSpPr>
          <p:cNvPr id="3" name="Shape 1"/>
          <p:cNvSpPr/>
          <p:nvPr/>
        </p:nvSpPr>
        <p:spPr>
          <a:xfrm>
            <a:off x="1543477" y="3271075"/>
            <a:ext cx="9104983" cy="3049974"/>
          </a:xfrm>
          <a:prstGeom prst="rect">
            <a:avLst/>
          </a:prstGeom>
          <a:noFill/>
          <a:ln/>
        </p:spPr>
      </p:sp>
      <p:sp>
        <p:nvSpPr>
          <p:cNvPr id="4" name="Text 2"/>
          <p:cNvSpPr/>
          <p:nvPr/>
        </p:nvSpPr>
        <p:spPr>
          <a:xfrm>
            <a:off x="1488043" y="3271074"/>
            <a:ext cx="9215851" cy="13298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КОНЦЕПТУАЛЬНАЯ ТЕХНИЧЕСКАЯ И БИЗНЕС МОДЕЛЬ СИСТЕМНОГО КОМПЛЕКСА ПО СБОРУ ОТРАБОТАВШИХ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БАТАРЕЕК</a:t>
            </a:r>
            <a:endParaRPr lang="en-US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543477" y="4708358"/>
            <a:ext cx="9104983" cy="1612690"/>
          </a:xfrm>
          <a:prstGeom prst="rect">
            <a:avLst/>
          </a:prstGeom>
          <a:noFill/>
          <a:ln/>
        </p:spPr>
      </p:sp>
      <p:sp>
        <p:nvSpPr>
          <p:cNvPr id="6" name="Text 4"/>
          <p:cNvSpPr/>
          <p:nvPr/>
        </p:nvSpPr>
        <p:spPr>
          <a:xfrm>
            <a:off x="1543477" y="4708359"/>
            <a:ext cx="3688073" cy="1678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dirty="0">
                <a:solidFill>
                  <a:srgbClr val="FFFFFF">
                    <a:alpha val="100000"/>
                  </a:srgbClr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Студенты 3 курса группы 113</a:t>
            </a:r>
            <a:endParaRPr lang="en-US" dirty="0"/>
          </a:p>
          <a:p>
            <a:r>
              <a:rPr lang="en-US" sz="1432" dirty="0">
                <a:solidFill>
                  <a:srgbClr val="FFFFFF">
                    <a:alpha val="100000"/>
                  </a:srgbClr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en-US" dirty="0"/>
          </a:p>
          <a:p>
            <a:r>
              <a:rPr lang="ru-RU" sz="1600" dirty="0">
                <a:solidFill>
                  <a:schemeClr val="bg1"/>
                </a:solidFill>
              </a:rPr>
              <a:t>Работу выполнили:</a:t>
            </a:r>
          </a:p>
          <a:p>
            <a:r>
              <a:rPr lang="ru-RU" sz="1600" dirty="0">
                <a:solidFill>
                  <a:schemeClr val="bg1"/>
                </a:solidFill>
              </a:rPr>
              <a:t>Григорьев Владислав Ефимович </a:t>
            </a:r>
            <a:endParaRPr lang="en-US" sz="1600" dirty="0">
              <a:solidFill>
                <a:schemeClr val="bg1"/>
              </a:solidFill>
            </a:endParaRPr>
          </a:p>
          <a:p>
            <a:r>
              <a:rPr lang="ru-RU" sz="1600" dirty="0" err="1">
                <a:solidFill>
                  <a:schemeClr val="bg1"/>
                </a:solidFill>
              </a:rPr>
              <a:t>Домаровский</a:t>
            </a:r>
            <a:r>
              <a:rPr lang="ru-RU" sz="1600" dirty="0">
                <a:solidFill>
                  <a:schemeClr val="bg1"/>
                </a:solidFill>
              </a:rPr>
              <a:t> Никита Игоревич.</a:t>
            </a:r>
            <a:endParaRPr lang="en-US" sz="1600" dirty="0">
              <a:solidFill>
                <a:schemeClr val="bg1"/>
              </a:solidFill>
            </a:endParaRPr>
          </a:p>
          <a:p>
            <a:r>
              <a:rPr lang="ru-RU" sz="1600" dirty="0">
                <a:solidFill>
                  <a:schemeClr val="bg1"/>
                </a:solidFill>
              </a:rPr>
              <a:t>Янбухтин Алишер </a:t>
            </a:r>
            <a:r>
              <a:rPr lang="ru-RU" sz="1600" dirty="0" err="1">
                <a:solidFill>
                  <a:schemeClr val="bg1"/>
                </a:solidFill>
              </a:rPr>
              <a:t>Файзуллоевич</a:t>
            </a:r>
            <a:r>
              <a:rPr lang="ru-RU" sz="1600" dirty="0">
                <a:solidFill>
                  <a:schemeClr val="bg1"/>
                </a:solidFill>
              </a:rPr>
              <a:t>.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7689126" y="4708358"/>
            <a:ext cx="2959334" cy="12142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/>
            <a:r>
              <a:rPr lang="en-US" dirty="0">
                <a:solidFill>
                  <a:srgbClr val="FFFFFF">
                    <a:alpha val="100000"/>
                  </a:srgbClr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Научный руководитель:</a:t>
            </a:r>
            <a:endParaRPr lang="en-US" dirty="0"/>
          </a:p>
          <a:p>
            <a:pPr algn="r"/>
            <a:r>
              <a:rPr lang="en-US" sz="1432" dirty="0">
                <a:solidFill>
                  <a:srgbClr val="FFFFFF">
                    <a:alpha val="100000"/>
                  </a:srgbClr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en-US" dirty="0"/>
          </a:p>
          <a:p>
            <a:pPr algn="r"/>
            <a:r>
              <a:rPr lang="en-US" sz="1432" dirty="0">
                <a:solidFill>
                  <a:srgbClr val="FFFFFF">
                    <a:alpha val="100000"/>
                  </a:srgbClr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старший преподаватель</a:t>
            </a:r>
            <a:r>
              <a:rPr lang="en-US" sz="1432" dirty="0">
                <a:solidFill>
                  <a:srgbClr val="FFFFFF">
                    <a:alpha val="100000"/>
                  </a:srgbClr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 </a:t>
            </a:r>
            <a:r>
              <a:rPr lang="en-US" sz="1432" dirty="0" err="1">
                <a:solidFill>
                  <a:srgbClr val="FFFFFF">
                    <a:alpha val="100000"/>
                  </a:srgbClr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Солодовников</a:t>
            </a:r>
            <a:r>
              <a:rPr lang="en-US" sz="1432" dirty="0">
                <a:solidFill>
                  <a:srgbClr val="FFFFFF">
                    <a:alpha val="100000"/>
                  </a:srgbClr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 </a:t>
            </a:r>
            <a:r>
              <a:rPr lang="ru-RU" sz="1432" dirty="0">
                <a:solidFill>
                  <a:srgbClr val="FFFFFF">
                    <a:alpha val="100000"/>
                  </a:srgbClr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Максим Алексеевич</a:t>
            </a:r>
            <a:r>
              <a:rPr lang="en-US" sz="1432" dirty="0">
                <a:solidFill>
                  <a:srgbClr val="FFFFFF">
                    <a:alpha val="100000"/>
                  </a:srgbClr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.</a:t>
            </a:r>
            <a:endParaRPr lang="en-US" dirty="0"/>
          </a:p>
        </p:txBody>
      </p:sp>
      <p:pic>
        <p:nvPicPr>
          <p:cNvPr id="8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467322" y="527428"/>
            <a:ext cx="1254380" cy="1225390"/>
          </a:xfrm>
          <a:prstGeom prst="rect">
            <a:avLst/>
          </a:prstGeom>
        </p:spPr>
      </p:pic>
      <p:pic>
        <p:nvPicPr>
          <p:cNvPr id="9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4495777" y="1835357"/>
            <a:ext cx="3200383" cy="1177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328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ACD918C-9AE7-6104-9079-D7B4A142D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Введение в Проблему.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613CDD4-90BD-4CD0-41C7-2D11ED2A7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7672"/>
            <a:ext cx="10515600" cy="4351338"/>
          </a:xfrm>
        </p:spPr>
        <p:txBody>
          <a:bodyPr/>
          <a:lstStyle/>
          <a:p>
            <a:pPr algn="just"/>
            <a:r>
              <a:rPr lang="ru-RU" dirty="0"/>
              <a:t>Предположим, что люди не хотят </a:t>
            </a:r>
            <a:r>
              <a:rPr lang="ru-RU" b="1" dirty="0"/>
              <a:t>выкидывать просто</a:t>
            </a:r>
            <a:r>
              <a:rPr lang="ru-RU" dirty="0"/>
              <a:t> так </a:t>
            </a:r>
            <a:r>
              <a:rPr lang="ru-RU" b="1" dirty="0"/>
              <a:t>отработавшие батарейки</a:t>
            </a:r>
            <a:r>
              <a:rPr lang="ru-RU" dirty="0"/>
              <a:t> в урны, а планируют </a:t>
            </a:r>
            <a:r>
              <a:rPr lang="ru-RU" b="1" dirty="0"/>
              <a:t>сдавать их как-то специально</a:t>
            </a:r>
            <a:r>
              <a:rPr lang="ru-RU" dirty="0"/>
              <a:t>, но не знают как и где. Авторами рассмотрена сеть магазинов </a:t>
            </a:r>
            <a:r>
              <a:rPr lang="ru-RU" dirty="0" err="1"/>
              <a:t>ВкусВилл</a:t>
            </a:r>
            <a:r>
              <a:rPr lang="ru-RU" dirty="0"/>
              <a:t> как эмпирическая база исследования. У данной фирмы в Санкт-Петербурге 256 точек. Предположим, что за месяц на этих точках накапливается суммарно батареек в количестве 1500 штук. </a:t>
            </a:r>
          </a:p>
          <a:p>
            <a:pPr algn="ctr"/>
            <a:r>
              <a:rPr lang="ru-RU" dirty="0"/>
              <a:t>Вся проблема в том, что нет </a:t>
            </a:r>
            <a:r>
              <a:rPr lang="ru-RU" b="1" dirty="0"/>
              <a:t>недостаточной мотивации </a:t>
            </a:r>
            <a:r>
              <a:rPr lang="ru-RU" dirty="0"/>
              <a:t>людей на </a:t>
            </a:r>
            <a:r>
              <a:rPr lang="ru-RU" b="1" dirty="0"/>
              <a:t>сбор отработавших батареек </a:t>
            </a:r>
            <a:r>
              <a:rPr lang="ru-RU" dirty="0"/>
              <a:t>в </a:t>
            </a:r>
            <a:r>
              <a:rPr lang="ru-RU" b="1" dirty="0"/>
              <a:t>специализированные</a:t>
            </a:r>
            <a:r>
              <a:rPr lang="ru-RU" dirty="0"/>
              <a:t> </a:t>
            </a:r>
            <a:r>
              <a:rPr lang="ru-RU" b="1" dirty="0"/>
              <a:t>контейнеры</a:t>
            </a:r>
            <a:r>
              <a:rPr lang="ru-RU" dirty="0"/>
              <a:t>. 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7846CC2-5CF9-3550-13E1-BD4938C4C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27744" y="6040074"/>
            <a:ext cx="726056" cy="681402"/>
          </a:xfrm>
        </p:spPr>
        <p:txBody>
          <a:bodyPr/>
          <a:lstStyle/>
          <a:p>
            <a:fld id="{1CFBD695-0B16-4285-9604-00832210685C}" type="slidenum">
              <a:rPr lang="ru-RU" sz="6000" smtClean="0">
                <a:solidFill>
                  <a:srgbClr val="FF0000"/>
                </a:solidFill>
              </a:rPr>
              <a:t>2</a:t>
            </a:fld>
            <a:endParaRPr lang="ru-RU" sz="6000" dirty="0">
              <a:solidFill>
                <a:srgbClr val="FF0000"/>
              </a:solidFill>
            </a:endParaRPr>
          </a:p>
        </p:txBody>
      </p:sp>
      <p:sp>
        <p:nvSpPr>
          <p:cNvPr id="5" name="Text 0">
            <a:extLst>
              <a:ext uri="{FF2B5EF4-FFF2-40B4-BE49-F238E27FC236}">
                <a16:creationId xmlns:a16="http://schemas.microsoft.com/office/drawing/2014/main" xmlns="" id="{CB4580B9-67ED-6B90-5122-9D083EA81AA8}"/>
              </a:ext>
            </a:extLst>
          </p:cNvPr>
          <p:cNvSpPr/>
          <p:nvPr/>
        </p:nvSpPr>
        <p:spPr>
          <a:xfrm>
            <a:off x="7832792" y="-37655"/>
            <a:ext cx="5120151" cy="1389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4799" dirty="0">
                <a:solidFill>
                  <a:schemeClr val="accent4">
                    <a:lumMod val="60000"/>
                    <a:lumOff val="40000"/>
                  </a:schemeClr>
                </a:solidFill>
                <a:ea typeface="Montserrat Alternates Black" pitchFamily="34" charset="-122"/>
              </a:rPr>
              <a:t>Проект «Золотая батарейка».</a:t>
            </a:r>
            <a:endParaRPr lang="en-US" sz="4799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F84A8C7-CA4A-9339-91F9-E23CCFC21AE9}"/>
              </a:ext>
            </a:extLst>
          </p:cNvPr>
          <p:cNvSpPr txBox="1"/>
          <p:nvPr/>
        </p:nvSpPr>
        <p:spPr>
          <a:xfrm>
            <a:off x="989901" y="6040073"/>
            <a:ext cx="10989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Источник - 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Сколько точек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ВкусВилл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на территории Санкт-Петербурга, </a:t>
            </a:r>
            <a:r>
              <a:rPr lang="en-US" b="0" i="0" u="sng" dirty="0">
                <a:effectLst/>
                <a:latin typeface="Roboto" panose="02000000000000000000" pitchFamily="2" charset="0"/>
                <a:hlinkClick r:id="rId2"/>
              </a:rPr>
              <a:t>https://vkusvill.ru/shops/spb/</a:t>
            </a:r>
            <a:r>
              <a:rPr lang="en-US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065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32792" y="-37655"/>
            <a:ext cx="5120151" cy="1389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4799" dirty="0">
                <a:solidFill>
                  <a:schemeClr val="accent4">
                    <a:lumMod val="60000"/>
                    <a:lumOff val="40000"/>
                  </a:schemeClr>
                </a:solidFill>
                <a:ea typeface="Montserrat Alternates Black" pitchFamily="34" charset="-122"/>
              </a:rPr>
              <a:t>Проект «Золотая батарейка».</a:t>
            </a:r>
            <a:endParaRPr lang="en-US" sz="4799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593" y="3137402"/>
            <a:ext cx="5452139" cy="1857385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3FF5E910-9CE6-EE79-43FC-89E0F543A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>
                <a:solidFill>
                  <a:srgbClr val="000000">
                    <a:alpha val="100000"/>
                  </a:srgbClr>
                </a:solidFill>
                <a:ea typeface="Montserrat SemiBold" pitchFamily="34" charset="-122"/>
              </a:rPr>
              <a:t>Проблема</a:t>
            </a:r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E988E862-3591-93E2-3726-0E611B7681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2800" b="1" dirty="0"/>
              <a:t>Стоимость</a:t>
            </a:r>
            <a:r>
              <a:rPr lang="ru-RU" sz="2800" dirty="0"/>
              <a:t> </a:t>
            </a:r>
            <a:r>
              <a:rPr lang="ru-RU" sz="2800" b="1" dirty="0"/>
              <a:t>устранения</a:t>
            </a:r>
            <a:r>
              <a:rPr lang="ru-RU" sz="2800" dirty="0"/>
              <a:t> </a:t>
            </a:r>
            <a:r>
              <a:rPr lang="ru-RU" sz="2800" b="1" dirty="0"/>
              <a:t>вреда</a:t>
            </a:r>
            <a:r>
              <a:rPr lang="ru-RU" sz="2800" dirty="0"/>
              <a:t> от загрязнениями батарейками окружающей среды. Данный проект позволит привлечь внимание граждан к проблеме с экологией в городе.</a:t>
            </a:r>
            <a:endParaRPr lang="en-US" sz="2800" dirty="0"/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F6B024B-F460-7473-B5F0-F5BC73A877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43" y="3137402"/>
            <a:ext cx="6280350" cy="206617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79320" y="5203576"/>
            <a:ext cx="6172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Рисунок 1 – расчет стоимости земельного участка за период вывода его из</a:t>
            </a:r>
            <a:br>
              <a:rPr lang="ru-RU" sz="1400" dirty="0"/>
            </a:br>
            <a:r>
              <a:rPr lang="ru-RU" sz="1400" dirty="0"/>
              <a:t>нормативного состояния Источник</a:t>
            </a:r>
            <a:r>
              <a:rPr lang="en-US" sz="1400" dirty="0"/>
              <a:t>: </a:t>
            </a:r>
            <a:r>
              <a:rPr lang="ru-RU" sz="1400" dirty="0"/>
              <a:t>Авторская разработка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05593" y="4650186"/>
            <a:ext cx="5240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Рисунок 2 – расчет вреда от захламления. Источник</a:t>
            </a:r>
            <a:r>
              <a:rPr lang="en-US" dirty="0"/>
              <a:t>: </a:t>
            </a:r>
            <a:r>
              <a:rPr lang="ru-RU" dirty="0"/>
              <a:t>Авторская разработка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5243" y="5801578"/>
            <a:ext cx="11033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Источник</a:t>
            </a: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1400" dirty="0"/>
              <a:t>К оценке негативного воздействия на окружающую среду при утилизации сельскохозяйственной техники</a:t>
            </a:r>
            <a:r>
              <a:rPr lang="en-US" sz="1400" dirty="0"/>
              <a:t> </a:t>
            </a: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https://rep.bsatu.by/bitstream/doc/15858/1/Kasmovich-E-S-K-ocenke-negativnogo-vozdejstviya-na-okruzhayushchuyu-sredu-pri-utilizacii.pdf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b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b="1" i="0" dirty="0">
                <a:solidFill>
                  <a:srgbClr val="0E0E0F"/>
                </a:solidFill>
                <a:effectLst/>
                <a:latin typeface="Golos Text"/>
              </a:rPr>
              <a:t>№ 801-РМ Об утверждении Методики исчисления размера ущерба, вызываемого захламлением, загрязнением и деградацией земель на территории Москвы</a:t>
            </a:r>
            <a:r>
              <a:rPr lang="ru-RU" sz="1400" b="1" dirty="0">
                <a:solidFill>
                  <a:srgbClr val="0E0E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solidFill>
                  <a:srgbClr val="0E0E0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https://www.mos.ru/authority/documents/doc/28156220/</a:t>
            </a:r>
            <a:r>
              <a:rPr lang="ru-RU" sz="1400" b="1" dirty="0">
                <a:solidFill>
                  <a:srgbClr val="0E0E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endParaRPr lang="ru-RU" sz="1400" b="1" i="0" dirty="0">
              <a:solidFill>
                <a:srgbClr val="0E0E0F"/>
              </a:solidFill>
              <a:effectLst/>
              <a:latin typeface="Golos Text"/>
            </a:endParaRPr>
          </a:p>
        </p:txBody>
      </p:sp>
      <p:sp>
        <p:nvSpPr>
          <p:cNvPr id="11" name="Номер слайда 3">
            <a:extLst>
              <a:ext uri="{FF2B5EF4-FFF2-40B4-BE49-F238E27FC236}">
                <a16:creationId xmlns:a16="http://schemas.microsoft.com/office/drawing/2014/main" xmlns="" id="{87846CC2-5CF9-3550-13E1-BD4938C4C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074283"/>
            <a:ext cx="726056" cy="681402"/>
          </a:xfrm>
        </p:spPr>
        <p:txBody>
          <a:bodyPr/>
          <a:lstStyle/>
          <a:p>
            <a:r>
              <a:rPr lang="ru-RU" sz="6000" dirty="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89406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26477" y="-118957"/>
            <a:ext cx="5356125" cy="1429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4799" dirty="0">
                <a:solidFill>
                  <a:schemeClr val="accent4">
                    <a:lumMod val="60000"/>
                    <a:lumOff val="40000"/>
                  </a:schemeClr>
                </a:solidFill>
                <a:ea typeface="Montserrat Alternates Black" pitchFamily="34" charset="-122"/>
              </a:rPr>
              <a:t>Проект «Золотая батарейка».</a:t>
            </a:r>
            <a:endParaRPr lang="en-US" sz="4799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6EF6D916-B2EA-C2E5-DCE8-7A5972E88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err="1">
                <a:solidFill>
                  <a:srgbClr val="000000">
                    <a:alpha val="100000"/>
                  </a:srgbClr>
                </a:solidFill>
                <a:latin typeface="Times New Roman" panose="02020603050405020304" pitchFamily="18" charset="0"/>
                <a:ea typeface="Montserrat SemiBold" pitchFamily="34" charset="-122"/>
                <a:cs typeface="Times New Roman" panose="02020603050405020304" pitchFamily="18" charset="0"/>
              </a:rPr>
              <a:t>Решение</a:t>
            </a:r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972C9095-7F44-8756-C200-A4F27E42E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8" y="1310053"/>
            <a:ext cx="10724072" cy="4866910"/>
          </a:xfrm>
        </p:spPr>
        <p:txBody>
          <a:bodyPr/>
          <a:lstStyle/>
          <a:p>
            <a:pPr algn="just"/>
            <a:r>
              <a:rPr lang="ru-RU" dirty="0"/>
              <a:t>Система фиксации при сборе и вознаграждение пользователя по факту сбора отработавших батареек. Пользователь помещает отработавшую батарейку в специальный контейнер, весы в </a:t>
            </a:r>
            <a:r>
              <a:rPr lang="ru-RU" b="1" dirty="0"/>
              <a:t>системе комплекса по сбору</a:t>
            </a:r>
            <a:r>
              <a:rPr lang="ru-RU" dirty="0"/>
              <a:t> взвешивают разницу между первоначальной массы и конечной. Формируется QR-код, который пользователь сканирует и получает вознаграждение в виде баллов, которые потом будут применяться для покупок товаров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634" y="4132168"/>
            <a:ext cx="7333626" cy="182617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94634" y="5958347"/>
            <a:ext cx="7333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ru-RU" dirty="0"/>
              <a:t>Рисунок 3 – инженерная идея. Источник</a:t>
            </a:r>
            <a:r>
              <a:rPr lang="en-US" dirty="0"/>
              <a:t>: </a:t>
            </a:r>
            <a:r>
              <a:rPr lang="ru-RU" dirty="0"/>
              <a:t>Авторская разработка</a:t>
            </a:r>
          </a:p>
        </p:txBody>
      </p:sp>
      <p:sp>
        <p:nvSpPr>
          <p:cNvPr id="10" name="Номер слайда 3">
            <a:extLst>
              <a:ext uri="{FF2B5EF4-FFF2-40B4-BE49-F238E27FC236}">
                <a16:creationId xmlns:a16="http://schemas.microsoft.com/office/drawing/2014/main" xmlns="" id="{87846CC2-5CF9-3550-13E1-BD4938C4C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5911620"/>
            <a:ext cx="726056" cy="681402"/>
          </a:xfrm>
        </p:spPr>
        <p:txBody>
          <a:bodyPr/>
          <a:lstStyle/>
          <a:p>
            <a:r>
              <a:rPr lang="ru-RU" sz="6000" dirty="0">
                <a:solidFill>
                  <a:srgbClr val="FF000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32160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36192" y="0"/>
            <a:ext cx="4992331" cy="13623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4799" dirty="0">
                <a:solidFill>
                  <a:schemeClr val="accent4">
                    <a:lumMod val="60000"/>
                    <a:lumOff val="40000"/>
                  </a:schemeClr>
                </a:solidFill>
                <a:ea typeface="Montserrat Alternates Black" pitchFamily="34" charset="-122"/>
              </a:rPr>
              <a:t>Проект «Золотая батарейка».</a:t>
            </a:r>
            <a:endParaRPr lang="en-US" sz="4799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533397" y="2222657"/>
            <a:ext cx="11169592" cy="1206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7482A1C3-2AE6-F66B-61A6-76214B7B3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>
                <a:solidFill>
                  <a:srgbClr val="000000">
                    <a:alpha val="100000"/>
                  </a:srgbClr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Расчеты стоимости</a:t>
            </a:r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B9E1BB7D-4433-0850-39A5-9A96CFC6BC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2381"/>
            <a:ext cx="10515600" cy="1070268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 установка комплекса по сбору отработавших батареек.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ознаграждение за факт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сбора отработавших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батареек</a:t>
            </a:r>
            <a:r>
              <a:rPr lang="en-US" sz="2800" dirty="0">
                <a:solidFill>
                  <a:srgbClr val="000000">
                    <a:alpha val="100000"/>
                  </a:srgbClr>
                </a:solidFill>
                <a:latin typeface="Times New Roman" panose="02020603050405020304" pitchFamily="18" charset="0"/>
                <a:ea typeface="Inter Semi Bold" pitchFamily="34" charset="-122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B944CCA-6428-084A-58ED-94527B56D0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07621"/>
            <a:ext cx="12192000" cy="336331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194D1C3-FDB8-2933-D0D6-C65958F87A0C}"/>
              </a:ext>
            </a:extLst>
          </p:cNvPr>
          <p:cNvSpPr txBox="1"/>
          <p:nvPr/>
        </p:nvSpPr>
        <p:spPr>
          <a:xfrm>
            <a:off x="300577" y="6075144"/>
            <a:ext cx="10430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Рисунок 4. расчёт полной стоимости одной установки комплекса (с учетом расходов на обслуживание за один год). Источник</a:t>
            </a:r>
            <a:r>
              <a:rPr lang="en-US" dirty="0"/>
              <a:t>: </a:t>
            </a:r>
            <a:r>
              <a:rPr lang="ru-RU" dirty="0"/>
              <a:t>Авторская разработка </a:t>
            </a:r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xmlns="" id="{87846CC2-5CF9-3550-13E1-BD4938C4C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5367" y="6075144"/>
            <a:ext cx="726056" cy="681402"/>
          </a:xfrm>
        </p:spPr>
        <p:txBody>
          <a:bodyPr/>
          <a:lstStyle/>
          <a:p>
            <a:r>
              <a:rPr lang="ru-RU" sz="6000" dirty="0">
                <a:solidFill>
                  <a:srgbClr val="FF0000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892704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A482E50-B8FF-B3CF-3028-29C6F5E9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Решение, разница.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D453DF6-CAEB-6613-CFC8-8DAE4580F0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/>
              <a:t>Примерный срок службы </a:t>
            </a:r>
            <a:r>
              <a:rPr lang="ru-RU" b="1" dirty="0"/>
              <a:t>одного комплекса по сбору отработавших батареек</a:t>
            </a:r>
            <a:r>
              <a:rPr lang="ru-RU" dirty="0"/>
              <a:t> составляет </a:t>
            </a:r>
            <a:r>
              <a:rPr lang="ru-RU" b="1" dirty="0"/>
              <a:t>пять лет</a:t>
            </a:r>
            <a:r>
              <a:rPr lang="ru-RU" dirty="0"/>
              <a:t>.</a:t>
            </a:r>
          </a:p>
          <a:p>
            <a:pPr algn="just"/>
            <a:r>
              <a:rPr lang="ru-RU" dirty="0"/>
              <a:t>Рассчитаем сколько потребуется денег на устранение последствий выбросов батареек в окружающую среду.</a:t>
            </a:r>
          </a:p>
          <a:p>
            <a:pPr algn="just"/>
            <a:r>
              <a:rPr lang="ru-RU" b="1" dirty="0"/>
              <a:t>В год </a:t>
            </a:r>
            <a:r>
              <a:rPr lang="ru-RU" dirty="0"/>
              <a:t>на устранение последствий понадобится – </a:t>
            </a:r>
            <a:r>
              <a:rPr lang="ru-RU" b="1" dirty="0"/>
              <a:t>2 046 644 476,2 рублей.</a:t>
            </a:r>
          </a:p>
          <a:p>
            <a:pPr algn="just"/>
            <a:r>
              <a:rPr lang="ru-RU" b="1" dirty="0"/>
              <a:t>За 5 лет </a:t>
            </a:r>
            <a:r>
              <a:rPr lang="ru-RU" dirty="0"/>
              <a:t>на устранение последствий понадобится – </a:t>
            </a:r>
            <a:r>
              <a:rPr lang="ru-RU" b="1" dirty="0"/>
              <a:t>10 233 222 381 рублей.</a:t>
            </a:r>
          </a:p>
          <a:p>
            <a:endParaRPr lang="ru-RU" dirty="0"/>
          </a:p>
        </p:txBody>
      </p:sp>
      <p:sp>
        <p:nvSpPr>
          <p:cNvPr id="5" name="Text 0">
            <a:extLst>
              <a:ext uri="{FF2B5EF4-FFF2-40B4-BE49-F238E27FC236}">
                <a16:creationId xmlns:a16="http://schemas.microsoft.com/office/drawing/2014/main" xmlns="" id="{049D458D-89A3-E561-2648-3C128E8C37BC}"/>
              </a:ext>
            </a:extLst>
          </p:cNvPr>
          <p:cNvSpPr/>
          <p:nvPr/>
        </p:nvSpPr>
        <p:spPr>
          <a:xfrm>
            <a:off x="7836192" y="0"/>
            <a:ext cx="4992331" cy="13623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4799" dirty="0">
                <a:solidFill>
                  <a:schemeClr val="accent4">
                    <a:lumMod val="60000"/>
                    <a:lumOff val="40000"/>
                  </a:schemeClr>
                </a:solidFill>
                <a:ea typeface="Montserrat Alternates Black" pitchFamily="34" charset="-122"/>
              </a:rPr>
              <a:t>Проект «Золотая батарейка».</a:t>
            </a:r>
            <a:endParaRPr lang="en-US" sz="4799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xmlns="" id="{87846CC2-5CF9-3550-13E1-BD4938C4C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27744" y="6040074"/>
            <a:ext cx="726056" cy="681402"/>
          </a:xfrm>
        </p:spPr>
        <p:txBody>
          <a:bodyPr/>
          <a:lstStyle/>
          <a:p>
            <a:r>
              <a:rPr lang="ru-RU" sz="6000" dirty="0">
                <a:solidFill>
                  <a:srgbClr val="FF0000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920929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61829" y="0"/>
            <a:ext cx="4992331" cy="14486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4799" dirty="0">
                <a:solidFill>
                  <a:schemeClr val="accent4">
                    <a:lumMod val="60000"/>
                    <a:lumOff val="40000"/>
                  </a:schemeClr>
                </a:solidFill>
                <a:ea typeface="Montserrat Alternates Black" pitchFamily="34" charset="-122"/>
              </a:rPr>
              <a:t>Проект «Золотая батарейка».</a:t>
            </a:r>
            <a:endParaRPr lang="en-US" sz="4799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322B3BFB-A081-C319-3C5E-B9F0DB30A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665453" cy="1325563"/>
          </a:xfrm>
        </p:spPr>
        <p:txBody>
          <a:bodyPr/>
          <a:lstStyle/>
          <a:p>
            <a:r>
              <a:rPr lang="ru-RU" sz="4400" dirty="0">
                <a:solidFill>
                  <a:srgbClr val="000000">
                    <a:alpha val="100000"/>
                  </a:srgbClr>
                </a:solidFill>
                <a:ea typeface="Montserrat SemiBold" pitchFamily="34" charset="-122"/>
              </a:rPr>
              <a:t>Риски</a:t>
            </a:r>
            <a:endParaRPr lang="ru-RU" dirty="0"/>
          </a:p>
        </p:txBody>
      </p:sp>
      <p:sp>
        <p:nvSpPr>
          <p:cNvPr id="6" name="Text 3"/>
          <p:cNvSpPr/>
          <p:nvPr/>
        </p:nvSpPr>
        <p:spPr>
          <a:xfrm>
            <a:off x="511204" y="1787579"/>
            <a:ext cx="11169592" cy="37937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Акты вандализма и порчи установок комплекса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Риск злонамеренного повреждения установок комплекса по сбору отработавших батареек пользователями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Акты мошенничества со стороны пользователей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Риск попыток помещать что-то, но не отработавшие батарейки в контейнеры по сбору ради наживы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Непонимание пользы от установки и развития проекта «Золотая батарейка»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Проект приносит косвенную пользу и вклад в экологию региона и мира. Потребность в извлечение краткосрочной экономической выгоды, а не вклад в будущее – могут стать причиной «прохладного» отношения к проекту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87846CC2-5CF9-3550-13E1-BD4938C4C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54740" y="6005568"/>
            <a:ext cx="726056" cy="681402"/>
          </a:xfrm>
        </p:spPr>
        <p:txBody>
          <a:bodyPr/>
          <a:lstStyle/>
          <a:p>
            <a:r>
              <a:rPr lang="ru-RU" sz="6000" dirty="0">
                <a:solidFill>
                  <a:srgbClr val="FF0000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122557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78919" y="0"/>
            <a:ext cx="4992331" cy="13359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4799" dirty="0">
                <a:solidFill>
                  <a:schemeClr val="accent4">
                    <a:lumMod val="60000"/>
                    <a:lumOff val="40000"/>
                  </a:schemeClr>
                </a:solidFill>
                <a:ea typeface="Montserrat Alternates Black" pitchFamily="34" charset="-122"/>
              </a:rPr>
              <a:t>Проект «Золотая батарейка».</a:t>
            </a:r>
            <a:endParaRPr lang="en-US" sz="4799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533398" y="1498852"/>
            <a:ext cx="3035712" cy="6306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533397" y="2495758"/>
            <a:ext cx="11169592" cy="1206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AC595E2F-07BC-F168-0409-95D4D4132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Регионы охвата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04528CD1-0B1A-CC63-D54B-C7C0ECC6F4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641884"/>
          </a:xfrm>
        </p:spPr>
        <p:txBody>
          <a:bodyPr/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Первоначальный охват: Санкт-Петербург</a:t>
            </a:r>
            <a:r>
              <a:rPr lang="ru-RU" sz="2800" dirty="0">
                <a:solidFill>
                  <a:srgbClr val="000000">
                    <a:alpha val="100000"/>
                  </a:srgbClr>
                </a:solidFill>
                <a:latin typeface="Times New Roman" panose="02020603050405020304" pitchFamily="18" charset="0"/>
                <a:ea typeface="Inter Semi Bold" pitchFamily="34" charset="-122"/>
                <a:cs typeface="Times New Roman" panose="02020603050405020304" pitchFamily="18" charset="0"/>
              </a:rPr>
              <a:t>, ибо подсчёты велись для данного города.</a:t>
            </a:r>
          </a:p>
          <a:p>
            <a:pPr algn="just"/>
            <a:r>
              <a:rPr lang="ru-RU" sz="2800" dirty="0">
                <a:solidFill>
                  <a:srgbClr val="000000">
                    <a:alpha val="100000"/>
                  </a:srgbClr>
                </a:solidFill>
                <a:latin typeface="Times New Roman" panose="02020603050405020304" pitchFamily="18" charset="0"/>
                <a:ea typeface="Inter Semi Bold" pitchFamily="34" charset="-122"/>
                <a:cs typeface="Times New Roman" panose="02020603050405020304" pitchFamily="18" charset="0"/>
              </a:rPr>
              <a:t>Далее и в других городах</a:t>
            </a:r>
            <a:r>
              <a:rPr lang="en-US" sz="2800" dirty="0">
                <a:solidFill>
                  <a:srgbClr val="000000">
                    <a:alpha val="100000"/>
                  </a:srgbClr>
                </a:solidFill>
                <a:latin typeface="Times New Roman" panose="02020603050405020304" pitchFamily="18" charset="0"/>
                <a:ea typeface="Inter Semi Bold" pitchFamily="34" charset="-122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87846CC2-5CF9-3550-13E1-BD4938C4C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27744" y="6040074"/>
            <a:ext cx="726056" cy="681402"/>
          </a:xfrm>
        </p:spPr>
        <p:txBody>
          <a:bodyPr/>
          <a:lstStyle/>
          <a:p>
            <a:r>
              <a:rPr lang="ru-RU" sz="6000" dirty="0">
                <a:solidFill>
                  <a:srgbClr val="FF0000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4037024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xmlns="" id="{4AB68839-A0D3-0EC3-53B0-DF17CFAD440F}"/>
              </a:ext>
            </a:extLst>
          </p:cNvPr>
          <p:cNvSpPr/>
          <p:nvPr/>
        </p:nvSpPr>
        <p:spPr>
          <a:xfrm>
            <a:off x="7878919" y="0"/>
            <a:ext cx="4992331" cy="13359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4799" dirty="0">
                <a:solidFill>
                  <a:schemeClr val="accent4">
                    <a:lumMod val="60000"/>
                    <a:lumOff val="40000"/>
                  </a:schemeClr>
                </a:solidFill>
                <a:ea typeface="Montserrat Alternates Black" pitchFamily="34" charset="-122"/>
              </a:rPr>
              <a:t>Проект «Золотая батарейка».</a:t>
            </a:r>
            <a:endParaRPr lang="en-US" sz="4799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BEE9156E-EB34-2924-F149-DA901C953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источников.</a:t>
            </a:r>
            <a:endParaRPr lang="ru-RU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xmlns="" id="{B372AD2C-A73E-E02F-7E45-2AF5CB467B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1) 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B0604020202020204" pitchFamily="2" charset="0"/>
              </a:rPr>
              <a:t>МОО \\\‘Дальневосточная Экологическая комиссия\\\’. (2022). Утилизация батареек в России и сколько это стоит? [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Roboto" panose="020B0604020202020204" pitchFamily="2" charset="0"/>
              </a:rPr>
              <a:t>online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B0604020202020204" pitchFamily="2" charset="0"/>
              </a:rPr>
              <a:t>]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Roboto" panose="020B0604020202020204" pitchFamily="2" charset="0"/>
              </a:rPr>
              <a:t>Available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B0604020202020204" pitchFamily="2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Roboto" panose="020B0604020202020204" pitchFamily="2" charset="0"/>
              </a:rPr>
              <a:t>at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B0604020202020204" pitchFamily="2" charset="0"/>
              </a:rPr>
              <a:t>: 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B0604020202020204" pitchFamily="2" charset="0"/>
                <a:hlinkClick r:id="rId2"/>
              </a:rPr>
              <a:t>https://ngofeec.ru/2022/01/11/utilizatsiya-batareek-v-rossii-i-skolko-eto-stoit/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B0604020202020204" pitchFamily="2" charset="0"/>
              </a:rPr>
              <a:t>.</a:t>
            </a:r>
          </a:p>
          <a:p>
            <a:r>
              <a:rPr lang="ru-RU" dirty="0">
                <a:solidFill>
                  <a:srgbClr val="000000"/>
                </a:solidFill>
                <a:latin typeface="Roboto" panose="020B0604020202020204" pitchFamily="2" charset="0"/>
              </a:rPr>
              <a:t>2) 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rosfeo.ru. (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n.d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.). ФАС России утвердила тарифы на обращение с отходами I и II классов - ФЭО. [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online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]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Available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at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: https://rosfeo.ru/press-czentr/novosti-fgup-feo/2022/mart/fas-rossii-utverdila-tarifyi-na-obrashhenie-s-otxodami-i-i-ii-klassov.html.</a:t>
            </a:r>
            <a:endParaRPr lang="ru-RU" dirty="0">
              <a:solidFill>
                <a:srgbClr val="000000"/>
              </a:solidFill>
              <a:latin typeface="Roboto" panose="020B0604020202020204" pitchFamily="2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Roboto" panose="020B0604020202020204" pitchFamily="2" charset="0"/>
              </a:rPr>
              <a:t>3) 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base.garant.ru. (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n.d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.). Приложение. Нормативы стоимости освоения новых земель взамен изымаемых сельскохозяйственных угодий для несельскохозяйственных нужд | ГАРАНТ. [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online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]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Available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at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: 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  <a:hlinkClick r:id="rId3"/>
              </a:rPr>
              <a:t>https://base.garant.ru/10164502/53f89421bbdaf741eb2d1ecc4ddb4c33/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</a:t>
            </a:r>
          </a:p>
          <a:p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</a:rPr>
              <a:t>4)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УДК 631.3 К ОЦЕНКЕ НЕГАТИВНОГО ВОЗДЕЙСТВИЯ НА ОКРУЖАЮЩУЮ СРЕДУ ПРИ УТИЛИЗАЦИИ СЕЛЬСКОХОЗЯЙСТВЕННОЙ ТЕХНИКИ. (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n.d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.).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Available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at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: 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  <a:hlinkClick r:id="rId4"/>
              </a:rPr>
              <a:t>https://rep.bsatu.by/bitstream/doc/15858/1/Kasmovich-E-S-K-ocenke-negativnogo-vozdejstviya-na-okruzhayushchuyu-sredu-pri-utilizacii.pdf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</a:t>
            </a:r>
          </a:p>
          <a:p>
            <a:r>
              <a:rPr lang="ru-RU" u="sng" dirty="0">
                <a:latin typeface="Roboto" panose="02000000000000000000" pitchFamily="2" charset="0"/>
              </a:rPr>
              <a:t>5) 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www.magcity74.ru. (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n.d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.). Мусор, сдавайся! Активисты, рассказали, как ‘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Экопатруль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’ делает Магнитогорск и планету чище. [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online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]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Available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at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: 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  <a:hlinkClick r:id="rId5"/>
              </a:rPr>
              <a:t>https://www.magcity74.ru/news/71041-musor-sdavajsja-aktivisty-rasskazali-kak-jekopatrul-delaet-magnitogorsk-i-planetu-chishhe.html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</a:t>
            </a:r>
          </a:p>
          <a:p>
            <a:r>
              <a:rPr lang="ru-RU">
                <a:solidFill>
                  <a:srgbClr val="000000"/>
                </a:solidFill>
                <a:latin typeface="Roboto" panose="02000000000000000000" pitchFamily="2" charset="0"/>
              </a:rPr>
              <a:t>6) Рыжакова</a:t>
            </a: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</a:rPr>
              <a:t>, М. Г. Отработавшая батарейка как опасный отход / М. Г. Рыжакова // Твердые бытовые отходы. – 2015. – № 6(108). – С. 42-47. – EDN UKVXNR.</a:t>
            </a:r>
            <a:endParaRPr lang="ru-RU" dirty="0"/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xmlns="" id="{87846CC2-5CF9-3550-13E1-BD4938C4C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5971199"/>
            <a:ext cx="726056" cy="681402"/>
          </a:xfrm>
        </p:spPr>
        <p:txBody>
          <a:bodyPr/>
          <a:lstStyle/>
          <a:p>
            <a:r>
              <a:rPr lang="ru-RU" sz="6000" dirty="0">
                <a:solidFill>
                  <a:srgbClr val="FF0000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892817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8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255197" y="5828988"/>
            <a:ext cx="1551508" cy="6306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99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80000"/>
                  </a:srgbClr>
                </a:solidFill>
                <a:effectLst/>
                <a:uLnTx/>
                <a:uFillTx/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2024 г.</a:t>
            </a:r>
            <a:endParaRPr kumimoji="0" lang="en-US" sz="31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1543477" y="3271075"/>
            <a:ext cx="9104983" cy="3049974"/>
          </a:xfrm>
          <a:prstGeom prst="rect">
            <a:avLst/>
          </a:prstGeom>
          <a:noFill/>
          <a:ln/>
        </p:spPr>
      </p:sp>
      <p:sp>
        <p:nvSpPr>
          <p:cNvPr id="4" name="Text 2"/>
          <p:cNvSpPr/>
          <p:nvPr/>
        </p:nvSpPr>
        <p:spPr>
          <a:xfrm>
            <a:off x="1488043" y="3271074"/>
            <a:ext cx="9215851" cy="13298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Спасибо за внимание!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543477" y="4708358"/>
            <a:ext cx="9104983" cy="1612690"/>
          </a:xfrm>
          <a:prstGeom prst="rect">
            <a:avLst/>
          </a:prstGeom>
          <a:noFill/>
          <a:ln/>
        </p:spPr>
      </p:sp>
      <p:sp>
        <p:nvSpPr>
          <p:cNvPr id="6" name="Text 4"/>
          <p:cNvSpPr/>
          <p:nvPr/>
        </p:nvSpPr>
        <p:spPr>
          <a:xfrm>
            <a:off x="1543477" y="4708359"/>
            <a:ext cx="3688073" cy="1678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7689126" y="4708358"/>
            <a:ext cx="2959334" cy="12142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467322" y="527428"/>
            <a:ext cx="1254380" cy="1225390"/>
          </a:xfrm>
          <a:prstGeom prst="rect">
            <a:avLst/>
          </a:prstGeom>
        </p:spPr>
      </p:pic>
      <p:pic>
        <p:nvPicPr>
          <p:cNvPr id="9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4495777" y="1835357"/>
            <a:ext cx="3200383" cy="117727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FA1FFFC1-CA3E-BB77-DCE2-9DA4FB183A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11479"/>
            <a:ext cx="1426980" cy="214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7879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660</Words>
  <Application>Microsoft Office PowerPoint</Application>
  <PresentationFormat>Широкоэкранный</PresentationFormat>
  <Paragraphs>74</Paragraphs>
  <Slides>10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2" baseType="lpstr">
      <vt:lpstr>Arial</vt:lpstr>
      <vt:lpstr>Calibri</vt:lpstr>
      <vt:lpstr>Calibri Light</vt:lpstr>
      <vt:lpstr>Golos Text</vt:lpstr>
      <vt:lpstr>Inter Semi Bold</vt:lpstr>
      <vt:lpstr>Montserrat Alternates Black</vt:lpstr>
      <vt:lpstr>Montserrat Bold</vt:lpstr>
      <vt:lpstr>Montserrat Medium</vt:lpstr>
      <vt:lpstr>Montserrat SemiBold</vt:lpstr>
      <vt:lpstr>Roboto</vt:lpstr>
      <vt:lpstr>Times New Roman</vt:lpstr>
      <vt:lpstr>Тема Office</vt:lpstr>
      <vt:lpstr>Презентация PowerPoint</vt:lpstr>
      <vt:lpstr>Введение в Проблему.</vt:lpstr>
      <vt:lpstr>Проблема</vt:lpstr>
      <vt:lpstr>Решение</vt:lpstr>
      <vt:lpstr>Расчеты стоимости</vt:lpstr>
      <vt:lpstr>Решение, разница.</vt:lpstr>
      <vt:lpstr>Риски</vt:lpstr>
      <vt:lpstr>Регионы охвата</vt:lpstr>
      <vt:lpstr>Список источников.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MMX</cp:lastModifiedBy>
  <cp:revision>40</cp:revision>
  <dcterms:created xsi:type="dcterms:W3CDTF">2024-04-25T18:46:15Z</dcterms:created>
  <dcterms:modified xsi:type="dcterms:W3CDTF">2024-04-28T12:41:06Z</dcterms:modified>
</cp:coreProperties>
</file>