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7" r:id="rId15"/>
    <p:sldId id="279" r:id="rId16"/>
    <p:sldId id="280" r:id="rId17"/>
    <p:sldId id="281" r:id="rId18"/>
    <p:sldId id="282" r:id="rId19"/>
    <p:sldId id="270" r:id="rId20"/>
  </p:sldIdLst>
  <p:sldSz cx="12192000" cy="6858000"/>
  <p:notesSz cx="6858000" cy="9144000"/>
  <p:embeddedFontLst>
    <p:embeddedFont>
      <p:font typeface="Helvetica Neue" panose="020B0604020202020204" charset="0"/>
      <p:regular r:id="rId22"/>
      <p:bold r:id="rId23"/>
      <p:italic r:id="rId24"/>
      <p:boldItalic r:id="rId25"/>
    </p:embeddedFont>
    <p:embeddedFont>
      <p:font typeface="Raleway" pitchFamily="2" charset="-52"/>
      <p:regular r:id="rId26"/>
      <p:bold r:id="rId27"/>
      <p:italic r:id="rId28"/>
      <p:boldItalic r:id="rId29"/>
    </p:embeddedFont>
    <p:embeddedFont>
      <p:font typeface="Raleway SemiBold" pitchFamily="2" charset="-52"/>
      <p:regular r:id="rId30"/>
      <p:bold r:id="rId31"/>
      <p:italic r:id="rId32"/>
      <p:boldItalic r:id="rId3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93">
          <p15:clr>
            <a:srgbClr val="A4A3A4"/>
          </p15:clr>
        </p15:guide>
        <p15:guide id="3" orient="horz" pos="1502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41" roundtripDataSignature="AMtx7miT0FITO86BrBa5bsQc5VhFlXeVy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B5AD9217-4895-40A9-B88F-A7976147A6FD}">
  <a:tblStyle styleId="{B5AD9217-4895-40A9-B88F-A7976147A6FD}" styleName="Table_0"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1H>
      <a:tcTxStyle/>
      <a:tcStyle>
        <a:tcBdr/>
      </a:tcStyle>
    </a:band1H>
    <a:band2H>
      <a:tcTxStyle b="off" i="off"/>
      <a:tcStyle>
        <a:tcBdr/>
        <a:fill>
          <a:solidFill>
            <a:srgbClr val="FFFFFF"/>
          </a:solidFill>
        </a:fill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 b="on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>
        <p:guide orient="horz" pos="2160"/>
        <p:guide pos="393"/>
        <p:guide orient="horz" pos="150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5.fntdata"/><Relationship Id="rId21" Type="http://schemas.openxmlformats.org/officeDocument/2006/relationships/notesMaster" Target="notesMasters/notesMaster1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33" Type="http://schemas.openxmlformats.org/officeDocument/2006/relationships/font" Target="fonts/font1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8.fntdata"/><Relationship Id="rId41" Type="http://customschemas.google.com/relationships/presentationmetadata" Target="meta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32" Type="http://schemas.openxmlformats.org/officeDocument/2006/relationships/font" Target="fonts/font11.fntdata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0.fntdata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font" Target="fonts/font9.fntdata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4" name="Google Shape;104;p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" name="Google Shape;12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3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Google Shape;13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4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" name="Google Shape;15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5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4" name="Google Shape;204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6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7" name="Google Shape;22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g30eb14486d6_0_12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2" name="Google Shape;242;g30eb14486d6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200"/>
              <a:buFont typeface="Calibri"/>
              <a:buNone/>
            </a:pPr>
            <a:endParaRPr/>
          </a:p>
        </p:txBody>
      </p:sp>
      <p:sp>
        <p:nvSpPr>
          <p:cNvPr id="257" name="Google Shape;257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200"/>
              <a:buFont typeface="Calibri"/>
              <a:buNone/>
            </a:pPr>
            <a:endParaRPr/>
          </a:p>
        </p:txBody>
      </p:sp>
      <p:sp>
        <p:nvSpPr>
          <p:cNvPr id="269" name="Google Shape;269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200"/>
              <a:buFont typeface="Calibri"/>
              <a:buNone/>
            </a:pPr>
            <a:endParaRPr/>
          </a:p>
        </p:txBody>
      </p:sp>
      <p:sp>
        <p:nvSpPr>
          <p:cNvPr id="282" name="Google Shape;28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200"/>
              <a:buFont typeface="Calibri"/>
              <a:buNone/>
            </a:pPr>
            <a:endParaRPr/>
          </a:p>
        </p:txBody>
      </p:sp>
      <p:sp>
        <p:nvSpPr>
          <p:cNvPr id="295" name="Google Shape;295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200"/>
              <a:buFont typeface="Calibri"/>
              <a:buNone/>
            </a:pPr>
            <a:endParaRPr/>
          </a:p>
        </p:txBody>
      </p:sp>
      <p:sp>
        <p:nvSpPr>
          <p:cNvPr id="308" name="Google Shape;308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12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5" name="Google Shape;325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3">
          <a:extLst>
            <a:ext uri="{FF2B5EF4-FFF2-40B4-BE49-F238E27FC236}">
              <a16:creationId xmlns:a16="http://schemas.microsoft.com/office/drawing/2014/main" id="{1CBE8800-B34F-B8A4-86D2-95A8D43158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12:notes">
            <a:extLst>
              <a:ext uri="{FF2B5EF4-FFF2-40B4-BE49-F238E27FC236}">
                <a16:creationId xmlns:a16="http://schemas.microsoft.com/office/drawing/2014/main" id="{2988113A-868F-170A-A6BA-20BC65F2718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5" name="Google Shape;325;p12:notes">
            <a:extLst>
              <a:ext uri="{FF2B5EF4-FFF2-40B4-BE49-F238E27FC236}">
                <a16:creationId xmlns:a16="http://schemas.microsoft.com/office/drawing/2014/main" id="{B6D8E736-5E11-6C45-9B33-5916570DFF2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6678681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8699F5-53A8-4839-971B-168DBB9B7497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162470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13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0" name="Google Shape;340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5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1" name="Google Shape;11;p15"/>
          <p:cNvSpPr txBox="1">
            <a:spLocks noGrp="1"/>
          </p:cNvSpPr>
          <p:nvPr>
            <p:ph type="body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1pPr>
            <a:lvl2pPr marL="914400" lvl="1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2pPr>
            <a:lvl3pPr marL="1371600" lvl="2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3pPr>
            <a:lvl4pPr marL="1828800" lvl="3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4pPr>
            <a:lvl5pPr marL="2286000" lvl="4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" name="Google Shape;12;p15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16"/>
          <p:cNvSpPr txBox="1">
            <a:spLocks noGrp="1"/>
          </p:cNvSpPr>
          <p:nvPr>
            <p:ph type="title"/>
          </p:nvPr>
        </p:nvSpPr>
        <p:spPr>
          <a:xfrm>
            <a:off x="609089" y="1841358"/>
            <a:ext cx="6207600" cy="7940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Raleway SemiBold"/>
              <a:buNone/>
              <a:defRPr sz="48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Raleway SemiBold"/>
              <a:buNone/>
              <a:defRPr sz="48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Raleway SemiBold"/>
              <a:buNone/>
              <a:defRPr sz="48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Raleway SemiBold"/>
              <a:buNone/>
              <a:defRPr sz="48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Raleway SemiBold"/>
              <a:buNone/>
              <a:defRPr sz="48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Raleway SemiBold"/>
              <a:buNone/>
              <a:defRPr sz="48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Raleway SemiBold"/>
              <a:buNone/>
              <a:defRPr sz="48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Raleway SemiBold"/>
              <a:buNone/>
              <a:defRPr sz="48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15" name="Google Shape;15;p16"/>
          <p:cNvSpPr txBox="1">
            <a:spLocks noGrp="1"/>
          </p:cNvSpPr>
          <p:nvPr>
            <p:ph type="body" idx="1"/>
          </p:nvPr>
        </p:nvSpPr>
        <p:spPr>
          <a:xfrm>
            <a:off x="609091" y="3120375"/>
            <a:ext cx="10657600" cy="5724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Char char="●"/>
              <a:defRPr/>
            </a:lvl1pPr>
            <a:lvl2pPr marL="914400" lvl="1" indent="-3048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Char char="○"/>
              <a:defRPr/>
            </a:lvl2pPr>
            <a:lvl3pPr marL="1371600" lvl="2" indent="-3048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Char char="■"/>
              <a:defRPr/>
            </a:lvl3pPr>
            <a:lvl4pPr marL="1828800" lvl="3" indent="-3048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Char char="●"/>
              <a:defRPr/>
            </a:lvl4pPr>
            <a:lvl5pPr marL="2286000" lvl="4" indent="-3048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Char char="○"/>
              <a:defRPr/>
            </a:lvl5pPr>
            <a:lvl6pPr marL="2743200" lvl="5" indent="-3048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Char char="■"/>
              <a:defRPr/>
            </a:lvl6pPr>
            <a:lvl7pPr marL="3200400" lvl="6" indent="-3048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Char char="●"/>
              <a:defRPr/>
            </a:lvl7pPr>
            <a:lvl8pPr marL="3657600" lvl="7" indent="-3048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Char char="○"/>
              <a:defRPr/>
            </a:lvl8pPr>
            <a:lvl9pPr marL="4114800" lvl="8" indent="-3048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1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9" name="Google Shape;19;p17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>
  <p:cSld name="Заголовок раздела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18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8"/>
          <p:cNvSpPr txBox="1">
            <a:spLocks noGrp="1"/>
          </p:cNvSpPr>
          <p:nvPr>
            <p:ph type="body" idx="1"/>
          </p:nvPr>
        </p:nvSpPr>
        <p:spPr>
          <a:xfrm>
            <a:off x="831850" y="4589462"/>
            <a:ext cx="10515600" cy="15001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3" name="Google Shape;23;p18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>
  <p:cSld name="Два объекта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19"/>
          <p:cNvSpPr txBox="1"/>
          <p:nvPr/>
        </p:nvSpPr>
        <p:spPr>
          <a:xfrm>
            <a:off x="510703" y="1925952"/>
            <a:ext cx="6518934" cy="701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</a:pPr>
            <a:r>
              <a:rPr lang="ru-RU" sz="48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ЗАГОЛОВОК СЛАЙДА</a:t>
            </a:r>
            <a:endParaRPr/>
          </a:p>
        </p:txBody>
      </p:sp>
      <p:sp>
        <p:nvSpPr>
          <p:cNvPr id="26" name="Google Shape;26;p19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к ответу! </a:t>
            </a:r>
            <a:endParaRPr sz="1200" b="0" i="0" u="none" strike="noStrike" cap="none">
              <a:solidFill>
                <a:srgbClr val="888888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В целом, конечно, базовый вектор развития позволяет выполнить важные задания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по разработке системы обучения кадров, соответствующей насущным потребностям </a:t>
            </a:r>
            <a:endParaRPr/>
          </a:p>
        </p:txBody>
      </p:sp>
      <p:sp>
        <p:nvSpPr>
          <p:cNvPr id="27" name="Google Shape;27;p19"/>
          <p:cNvSpPr txBox="1"/>
          <p:nvPr/>
        </p:nvSpPr>
        <p:spPr>
          <a:xfrm>
            <a:off x="6944993" y="3175193"/>
            <a:ext cx="4345769" cy="11582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600"/>
              <a:buFont typeface="Arial"/>
              <a:buChar char="•"/>
            </a:pPr>
            <a:r>
              <a:rPr lang="ru-RU" sz="16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Плюсы</a:t>
            </a:r>
            <a:endParaRPr sz="12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600"/>
              <a:buFont typeface="Arial"/>
              <a:buChar char="•"/>
            </a:pPr>
            <a:r>
              <a:rPr lang="ru-RU" sz="16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Минусы</a:t>
            </a:r>
            <a:endParaRPr sz="12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600"/>
              <a:buFont typeface="Arial"/>
              <a:buChar char="•"/>
            </a:pPr>
            <a:r>
              <a:rPr lang="ru-RU" sz="16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Сомнительные моменты</a:t>
            </a:r>
            <a:endParaRPr/>
          </a:p>
        </p:txBody>
      </p:sp>
      <p:sp>
        <p:nvSpPr>
          <p:cNvPr id="28" name="Google Shape;28;p19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pSp>
        <p:nvGrpSpPr>
          <p:cNvPr id="29" name="Google Shape;29;p19"/>
          <p:cNvGrpSpPr/>
          <p:nvPr/>
        </p:nvGrpSpPr>
        <p:grpSpPr>
          <a:xfrm>
            <a:off x="9488631" y="6157384"/>
            <a:ext cx="2343183" cy="705156"/>
            <a:chOff x="-2" y="-2"/>
            <a:chExt cx="2343182" cy="705155"/>
          </a:xfrm>
        </p:grpSpPr>
        <p:sp>
          <p:nvSpPr>
            <p:cNvPr id="30" name="Google Shape;30;p19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1" name="Google Shape;31;p19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Arial"/>
                <a:buNone/>
              </a:pPr>
              <a:r>
                <a:rPr lang="ru-RU" sz="16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ДОКЛАДА</a:t>
              </a:r>
              <a:endParaRPr/>
            </a:p>
          </p:txBody>
        </p:sp>
      </p:grpSp>
      <p:pic>
        <p:nvPicPr>
          <p:cNvPr id="32" name="Google Shape;32;p19" descr="Рисунок 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3" name="Google Shape;33;p19"/>
          <p:cNvGrpSpPr/>
          <p:nvPr/>
        </p:nvGrpSpPr>
        <p:grpSpPr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34" name="Google Shape;34;p19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5" name="Google Shape;35;p19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rPr lang="ru-RU"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3</a:t>
              </a:r>
              <a:endParaRPr/>
            </a:p>
          </p:txBody>
        </p:sp>
      </p:grpSp>
      <p:grpSp>
        <p:nvGrpSpPr>
          <p:cNvPr id="36" name="Google Shape;36;p19"/>
          <p:cNvGrpSpPr/>
          <p:nvPr/>
        </p:nvGrpSpPr>
        <p:grpSpPr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37" name="Google Shape;37;p19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8" name="Google Shape;38;p19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rPr lang="ru-RU" sz="18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РАЗДЕЛА</a:t>
              </a:r>
              <a:endParaRPr/>
            </a:p>
          </p:txBody>
        </p:sp>
      </p:grpSp>
      <p:sp>
        <p:nvSpPr>
          <p:cNvPr id="39" name="Google Shape;39;p19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>
  <p:cSld name="Сравнение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0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2" name="Google Shape;42;p20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</a:pPr>
            <a:r>
              <a:rPr lang="ru-RU" sz="48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ЗАГОЛОВОК СЛАЙДА</a:t>
            </a:r>
            <a:endParaRPr/>
          </a:p>
        </p:txBody>
      </p:sp>
      <p:pic>
        <p:nvPicPr>
          <p:cNvPr id="43" name="Google Shape;43;p20" descr="Рисунок 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sp>
        <p:nvSpPr>
          <p:cNvPr id="44" name="Google Shape;44;p20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</a:pPr>
            <a:r>
              <a:rPr lang="ru-RU" sz="1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45" name="Google Shape;45;p20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</a:pPr>
            <a:r>
              <a:rPr lang="ru-RU" sz="1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  <p:sp>
        <p:nvSpPr>
          <p:cNvPr id="46" name="Google Shape;46;p20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</a:pPr>
            <a:r>
              <a:rPr lang="ru-RU" sz="1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  <p:sp>
        <p:nvSpPr>
          <p:cNvPr id="47" name="Google Shape;47;p20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</a:pPr>
            <a:r>
              <a:rPr lang="ru-RU" sz="1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  <p:sp>
        <p:nvSpPr>
          <p:cNvPr id="48" name="Google Shape;48;p20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</a:t>
            </a:r>
            <a:endParaRPr/>
          </a:p>
        </p:txBody>
      </p:sp>
      <p:sp>
        <p:nvSpPr>
          <p:cNvPr id="49" name="Google Shape;49;p20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</a:t>
            </a:r>
            <a:endParaRPr/>
          </a:p>
        </p:txBody>
      </p:sp>
      <p:sp>
        <p:nvSpPr>
          <p:cNvPr id="50" name="Google Shape;50;p20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</a:t>
            </a:r>
            <a:endParaRPr/>
          </a:p>
        </p:txBody>
      </p:sp>
      <p:sp>
        <p:nvSpPr>
          <p:cNvPr id="51" name="Google Shape;51;p20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</a:t>
            </a:r>
            <a:endParaRPr/>
          </a:p>
        </p:txBody>
      </p:sp>
      <p:sp>
        <p:nvSpPr>
          <p:cNvPr id="52" name="Google Shape;52;p20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53" name="Google Shape;53;p20" descr="Рисунок 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4" name="Google Shape;54;p20"/>
          <p:cNvGrpSpPr/>
          <p:nvPr/>
        </p:nvGrpSpPr>
        <p:grpSpPr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55" name="Google Shape;55;p20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6" name="Google Shape;56;p20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rPr lang="ru-RU"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6</a:t>
              </a:r>
              <a:endParaRPr/>
            </a:p>
          </p:txBody>
        </p:sp>
      </p:grpSp>
      <p:grpSp>
        <p:nvGrpSpPr>
          <p:cNvPr id="57" name="Google Shape;57;p20"/>
          <p:cNvGrpSpPr/>
          <p:nvPr/>
        </p:nvGrpSpPr>
        <p:grpSpPr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58" name="Google Shape;58;p20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9" name="Google Shape;59;p20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rPr lang="ru-RU" sz="18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РАЗДЕЛА</a:t>
              </a:r>
              <a:endParaRPr/>
            </a:p>
          </p:txBody>
        </p:sp>
      </p:grpSp>
      <p:sp>
        <p:nvSpPr>
          <p:cNvPr id="60" name="Google Shape;60;p20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к ответу! </a:t>
            </a:r>
            <a:endParaRPr sz="1200" b="0" i="0" u="none" strike="noStrike" cap="none">
              <a:solidFill>
                <a:srgbClr val="888888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В целом, конечно, базовый вектор развития позволяет выполнить важные задания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по разработке системы обучения кадров, соответствующей насущным потребностям </a:t>
            </a:r>
            <a:endParaRPr/>
          </a:p>
        </p:txBody>
      </p:sp>
      <p:sp>
        <p:nvSpPr>
          <p:cNvPr id="61" name="Google Shape;61;p20"/>
          <p:cNvSpPr/>
          <p:nvPr/>
        </p:nvSpPr>
        <p:spPr>
          <a:xfrm>
            <a:off x="7111999" y="1187053"/>
            <a:ext cx="2162014" cy="1323928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w="63500" cap="flat" cmpd="sng">
            <a:solidFill>
              <a:srgbClr val="FCAF17"/>
            </a:solidFill>
            <a:prstDash val="solid"/>
            <a:miter lim="8000"/>
            <a:headEnd type="none" w="sm" len="sm"/>
            <a:tailEnd type="triangle" w="med" len="med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2" name="Google Shape;62;p20"/>
          <p:cNvSpPr/>
          <p:nvPr/>
        </p:nvSpPr>
        <p:spPr>
          <a:xfrm flipH="1">
            <a:off x="7298266" y="2878664"/>
            <a:ext cx="1828805" cy="1066804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w="63500" cap="flat" cmpd="sng">
            <a:solidFill>
              <a:srgbClr val="FCAF17"/>
            </a:solidFill>
            <a:prstDash val="solid"/>
            <a:miter lim="8000"/>
            <a:headEnd type="none" w="sm" len="sm"/>
            <a:tailEnd type="triangle" w="med" len="med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3" name="Google Shape;63;p20"/>
          <p:cNvSpPr/>
          <p:nvPr/>
        </p:nvSpPr>
        <p:spPr>
          <a:xfrm>
            <a:off x="7298266" y="4347023"/>
            <a:ext cx="2319867" cy="822570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w="63500" cap="flat" cmpd="sng">
            <a:solidFill>
              <a:srgbClr val="FCAF17"/>
            </a:solidFill>
            <a:prstDash val="solid"/>
            <a:miter lim="8000"/>
            <a:headEnd type="none" w="sm" len="sm"/>
            <a:tailEnd type="triangle" w="med" len="med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4" name="Google Shape;64;p20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>
  <p:cSld name="Только заголовок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1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 fontScale="92500"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ct val="100000"/>
              <a:buFont typeface="Arial"/>
              <a:buNone/>
            </a:pPr>
            <a:r>
              <a:rPr lang="ru-RU" sz="72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НАЗВАНИЕ  РАЗДЕЛА</a:t>
            </a:r>
            <a:endParaRPr/>
          </a:p>
        </p:txBody>
      </p:sp>
      <p:sp>
        <p:nvSpPr>
          <p:cNvPr id="67" name="Google Shape;67;p21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>
  <p:cSld name="Пустой слайд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2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>
  <p:cSld name="Объект с подписью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23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2" name="Google Shape;72;p23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</a:pPr>
            <a:r>
              <a:rPr lang="ru-RU" sz="48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ЗАГОЛОВОК СЛАЙДА</a:t>
            </a:r>
            <a:endParaRPr/>
          </a:p>
        </p:txBody>
      </p:sp>
      <p:pic>
        <p:nvPicPr>
          <p:cNvPr id="73" name="Google Shape;73;p23" descr="Рисунок 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74" name="Google Shape;74;p23"/>
          <p:cNvGraphicFramePr/>
          <p:nvPr/>
        </p:nvGraphicFramePr>
        <p:xfrm>
          <a:off x="623887" y="1633920"/>
          <a:ext cx="3000000" cy="3000000"/>
        </p:xfrm>
        <a:graphic>
          <a:graphicData uri="http://schemas.openxmlformats.org/drawingml/2006/table">
            <a:tbl>
              <a:tblPr firstRow="1">
                <a:noFill/>
                <a:tableStyleId>{B5AD9217-4895-40A9-B88F-A7976147A6FD}</a:tableStyleId>
              </a:tblPr>
              <a:tblGrid>
                <a:gridCol w="17854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R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75" name="Google Shape;75;p23"/>
          <p:cNvGrpSpPr/>
          <p:nvPr/>
        </p:nvGrpSpPr>
        <p:grpSpPr>
          <a:xfrm>
            <a:off x="9488631" y="6157384"/>
            <a:ext cx="2343183" cy="705156"/>
            <a:chOff x="-2" y="-2"/>
            <a:chExt cx="2343182" cy="705155"/>
          </a:xfrm>
        </p:grpSpPr>
        <p:sp>
          <p:nvSpPr>
            <p:cNvPr id="76" name="Google Shape;76;p23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7" name="Google Shape;77;p23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Arial"/>
                <a:buNone/>
              </a:pPr>
              <a:r>
                <a:rPr lang="ru-RU" sz="16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ДОКЛАДА</a:t>
              </a:r>
              <a:endParaRPr/>
            </a:p>
          </p:txBody>
        </p:sp>
      </p:grpSp>
      <p:grpSp>
        <p:nvGrpSpPr>
          <p:cNvPr id="78" name="Google Shape;78;p23"/>
          <p:cNvGrpSpPr/>
          <p:nvPr/>
        </p:nvGrpSpPr>
        <p:grpSpPr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79" name="Google Shape;79;p23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0" name="Google Shape;80;p23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rPr lang="ru-RU"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4</a:t>
              </a:r>
              <a:endParaRPr/>
            </a:p>
          </p:txBody>
        </p:sp>
      </p:grpSp>
      <p:grpSp>
        <p:nvGrpSpPr>
          <p:cNvPr id="81" name="Google Shape;81;p23"/>
          <p:cNvGrpSpPr/>
          <p:nvPr/>
        </p:nvGrpSpPr>
        <p:grpSpPr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82" name="Google Shape;82;p23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3" name="Google Shape;83;p23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rPr lang="ru-RU" sz="18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РАЗДЕЛА</a:t>
              </a:r>
              <a:endParaRPr/>
            </a:p>
          </p:txBody>
        </p:sp>
      </p:grpSp>
      <p:sp>
        <p:nvSpPr>
          <p:cNvPr id="84" name="Google Shape;84;p23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>
  <p:cSld name="Рисунок с подписью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Google Shape;86;p24" descr="2022-11-09 02.38.22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948067" y="-3"/>
            <a:ext cx="4880971" cy="6858004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24" descr="Рисунок 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24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</a:pPr>
            <a:r>
              <a:rPr lang="ru-RU" sz="48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ЗАГОЛОВОК СЛАЙДА</a:t>
            </a:r>
            <a:endParaRPr/>
          </a:p>
        </p:txBody>
      </p:sp>
      <p:sp>
        <p:nvSpPr>
          <p:cNvPr id="89" name="Google Shape;89;p24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90" name="Google Shape;90;p24" descr="Рисунок 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1" name="Google Shape;91;p24"/>
          <p:cNvGrpSpPr/>
          <p:nvPr/>
        </p:nvGrpSpPr>
        <p:grpSpPr>
          <a:xfrm>
            <a:off x="9488631" y="6157384"/>
            <a:ext cx="2343183" cy="705156"/>
            <a:chOff x="-2" y="-2"/>
            <a:chExt cx="2343182" cy="705155"/>
          </a:xfrm>
        </p:grpSpPr>
        <p:sp>
          <p:nvSpPr>
            <p:cNvPr id="92" name="Google Shape;92;p24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3" name="Google Shape;93;p24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Arial"/>
                <a:buNone/>
              </a:pPr>
              <a:r>
                <a:rPr lang="ru-RU" sz="16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ДОКЛАДА</a:t>
              </a:r>
              <a:endParaRPr/>
            </a:p>
          </p:txBody>
        </p:sp>
      </p:grpSp>
      <p:grpSp>
        <p:nvGrpSpPr>
          <p:cNvPr id="94" name="Google Shape;94;p24"/>
          <p:cNvGrpSpPr/>
          <p:nvPr/>
        </p:nvGrpSpPr>
        <p:grpSpPr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95" name="Google Shape;95;p24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6" name="Google Shape;96;p24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rPr lang="ru-RU"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7</a:t>
              </a:r>
              <a:endParaRPr/>
            </a:p>
          </p:txBody>
        </p:sp>
      </p:grpSp>
      <p:grpSp>
        <p:nvGrpSpPr>
          <p:cNvPr id="97" name="Google Shape;97;p24"/>
          <p:cNvGrpSpPr/>
          <p:nvPr/>
        </p:nvGrpSpPr>
        <p:grpSpPr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98" name="Google Shape;98;p24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9" name="Google Shape;99;p24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rPr lang="ru-RU" sz="18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РАЗДЕЛА</a:t>
              </a:r>
              <a:endParaRPr/>
            </a:p>
          </p:txBody>
        </p:sp>
      </p:grpSp>
      <p:sp>
        <p:nvSpPr>
          <p:cNvPr id="100" name="Google Shape;100;p24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к ответу! </a:t>
            </a:r>
            <a:endParaRPr sz="1200" b="0" i="0" u="none" strike="noStrike" cap="none">
              <a:solidFill>
                <a:srgbClr val="888888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В целом, конечно, базовый вектор развития позволяет выполнить важные задания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по разработке системы обучения кадров, соответствующей насущным потребностям </a:t>
            </a:r>
            <a:endParaRPr/>
          </a:p>
        </p:txBody>
      </p:sp>
      <p:sp>
        <p:nvSpPr>
          <p:cNvPr id="101" name="Google Shape;101;p24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p1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4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image" Target="../media/image11.sv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"/>
          <p:cNvSpPr/>
          <p:nvPr/>
        </p:nvSpPr>
        <p:spPr>
          <a:xfrm>
            <a:off x="6102320" y="2345381"/>
            <a:ext cx="6122342" cy="4529333"/>
          </a:xfrm>
          <a:prstGeom prst="rect">
            <a:avLst/>
          </a:prstGeom>
          <a:solidFill>
            <a:srgbClr val="FFAC00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7" name="Google Shape;107;p1"/>
          <p:cNvSpPr/>
          <p:nvPr/>
        </p:nvSpPr>
        <p:spPr>
          <a:xfrm>
            <a:off x="6103137" y="-2"/>
            <a:ext cx="6121526" cy="2345384"/>
          </a:xfrm>
          <a:prstGeom prst="rect">
            <a:avLst/>
          </a:prstGeom>
          <a:solidFill>
            <a:srgbClr val="9F00FF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8" name="Google Shape;108;p1"/>
          <p:cNvSpPr/>
          <p:nvPr/>
        </p:nvSpPr>
        <p:spPr>
          <a:xfrm>
            <a:off x="6101107" y="5359336"/>
            <a:ext cx="6121528" cy="1514425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800"/>
              <a:buFont typeface="Helvetica Neue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9" name="Google Shape;109;p1"/>
          <p:cNvSpPr txBox="1"/>
          <p:nvPr/>
        </p:nvSpPr>
        <p:spPr>
          <a:xfrm>
            <a:off x="589159" y="1230069"/>
            <a:ext cx="4831212" cy="45293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000"/>
              <a:buFont typeface="Arial"/>
              <a:buNone/>
            </a:pPr>
            <a:r>
              <a:rPr lang="en-US" sz="4800" b="0" i="0" u="none" strike="noStrike" cap="none" dirty="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Budget Tracker</a:t>
            </a:r>
            <a:endParaRPr lang="ru-RU" sz="48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0" name="Google Shape;110;p1"/>
          <p:cNvSpPr/>
          <p:nvPr/>
        </p:nvSpPr>
        <p:spPr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5D8E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11" name="Google Shape;111;p1" descr="Рисунок 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127729" y="-9876106"/>
            <a:ext cx="4128544" cy="5806100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1"/>
          <p:cNvSpPr/>
          <p:nvPr/>
        </p:nvSpPr>
        <p:spPr>
          <a:xfrm>
            <a:off x="8818526" y="2349045"/>
            <a:ext cx="3404109" cy="4529333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BB3C1"/>
              </a:buClr>
              <a:buSzPts val="1800"/>
              <a:buFont typeface="Helvetica Neue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13" name="Google Shape;113;p1" descr="Изображение выглядит как небо, человек, оранжевый, проигрыватель&#10;&#10;Автоматически созданное описание"/>
          <p:cNvPicPr preferRelativeResize="0"/>
          <p:nvPr/>
        </p:nvPicPr>
        <p:blipFill rotWithShape="1">
          <a:blip r:embed="rId4">
            <a:alphaModFix/>
          </a:blip>
          <a:srcRect l="1404" t="160" b="6860"/>
          <a:stretch/>
        </p:blipFill>
        <p:spPr>
          <a:xfrm>
            <a:off x="8818526" y="2323808"/>
            <a:ext cx="3406182" cy="451628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233902" y="123825"/>
            <a:ext cx="2678848" cy="20474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363013" y="5624379"/>
            <a:ext cx="2193607" cy="9843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282819" y="3300428"/>
            <a:ext cx="2404754" cy="863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1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262887" y="800231"/>
            <a:ext cx="2393858" cy="6020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"/>
          <p:cNvSpPr txBox="1"/>
          <p:nvPr/>
        </p:nvSpPr>
        <p:spPr>
          <a:xfrm>
            <a:off x="559690" y="1955444"/>
            <a:ext cx="6518934" cy="646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</a:pPr>
            <a:r>
              <a:rPr lang="ru-RU" sz="36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АКТУАЛЬНОСТЬ ПРОДУКТА</a:t>
            </a:r>
            <a:endParaRPr sz="3600" b="0" i="0" u="none" strike="noStrike" cap="none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23" name="Google Shape;123;p2"/>
          <p:cNvGrpSpPr/>
          <p:nvPr/>
        </p:nvGrpSpPr>
        <p:grpSpPr>
          <a:xfrm>
            <a:off x="-18522" y="6358526"/>
            <a:ext cx="542262" cy="506843"/>
            <a:chOff x="-1" y="0"/>
            <a:chExt cx="542260" cy="506841"/>
          </a:xfrm>
        </p:grpSpPr>
        <p:sp>
          <p:nvSpPr>
            <p:cNvPr id="124" name="Google Shape;124;p2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5" name="Google Shape;125;p2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lang="ru-RU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2</a:t>
              </a:r>
              <a:endParaRPr/>
            </a:p>
          </p:txBody>
        </p:sp>
      </p:grpSp>
      <p:grpSp>
        <p:nvGrpSpPr>
          <p:cNvPr id="126" name="Google Shape;126;p2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127" name="Google Shape;127;p2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8" name="Google Shape;128;p2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9" name="Google Shape;129;p2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0" name="Google Shape;130;p2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1" name="Google Shape;131;p2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132" name="Google Shape;132;p2"/>
          <p:cNvSpPr txBox="1"/>
          <p:nvPr/>
        </p:nvSpPr>
        <p:spPr>
          <a:xfrm>
            <a:off x="6446925" y="2601771"/>
            <a:ext cx="5057100" cy="3121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83820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8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83820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800" b="1" i="0" u="none" strike="noStrike" cap="none" dirty="0">
                <a:solidFill>
                  <a:srgbClr val="8F00FF"/>
                </a:solidFill>
              </a:rPr>
              <a:t>Почему мы?</a:t>
            </a:r>
          </a:p>
          <a:p>
            <a:pPr marL="1219200" marR="0" lvl="0" indent="-381000" algn="l" rtl="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rgbClr val="A24EF7"/>
              </a:buClr>
              <a:buSzPts val="1200"/>
              <a:buChar char="●"/>
            </a:pPr>
            <a:r>
              <a:rPr lang="ru-RU" sz="1800" dirty="0">
                <a:solidFill>
                  <a:schemeClr val="dk1"/>
                </a:solidFill>
              </a:rPr>
              <a:t>Простота использования</a:t>
            </a:r>
          </a:p>
          <a:p>
            <a:pPr marL="1219200" marR="0" lvl="0" indent="-381000" algn="l" rtl="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rgbClr val="A24EF7"/>
              </a:buClr>
              <a:buSzPts val="1200"/>
              <a:buChar char="●"/>
            </a:pPr>
            <a:r>
              <a:rPr lang="ru-RU" sz="1800" dirty="0">
                <a:solidFill>
                  <a:schemeClr val="dk1"/>
                </a:solidFill>
              </a:rPr>
              <a:t>Система умных уведомлений</a:t>
            </a:r>
          </a:p>
          <a:p>
            <a:pPr marL="1219200" marR="0" lvl="0" indent="-381000" algn="l" rtl="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rgbClr val="A24EF7"/>
              </a:buClr>
              <a:buSzPts val="1200"/>
              <a:buChar char="●"/>
            </a:pPr>
            <a:r>
              <a:rPr lang="ru-RU" sz="1800" dirty="0">
                <a:solidFill>
                  <a:schemeClr val="dk1"/>
                </a:solidFill>
              </a:rPr>
              <a:t>Глубокая аналитика</a:t>
            </a:r>
          </a:p>
          <a:p>
            <a:pPr marL="1219200" marR="0" lvl="0" indent="-381000" algn="l" rtl="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rgbClr val="A24EF7"/>
              </a:buClr>
              <a:buSzPts val="1200"/>
              <a:buChar char="●"/>
            </a:pPr>
            <a:r>
              <a:rPr lang="ru-RU" sz="1800" dirty="0">
                <a:solidFill>
                  <a:schemeClr val="dk1"/>
                </a:solidFill>
              </a:rPr>
              <a:t>Кроссплатформенность</a:t>
            </a:r>
          </a:p>
        </p:txBody>
      </p:sp>
      <p:sp>
        <p:nvSpPr>
          <p:cNvPr id="133" name="Google Shape;133;p2"/>
          <p:cNvSpPr txBox="1"/>
          <p:nvPr/>
        </p:nvSpPr>
        <p:spPr>
          <a:xfrm>
            <a:off x="289108" y="2995116"/>
            <a:ext cx="6428400" cy="26314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ru-RU" sz="1800" b="0" i="0" dirty="0">
                <a:solidFill>
                  <a:schemeClr val="tx1"/>
                </a:solidFill>
                <a:effectLst/>
                <a:latin typeface="quote-cjk-patch"/>
              </a:rPr>
              <a:t>В современном мире управление финансами становится сложнее из-за обилия информации</a:t>
            </a:r>
          </a:p>
          <a:p>
            <a:pPr marL="285750" indent="-285750" algn="l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ru-RU" sz="1800" b="0" i="0" dirty="0">
                <a:solidFill>
                  <a:schemeClr val="tx1"/>
                </a:solidFill>
                <a:effectLst/>
                <a:latin typeface="quote-cjk-patch"/>
              </a:rPr>
              <a:t>Пользователи сталкиваются с проблемами:</a:t>
            </a:r>
          </a:p>
          <a:p>
            <a:pPr marL="742950" lvl="1" indent="-285750" algn="l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ru-RU" sz="1800" b="0" i="0" dirty="0">
                <a:solidFill>
                  <a:schemeClr val="tx1"/>
                </a:solidFill>
                <a:effectLst/>
                <a:latin typeface="quote-cjk-patch"/>
              </a:rPr>
              <a:t>Превышение бюджета</a:t>
            </a:r>
          </a:p>
          <a:p>
            <a:pPr marL="742950" lvl="1" indent="-285750" algn="l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ru-RU" sz="1800" b="0" i="0" dirty="0">
                <a:solidFill>
                  <a:schemeClr val="tx1"/>
                </a:solidFill>
                <a:effectLst/>
                <a:latin typeface="quote-cjk-patch"/>
              </a:rPr>
              <a:t>Финансовый стресс</a:t>
            </a:r>
          </a:p>
          <a:p>
            <a:pPr marL="742950" lvl="1" indent="-285750" algn="l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ru-RU" sz="1800" b="0" i="0" dirty="0">
                <a:solidFill>
                  <a:schemeClr val="tx1"/>
                </a:solidFill>
                <a:effectLst/>
                <a:latin typeface="quote-cjk-patch"/>
              </a:rPr>
              <a:t>Невыполненные обязательства</a:t>
            </a:r>
          </a:p>
          <a:p>
            <a:pPr marL="285750" indent="-285750" algn="l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ru-RU" sz="1800" b="1" i="0" dirty="0">
                <a:solidFill>
                  <a:schemeClr val="tx1"/>
                </a:solidFill>
                <a:effectLst/>
                <a:latin typeface="quote-cjk-patch"/>
              </a:rPr>
              <a:t>Budget Tracker</a:t>
            </a:r>
            <a:r>
              <a:rPr lang="ru-RU" sz="1800" b="0" i="0" dirty="0">
                <a:solidFill>
                  <a:schemeClr val="tx1"/>
                </a:solidFill>
                <a:effectLst/>
                <a:latin typeface="quote-cjk-patch"/>
              </a:rPr>
              <a:t> предлагает простое и эффективное решение для контроля личных финансов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8" name="Google Shape;138;p3"/>
          <p:cNvGrpSpPr/>
          <p:nvPr/>
        </p:nvGrpSpPr>
        <p:grpSpPr>
          <a:xfrm>
            <a:off x="-18522" y="6358526"/>
            <a:ext cx="542262" cy="506843"/>
            <a:chOff x="-1" y="0"/>
            <a:chExt cx="542260" cy="506841"/>
          </a:xfrm>
        </p:grpSpPr>
        <p:sp>
          <p:nvSpPr>
            <p:cNvPr id="139" name="Google Shape;139;p3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0" name="Google Shape;140;p3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lang="ru-RU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3</a:t>
              </a:r>
              <a:endPara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41" name="Google Shape;141;p3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142" name="Google Shape;142;p3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3" name="Google Shape;143;p3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4" name="Google Shape;144;p3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5" name="Google Shape;145;p3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6" name="Google Shape;146;p3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147" name="Google Shape;147;p3"/>
          <p:cNvSpPr txBox="1"/>
          <p:nvPr/>
        </p:nvSpPr>
        <p:spPr>
          <a:xfrm>
            <a:off x="559690" y="1955444"/>
            <a:ext cx="6518934" cy="646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</a:pPr>
            <a:r>
              <a:rPr lang="ru-RU" sz="3600" b="0" i="0" u="none" strike="noStrike" cap="none" dirty="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ЦЕЛЕВАЯ АУДИТОРИЯ</a:t>
            </a:r>
            <a:endParaRPr sz="3600" b="0" i="0" u="none" strike="noStrike" cap="none" dirty="0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p3"/>
          <p:cNvSpPr txBox="1"/>
          <p:nvPr/>
        </p:nvSpPr>
        <p:spPr>
          <a:xfrm>
            <a:off x="993850" y="3014800"/>
            <a:ext cx="10006500" cy="26453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algn="l">
              <a:spcAft>
                <a:spcPts val="300"/>
              </a:spcAft>
            </a:pPr>
            <a:r>
              <a:rPr lang="ru-RU" sz="2400" b="1" i="0" dirty="0">
                <a:solidFill>
                  <a:schemeClr val="tx1"/>
                </a:solidFill>
                <a:effectLst/>
                <a:latin typeface="quote-cjk-patch"/>
              </a:rPr>
              <a:t>B2C</a:t>
            </a:r>
            <a:endParaRPr lang="ru-RU" sz="2400" b="0" i="0" dirty="0">
              <a:solidFill>
                <a:schemeClr val="tx1"/>
              </a:solidFill>
              <a:effectLst/>
              <a:latin typeface="quote-cjk-patch"/>
            </a:endParaRPr>
          </a:p>
          <a:p>
            <a:pPr marL="742950" lvl="1" indent="-285750" algn="l">
              <a:lnSpc>
                <a:spcPct val="150000"/>
              </a:lnSpc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ru-RU" sz="1800" b="0" i="0" dirty="0">
                <a:solidFill>
                  <a:schemeClr val="tx1"/>
                </a:solidFill>
                <a:effectLst/>
                <a:latin typeface="quote-cjk-patch"/>
              </a:rPr>
              <a:t>Физические лица, желающие контролировать свои финансы</a:t>
            </a:r>
          </a:p>
          <a:p>
            <a:pPr marL="742950" lvl="1" indent="-285750" algn="l">
              <a:lnSpc>
                <a:spcPct val="150000"/>
              </a:lnSpc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ru-RU" sz="1800" b="0" i="0" dirty="0">
                <a:solidFill>
                  <a:schemeClr val="tx1"/>
                </a:solidFill>
                <a:effectLst/>
                <a:latin typeface="quote-cjk-patch"/>
              </a:rPr>
              <a:t>Люди с нерегулярными доходами</a:t>
            </a:r>
          </a:p>
          <a:p>
            <a:pPr marL="742950" lvl="1" indent="-285750" algn="l">
              <a:lnSpc>
                <a:spcPct val="150000"/>
              </a:lnSpc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ru-RU" sz="1800" b="0" i="0" dirty="0">
                <a:solidFill>
                  <a:schemeClr val="tx1"/>
                </a:solidFill>
                <a:effectLst/>
                <a:latin typeface="quote-cjk-patch"/>
              </a:rPr>
              <a:t>Студенты и молодые специалисты</a:t>
            </a:r>
          </a:p>
          <a:p>
            <a:pPr marL="742950" lvl="1" indent="-285750" algn="l">
              <a:lnSpc>
                <a:spcPct val="150000"/>
              </a:lnSpc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ru-RU" sz="1800" b="0" i="0" dirty="0">
                <a:solidFill>
                  <a:schemeClr val="tx1"/>
                </a:solidFill>
                <a:effectLst/>
                <a:latin typeface="quote-cjk-patch"/>
              </a:rPr>
              <a:t>Семьи, планирующие бюджет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Google Shape;153;p4" descr="2022-11-09 02.38.22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311029" y="-4"/>
            <a:ext cx="4880971" cy="685800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54" name="Google Shape;154;p4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155" name="Google Shape;155;p4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6" name="Google Shape;156;p4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7" name="Google Shape;157;p4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8" name="Google Shape;158;p4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9" name="Google Shape;159;p4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160" name="Google Shape;160;p4"/>
          <p:cNvSpPr txBox="1"/>
          <p:nvPr/>
        </p:nvSpPr>
        <p:spPr>
          <a:xfrm>
            <a:off x="559690" y="1498244"/>
            <a:ext cx="65190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</a:pPr>
            <a:r>
              <a:rPr lang="ru-RU" sz="36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ПРОБЛЕМА </a:t>
            </a:r>
            <a:r>
              <a:rPr lang="ru-RU" sz="3600">
                <a:solidFill>
                  <a:srgbClr val="8F00FF"/>
                </a:solidFill>
              </a:rPr>
              <a:t>B2C</a:t>
            </a:r>
            <a:endParaRPr sz="3600" b="0" i="0" u="none" strike="noStrike" cap="none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61" name="Google Shape;161;p4"/>
          <p:cNvGrpSpPr/>
          <p:nvPr/>
        </p:nvGrpSpPr>
        <p:grpSpPr>
          <a:xfrm>
            <a:off x="-6779" y="6365338"/>
            <a:ext cx="542262" cy="506843"/>
            <a:chOff x="-1" y="0"/>
            <a:chExt cx="542260" cy="506841"/>
          </a:xfrm>
        </p:grpSpPr>
        <p:sp>
          <p:nvSpPr>
            <p:cNvPr id="162" name="Google Shape;162;p4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63" name="Google Shape;163;p4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lang="ru-RU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4</a:t>
              </a:r>
              <a:endPara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64" name="Google Shape;164;p4"/>
          <p:cNvSpPr txBox="1"/>
          <p:nvPr/>
        </p:nvSpPr>
        <p:spPr>
          <a:xfrm>
            <a:off x="978475" y="2268300"/>
            <a:ext cx="6327300" cy="27420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algn="l"/>
            <a:r>
              <a:rPr lang="ru-RU" sz="2400" b="0" i="0" dirty="0">
                <a:solidFill>
                  <a:schemeClr val="tx1"/>
                </a:solidFill>
                <a:effectLst/>
                <a:latin typeface="quote-cjk-patch"/>
              </a:rPr>
              <a:t>Отсутствие контроля над расходами</a:t>
            </a:r>
          </a:p>
          <a:p>
            <a:pPr algn="l">
              <a:spcBef>
                <a:spcPts val="300"/>
              </a:spcBef>
            </a:pPr>
            <a:r>
              <a:rPr lang="ru-RU" sz="2400" b="0" i="0" dirty="0">
                <a:solidFill>
                  <a:schemeClr val="tx1"/>
                </a:solidFill>
                <a:effectLst/>
                <a:latin typeface="quote-cjk-patch"/>
              </a:rPr>
              <a:t>Сложности в планировании бюджета</a:t>
            </a:r>
          </a:p>
          <a:p>
            <a:pPr algn="l">
              <a:spcBef>
                <a:spcPts val="300"/>
              </a:spcBef>
            </a:pPr>
            <a:r>
              <a:rPr lang="ru-RU" sz="2400" b="0" i="0" dirty="0">
                <a:solidFill>
                  <a:schemeClr val="tx1"/>
                </a:solidFill>
                <a:effectLst/>
                <a:latin typeface="quote-cjk-patch"/>
              </a:rPr>
              <a:t>Нехватка финансовой грамотности</a:t>
            </a:r>
          </a:p>
          <a:p>
            <a:pPr algn="l">
              <a:spcBef>
                <a:spcPts val="300"/>
              </a:spcBef>
            </a:pPr>
            <a:r>
              <a:rPr lang="ru-RU" sz="2400" b="0" i="0" dirty="0">
                <a:solidFill>
                  <a:schemeClr val="tx1"/>
                </a:solidFill>
                <a:effectLst/>
                <a:latin typeface="quote-cjk-patch"/>
              </a:rPr>
              <a:t>Проблемы с управлением долгами</a:t>
            </a:r>
          </a:p>
          <a:p>
            <a:pPr algn="l">
              <a:spcBef>
                <a:spcPts val="300"/>
              </a:spcBef>
            </a:pPr>
            <a:r>
              <a:rPr lang="ru-RU" sz="2400" b="0" i="0" dirty="0">
                <a:solidFill>
                  <a:schemeClr val="tx1"/>
                </a:solidFill>
                <a:effectLst/>
                <a:latin typeface="quote-cjk-patch"/>
              </a:rPr>
              <a:t>Отсутствие наглядной аналитики</a:t>
            </a:r>
          </a:p>
          <a:p>
            <a:pPr marL="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None/>
            </a:pPr>
            <a:endParaRPr sz="1400" b="0" i="0" u="none" strike="noStrike" cap="none" dirty="0">
              <a:solidFill>
                <a:schemeClr val="tx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10160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aleway"/>
              <a:buNone/>
            </a:pPr>
            <a:endParaRPr sz="1400" b="0" i="0" u="none" strike="noStrike" cap="none" dirty="0">
              <a:solidFill>
                <a:schemeClr val="tx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65" name="Google Shape;165;p4"/>
          <p:cNvSpPr/>
          <p:nvPr/>
        </p:nvSpPr>
        <p:spPr>
          <a:xfrm>
            <a:off x="699800" y="2321300"/>
            <a:ext cx="310500" cy="2976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6" name="Google Shape;166;p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18981" y="2327370"/>
            <a:ext cx="268801" cy="268807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Google Shape;167;p4"/>
          <p:cNvSpPr/>
          <p:nvPr/>
        </p:nvSpPr>
        <p:spPr>
          <a:xfrm>
            <a:off x="694775" y="2795450"/>
            <a:ext cx="310500" cy="2976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8" name="Google Shape;168;p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13956" y="2801520"/>
            <a:ext cx="268801" cy="268807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p4"/>
          <p:cNvSpPr/>
          <p:nvPr/>
        </p:nvSpPr>
        <p:spPr>
          <a:xfrm>
            <a:off x="699800" y="3540500"/>
            <a:ext cx="310500" cy="2976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70" name="Google Shape;170;p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18981" y="3546570"/>
            <a:ext cx="268801" cy="268807"/>
          </a:xfrm>
          <a:prstGeom prst="rect">
            <a:avLst/>
          </a:prstGeom>
          <a:noFill/>
          <a:ln>
            <a:noFill/>
          </a:ln>
        </p:spPr>
      </p:pic>
      <p:sp>
        <p:nvSpPr>
          <p:cNvPr id="171" name="Google Shape;171;p4"/>
          <p:cNvSpPr/>
          <p:nvPr/>
        </p:nvSpPr>
        <p:spPr>
          <a:xfrm>
            <a:off x="699800" y="3985825"/>
            <a:ext cx="310500" cy="2976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72" name="Google Shape;172;p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18981" y="3991895"/>
            <a:ext cx="268801" cy="268807"/>
          </a:xfrm>
          <a:prstGeom prst="rect">
            <a:avLst/>
          </a:prstGeom>
          <a:noFill/>
          <a:ln>
            <a:noFill/>
          </a:ln>
        </p:spPr>
      </p:pic>
      <p:sp>
        <p:nvSpPr>
          <p:cNvPr id="177" name="Google Shape;177;p4"/>
          <p:cNvSpPr/>
          <p:nvPr/>
        </p:nvSpPr>
        <p:spPr>
          <a:xfrm>
            <a:off x="686914" y="3186812"/>
            <a:ext cx="310500" cy="2976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78" name="Google Shape;178;p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04420" y="3180056"/>
            <a:ext cx="268801" cy="26880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79" name="Google Shape;179;p4"/>
          <p:cNvCxnSpPr/>
          <p:nvPr/>
        </p:nvCxnSpPr>
        <p:spPr>
          <a:xfrm rot="10800000" flipH="1">
            <a:off x="128350" y="4107225"/>
            <a:ext cx="327300" cy="12600"/>
          </a:xfrm>
          <a:prstGeom prst="straightConnector1">
            <a:avLst/>
          </a:prstGeom>
          <a:noFill/>
          <a:ln w="1143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6" name="Google Shape;206;p5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207" name="Google Shape;207;p5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08" name="Google Shape;208;p5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09" name="Google Shape;209;p5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10" name="Google Shape;210;p5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11" name="Google Shape;211;p5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212" name="Google Shape;212;p5"/>
          <p:cNvSpPr txBox="1"/>
          <p:nvPr/>
        </p:nvSpPr>
        <p:spPr>
          <a:xfrm>
            <a:off x="559690" y="1955444"/>
            <a:ext cx="6518934" cy="646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</a:pPr>
            <a:r>
              <a:rPr lang="ru-RU" sz="36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РЕШЕНИЕ</a:t>
            </a:r>
            <a:endParaRPr sz="3600" b="0" i="0" u="none" strike="noStrike" cap="none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13" name="Google Shape;213;p5"/>
          <p:cNvGrpSpPr/>
          <p:nvPr/>
        </p:nvGrpSpPr>
        <p:grpSpPr>
          <a:xfrm>
            <a:off x="-6779" y="6365338"/>
            <a:ext cx="542262" cy="506843"/>
            <a:chOff x="-1" y="0"/>
            <a:chExt cx="542260" cy="506841"/>
          </a:xfrm>
        </p:grpSpPr>
        <p:sp>
          <p:nvSpPr>
            <p:cNvPr id="214" name="Google Shape;214;p5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15" name="Google Shape;215;p5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lang="ru-RU" sz="1200" b="0" i="0" u="none" strike="noStrike" cap="none" dirty="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5</a:t>
              </a:r>
              <a:endParaRPr sz="1200" b="0" i="0" u="none" strike="noStrike" cap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18" name="Google Shape;218;p5"/>
          <p:cNvSpPr txBox="1"/>
          <p:nvPr/>
        </p:nvSpPr>
        <p:spPr>
          <a:xfrm>
            <a:off x="962225" y="3022900"/>
            <a:ext cx="7672500" cy="23483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342900" indent="-342900" algn="l">
              <a:buFont typeface="Wingdings" panose="05000000000000000000" pitchFamily="2" charset="2"/>
              <a:buChar char="q"/>
            </a:pPr>
            <a:r>
              <a:rPr lang="ru-RU" sz="2400" b="0" i="0" dirty="0">
                <a:solidFill>
                  <a:schemeClr val="tx1"/>
                </a:solidFill>
                <a:effectLst/>
                <a:latin typeface="quote-cjk-patch"/>
              </a:rPr>
              <a:t>Упрощенный учет доходов и расходов</a:t>
            </a:r>
          </a:p>
          <a:p>
            <a:pPr marL="342900" indent="-342900" algn="l">
              <a:spcBef>
                <a:spcPts val="300"/>
              </a:spcBef>
              <a:buFont typeface="Wingdings" panose="05000000000000000000" pitchFamily="2" charset="2"/>
              <a:buChar char="q"/>
            </a:pPr>
            <a:r>
              <a:rPr lang="ru-RU" sz="2400" b="0" i="0" dirty="0">
                <a:solidFill>
                  <a:schemeClr val="tx1"/>
                </a:solidFill>
                <a:effectLst/>
                <a:latin typeface="quote-cjk-patch"/>
              </a:rPr>
              <a:t>Наглядные отчеты и аналитика (графики, диаграммы)</a:t>
            </a:r>
          </a:p>
          <a:p>
            <a:pPr marL="342900" indent="-342900" algn="l">
              <a:spcBef>
                <a:spcPts val="300"/>
              </a:spcBef>
              <a:buFont typeface="Wingdings" panose="05000000000000000000" pitchFamily="2" charset="2"/>
              <a:buChar char="q"/>
            </a:pPr>
            <a:r>
              <a:rPr lang="ru-RU" sz="2400" b="0" i="0" dirty="0">
                <a:solidFill>
                  <a:schemeClr val="tx1"/>
                </a:solidFill>
                <a:effectLst/>
                <a:latin typeface="quote-cjk-patch"/>
              </a:rPr>
              <a:t>Управление бюджетами по категориям</a:t>
            </a:r>
          </a:p>
          <a:p>
            <a:pPr marL="342900" indent="-342900" algn="l">
              <a:spcBef>
                <a:spcPts val="300"/>
              </a:spcBef>
              <a:buFont typeface="Wingdings" panose="05000000000000000000" pitchFamily="2" charset="2"/>
              <a:buChar char="q"/>
            </a:pPr>
            <a:r>
              <a:rPr lang="ru-RU" sz="2400" b="0" i="0" dirty="0">
                <a:solidFill>
                  <a:schemeClr val="tx1"/>
                </a:solidFill>
                <a:effectLst/>
                <a:latin typeface="quote-cjk-patch"/>
              </a:rPr>
              <a:t>Напоминания о регулярных платежах</a:t>
            </a:r>
          </a:p>
          <a:p>
            <a:pPr marL="342900" indent="-342900" algn="l">
              <a:spcBef>
                <a:spcPts val="300"/>
              </a:spcBef>
              <a:buFont typeface="Wingdings" panose="05000000000000000000" pitchFamily="2" charset="2"/>
              <a:buChar char="q"/>
            </a:pPr>
            <a:r>
              <a:rPr lang="ru-RU" sz="2400" b="0" i="0" dirty="0">
                <a:solidFill>
                  <a:schemeClr val="tx1"/>
                </a:solidFill>
                <a:effectLst/>
                <a:latin typeface="quote-cjk-patch"/>
              </a:rPr>
              <a:t>Поддержка многовалютности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None/>
            </a:pPr>
            <a:endParaRPr sz="1300" b="0" i="0" u="none" strike="noStrike" cap="none" dirty="0">
              <a:solidFill>
                <a:schemeClr val="tx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9" name="Google Shape;229;p6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230" name="Google Shape;230;p6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31" name="Google Shape;231;p6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32" name="Google Shape;232;p6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33" name="Google Shape;233;p6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34" name="Google Shape;234;p6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235" name="Google Shape;235;p6"/>
          <p:cNvSpPr txBox="1"/>
          <p:nvPr/>
        </p:nvSpPr>
        <p:spPr>
          <a:xfrm>
            <a:off x="559690" y="1286523"/>
            <a:ext cx="6518934" cy="646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</a:pPr>
            <a:r>
              <a:rPr lang="ru-RU" sz="3600" b="0" i="0" u="none" strike="noStrike" cap="none" dirty="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ЦЕННОСТЬ</a:t>
            </a:r>
            <a:endParaRPr sz="3600" b="0" i="0" u="none" strike="noStrike" cap="none" dirty="0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36" name="Google Shape;236;p6"/>
          <p:cNvGrpSpPr/>
          <p:nvPr/>
        </p:nvGrpSpPr>
        <p:grpSpPr>
          <a:xfrm>
            <a:off x="-6779" y="6365338"/>
            <a:ext cx="542400" cy="506700"/>
            <a:chOff x="-1" y="0"/>
            <a:chExt cx="542400" cy="506700"/>
          </a:xfrm>
        </p:grpSpPr>
        <p:sp>
          <p:nvSpPr>
            <p:cNvPr id="237" name="Google Shape;237;p6"/>
            <p:cNvSpPr/>
            <p:nvPr/>
          </p:nvSpPr>
          <p:spPr>
            <a:xfrm>
              <a:off x="-1" y="0"/>
              <a:ext cx="542400" cy="5067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38" name="Google Shape;238;p6"/>
            <p:cNvSpPr txBox="1"/>
            <p:nvPr/>
          </p:nvSpPr>
          <p:spPr>
            <a:xfrm>
              <a:off x="37054" y="153867"/>
              <a:ext cx="468000" cy="199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lang="ru-RU" sz="1200" b="0" i="0" u="none" strike="noStrike" cap="none" dirty="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6</a:t>
              </a:r>
              <a:endParaRPr sz="1200" b="0" i="0" u="none" strike="noStrike" cap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39" name="Google Shape;239;p6"/>
          <p:cNvSpPr txBox="1"/>
          <p:nvPr/>
        </p:nvSpPr>
        <p:spPr>
          <a:xfrm>
            <a:off x="647231" y="1932850"/>
            <a:ext cx="9469500" cy="44573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>
              <a:lnSpc>
                <a:spcPct val="150000"/>
              </a:lnSpc>
              <a:buNone/>
            </a:pPr>
            <a:r>
              <a:rPr lang="ru-RU" sz="2400" b="1" i="0" dirty="0">
                <a:solidFill>
                  <a:schemeClr val="tx1"/>
                </a:solidFill>
                <a:effectLst/>
                <a:latin typeface="quote-cjk-patch"/>
              </a:rPr>
              <a:t>Пользователь получает:</a:t>
            </a:r>
            <a:endParaRPr lang="ru-RU" sz="2400" b="0" i="0" dirty="0">
              <a:solidFill>
                <a:schemeClr val="tx1"/>
              </a:solidFill>
              <a:effectLst/>
              <a:latin typeface="quote-cjk-patch"/>
            </a:endParaRP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000" b="0" i="0" dirty="0">
                <a:solidFill>
                  <a:schemeClr val="tx1"/>
                </a:solidFill>
                <a:effectLst/>
                <a:latin typeface="quote-cjk-patch"/>
              </a:rPr>
              <a:t>Полный контроль над личными финансами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000" b="0" i="0" dirty="0">
                <a:solidFill>
                  <a:schemeClr val="tx1"/>
                </a:solidFill>
                <a:effectLst/>
                <a:latin typeface="quote-cjk-patch"/>
              </a:rPr>
              <a:t>Наглядную аналитику расходов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000" b="0" i="0" dirty="0">
                <a:solidFill>
                  <a:schemeClr val="tx1"/>
                </a:solidFill>
                <a:effectLst/>
                <a:latin typeface="quote-cjk-patch"/>
              </a:rPr>
              <a:t>Возможность планирования бюджета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000" b="0" i="0" dirty="0">
                <a:solidFill>
                  <a:schemeClr val="tx1"/>
                </a:solidFill>
                <a:effectLst/>
                <a:latin typeface="quote-cjk-patch"/>
              </a:rPr>
              <a:t>Уведомления о превышении лимитов</a:t>
            </a:r>
          </a:p>
          <a:p>
            <a:pPr>
              <a:lnSpc>
                <a:spcPct val="150000"/>
              </a:lnSpc>
              <a:buNone/>
            </a:pPr>
            <a:r>
              <a:rPr lang="ru-RU" sz="2400" b="1" i="0" dirty="0">
                <a:solidFill>
                  <a:schemeClr val="tx1"/>
                </a:solidFill>
                <a:effectLst/>
                <a:latin typeface="quote-cjk-patch"/>
              </a:rPr>
              <a:t>В совокупности это гарантирует:</a:t>
            </a:r>
            <a:endParaRPr lang="ru-RU" sz="2400" b="0" i="0" dirty="0">
              <a:solidFill>
                <a:schemeClr val="tx1"/>
              </a:solidFill>
              <a:effectLst/>
              <a:latin typeface="quote-cjk-patch"/>
            </a:endParaRP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000" b="0" i="0" dirty="0">
                <a:solidFill>
                  <a:schemeClr val="tx1"/>
                </a:solidFill>
                <a:effectLst/>
                <a:latin typeface="quote-cjk-patch"/>
              </a:rPr>
              <a:t>Повышение финансовой грамотности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000" b="0" i="0" dirty="0">
                <a:solidFill>
                  <a:schemeClr val="tx1"/>
                </a:solidFill>
                <a:effectLst/>
                <a:latin typeface="quote-cjk-patch"/>
              </a:rPr>
              <a:t>Снижение финансового стресса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000" b="0" i="0" dirty="0">
                <a:solidFill>
                  <a:schemeClr val="tx1"/>
                </a:solidFill>
                <a:effectLst/>
                <a:latin typeface="quote-cjk-patch"/>
              </a:rPr>
              <a:t>Достижение финансовых целей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4" name="Google Shape;244;g30eb14486d6_0_12"/>
          <p:cNvGrpSpPr/>
          <p:nvPr/>
        </p:nvGrpSpPr>
        <p:grpSpPr>
          <a:xfrm>
            <a:off x="0" y="692501"/>
            <a:ext cx="2624940" cy="97200"/>
            <a:chOff x="0" y="692501"/>
            <a:chExt cx="2624940" cy="97200"/>
          </a:xfrm>
        </p:grpSpPr>
        <p:sp>
          <p:nvSpPr>
            <p:cNvPr id="245" name="Google Shape;245;g30eb14486d6_0_12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46" name="Google Shape;246;g30eb14486d6_0_12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47" name="Google Shape;247;g30eb14486d6_0_12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48" name="Google Shape;248;g30eb14486d6_0_12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49" name="Google Shape;249;g30eb14486d6_0_12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250" name="Google Shape;250;g30eb14486d6_0_12"/>
          <p:cNvSpPr txBox="1"/>
          <p:nvPr/>
        </p:nvSpPr>
        <p:spPr>
          <a:xfrm>
            <a:off x="498276" y="1260500"/>
            <a:ext cx="65190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</a:pPr>
            <a:r>
              <a:rPr lang="ru-RU" sz="3600" b="0" i="0" u="none" strike="noStrike" cap="none" dirty="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ЦЕННОСТЬ</a:t>
            </a:r>
            <a:endParaRPr sz="3600" b="0" i="0" u="none" strike="noStrike" cap="none" dirty="0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51" name="Google Shape;251;g30eb14486d6_0_12"/>
          <p:cNvGrpSpPr/>
          <p:nvPr/>
        </p:nvGrpSpPr>
        <p:grpSpPr>
          <a:xfrm>
            <a:off x="-6779" y="6365338"/>
            <a:ext cx="542400" cy="506700"/>
            <a:chOff x="-1" y="0"/>
            <a:chExt cx="542400" cy="506700"/>
          </a:xfrm>
        </p:grpSpPr>
        <p:sp>
          <p:nvSpPr>
            <p:cNvPr id="252" name="Google Shape;252;g30eb14486d6_0_12"/>
            <p:cNvSpPr/>
            <p:nvPr/>
          </p:nvSpPr>
          <p:spPr>
            <a:xfrm>
              <a:off x="-1" y="0"/>
              <a:ext cx="542400" cy="5067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53" name="Google Shape;253;g30eb14486d6_0_12"/>
            <p:cNvSpPr txBox="1"/>
            <p:nvPr/>
          </p:nvSpPr>
          <p:spPr>
            <a:xfrm>
              <a:off x="37054" y="153867"/>
              <a:ext cx="468000" cy="199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lang="ru-RU" sz="1200" b="0" i="0" u="none" strike="noStrike" cap="none" dirty="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7</a:t>
              </a:r>
              <a:endParaRPr sz="1200" b="0" i="0" u="none" strike="noStrike" cap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54" name="Google Shape;254;g30eb14486d6_0_12"/>
          <p:cNvSpPr txBox="1"/>
          <p:nvPr/>
        </p:nvSpPr>
        <p:spPr>
          <a:xfrm>
            <a:off x="535621" y="1907000"/>
            <a:ext cx="9469500" cy="4149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algn="l">
              <a:lnSpc>
                <a:spcPct val="150000"/>
              </a:lnSpc>
              <a:buNone/>
            </a:pPr>
            <a:r>
              <a:rPr lang="ru-RU" sz="2400" b="1" i="0" dirty="0">
                <a:solidFill>
                  <a:schemeClr val="tx1"/>
                </a:solidFill>
                <a:effectLst/>
                <a:latin typeface="quote-cjk-patch"/>
              </a:rPr>
              <a:t>Для партнеров:</a:t>
            </a:r>
            <a:endParaRPr lang="ru-RU" sz="2400" b="0" i="0" dirty="0">
              <a:solidFill>
                <a:schemeClr val="tx1"/>
              </a:solidFill>
              <a:effectLst/>
              <a:latin typeface="quote-cjk-patch"/>
            </a:endParaRPr>
          </a:p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000" b="0" i="0" dirty="0">
                <a:solidFill>
                  <a:schemeClr val="tx1"/>
                </a:solidFill>
                <a:effectLst/>
                <a:latin typeface="quote-cjk-patch"/>
              </a:rPr>
              <a:t>Канал привлечения качественных </a:t>
            </a:r>
            <a:r>
              <a:rPr lang="ru-RU" sz="2000" b="0" i="0" dirty="0" err="1">
                <a:solidFill>
                  <a:schemeClr val="tx1"/>
                </a:solidFill>
                <a:effectLst/>
                <a:latin typeface="quote-cjk-patch"/>
              </a:rPr>
              <a:t>лидов</a:t>
            </a:r>
            <a:endParaRPr lang="ru-RU" sz="2000" b="0" i="0" dirty="0">
              <a:solidFill>
                <a:schemeClr val="tx1"/>
              </a:solidFill>
              <a:effectLst/>
              <a:latin typeface="quote-cjk-patch"/>
            </a:endParaRPr>
          </a:p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000" b="0" i="0" dirty="0">
                <a:solidFill>
                  <a:schemeClr val="tx1"/>
                </a:solidFill>
                <a:effectLst/>
                <a:latin typeface="quote-cjk-patch"/>
              </a:rPr>
              <a:t>Платформа для персонализированных предложений</a:t>
            </a:r>
          </a:p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000" b="0" i="0" dirty="0">
                <a:solidFill>
                  <a:schemeClr val="tx1"/>
                </a:solidFill>
                <a:effectLst/>
                <a:latin typeface="quote-cjk-patch"/>
              </a:rPr>
              <a:t>Инструмент повышения лояльности</a:t>
            </a:r>
          </a:p>
          <a:p>
            <a:pPr algn="l">
              <a:lnSpc>
                <a:spcPct val="150000"/>
              </a:lnSpc>
              <a:buNone/>
            </a:pPr>
            <a:r>
              <a:rPr lang="ru-RU" sz="2400" b="1" i="0" dirty="0">
                <a:solidFill>
                  <a:schemeClr val="tx1"/>
                </a:solidFill>
                <a:effectLst/>
                <a:latin typeface="quote-cjk-patch"/>
              </a:rPr>
              <a:t>Для работодателей:</a:t>
            </a:r>
            <a:endParaRPr lang="ru-RU" sz="2400" b="0" i="0" dirty="0">
              <a:solidFill>
                <a:schemeClr val="tx1"/>
              </a:solidFill>
              <a:effectLst/>
              <a:latin typeface="quote-cjk-patch"/>
            </a:endParaRPr>
          </a:p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000" b="0" i="0" dirty="0">
                <a:solidFill>
                  <a:schemeClr val="tx1"/>
                </a:solidFill>
                <a:effectLst/>
                <a:latin typeface="quote-cjk-patch"/>
              </a:rPr>
              <a:t>Улучшение финансового здоровья сотрудников</a:t>
            </a:r>
          </a:p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000" b="0" i="0" dirty="0">
                <a:solidFill>
                  <a:schemeClr val="tx1"/>
                </a:solidFill>
                <a:effectLst/>
                <a:latin typeface="quote-cjk-patch"/>
              </a:rPr>
              <a:t>Снижение уровня стресса</a:t>
            </a:r>
          </a:p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000" b="0" i="0" dirty="0">
                <a:solidFill>
                  <a:schemeClr val="tx1"/>
                </a:solidFill>
                <a:effectLst/>
                <a:latin typeface="quote-cjk-patch"/>
              </a:rPr>
              <a:t>Повышение продуктивности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7"/>
          <p:cNvSpPr/>
          <p:nvPr/>
        </p:nvSpPr>
        <p:spPr>
          <a:xfrm>
            <a:off x="-6779" y="6365339"/>
            <a:ext cx="542400" cy="5068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Helvetica Neue"/>
              <a:buNone/>
            </a:pPr>
            <a:endParaRPr sz="1733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0" name="Google Shape;260;p7"/>
          <p:cNvSpPr txBox="1"/>
          <p:nvPr/>
        </p:nvSpPr>
        <p:spPr>
          <a:xfrm>
            <a:off x="-6775" y="6519100"/>
            <a:ext cx="542400" cy="19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33"/>
              <a:buFont typeface="Helvetica Neue"/>
              <a:buNone/>
            </a:pPr>
            <a:r>
              <a:rPr lang="ru-RU" sz="1333" b="0" i="0" u="none" strike="noStrike" cap="none" dirty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8</a:t>
            </a:r>
            <a:endParaRPr sz="1333" b="0" i="0" u="none" strike="noStrike" cap="none" dirty="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1" name="Google Shape;261;p7"/>
          <p:cNvSpPr txBox="1"/>
          <p:nvPr/>
        </p:nvSpPr>
        <p:spPr>
          <a:xfrm>
            <a:off x="416749" y="2974080"/>
            <a:ext cx="9248800" cy="2262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l">
              <a:lnSpc>
                <a:spcPct val="150000"/>
              </a:lnSpc>
              <a:buNone/>
            </a:pPr>
            <a:r>
              <a:rPr lang="ru-RU" sz="2400" b="1" i="0" dirty="0">
                <a:solidFill>
                  <a:schemeClr val="tx1"/>
                </a:solidFill>
                <a:effectLst/>
                <a:latin typeface="quote-cjk-patch"/>
              </a:rPr>
              <a:t>Конкурентная среда:</a:t>
            </a:r>
            <a:endParaRPr lang="ru-RU" sz="2400" b="0" i="0" dirty="0">
              <a:solidFill>
                <a:schemeClr val="tx1"/>
              </a:solidFill>
              <a:effectLst/>
              <a:latin typeface="quote-cjk-patch"/>
            </a:endParaRPr>
          </a:p>
          <a:p>
            <a:pPr marL="457200" indent="-457200" algn="l">
              <a:lnSpc>
                <a:spcPct val="150000"/>
              </a:lnSpc>
              <a:buFont typeface="+mj-lt"/>
              <a:buAutoNum type="arabicParenR"/>
            </a:pPr>
            <a:r>
              <a:rPr lang="ru-RU" sz="2000" b="0" i="0" dirty="0">
                <a:solidFill>
                  <a:schemeClr val="tx1"/>
                </a:solidFill>
                <a:effectLst/>
                <a:latin typeface="quote-cjk-patch"/>
              </a:rPr>
              <a:t>Высокая активность игроков</a:t>
            </a:r>
          </a:p>
          <a:p>
            <a:pPr marL="457200" indent="-457200" algn="l">
              <a:lnSpc>
                <a:spcPct val="150000"/>
              </a:lnSpc>
              <a:spcBef>
                <a:spcPts val="300"/>
              </a:spcBef>
              <a:buFont typeface="+mj-lt"/>
              <a:buAutoNum type="arabicParenR"/>
            </a:pPr>
            <a:r>
              <a:rPr lang="ru-RU" sz="2000" b="0" i="0" dirty="0">
                <a:solidFill>
                  <a:schemeClr val="tx1"/>
                </a:solidFill>
                <a:effectLst/>
                <a:latin typeface="quote-cjk-patch"/>
              </a:rPr>
              <a:t>Разрозненность предложений</a:t>
            </a:r>
          </a:p>
          <a:p>
            <a:pPr marL="457200" indent="-457200" algn="l">
              <a:lnSpc>
                <a:spcPct val="150000"/>
              </a:lnSpc>
              <a:spcBef>
                <a:spcPts val="300"/>
              </a:spcBef>
              <a:buFont typeface="+mj-lt"/>
              <a:buAutoNum type="arabicParenR"/>
            </a:pPr>
            <a:r>
              <a:rPr lang="ru-RU" sz="2000" b="0" i="0" dirty="0">
                <a:solidFill>
                  <a:schemeClr val="tx1"/>
                </a:solidFill>
                <a:effectLst/>
                <a:latin typeface="quote-cjk-patch"/>
              </a:rPr>
              <a:t>Недостаток комплексных решений</a:t>
            </a:r>
          </a:p>
        </p:txBody>
      </p:sp>
      <p:sp>
        <p:nvSpPr>
          <p:cNvPr id="262" name="Google Shape;262;p7"/>
          <p:cNvSpPr/>
          <p:nvPr/>
        </p:nvSpPr>
        <p:spPr>
          <a:xfrm>
            <a:off x="11717647" y="0"/>
            <a:ext cx="473200" cy="27848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Helvetica Neue"/>
              <a:buNone/>
            </a:pPr>
            <a:endParaRPr sz="1733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3" name="Google Shape;263;p7"/>
          <p:cNvSpPr/>
          <p:nvPr/>
        </p:nvSpPr>
        <p:spPr>
          <a:xfrm>
            <a:off x="11717572" y="5777851"/>
            <a:ext cx="473200" cy="1096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Helvetica Neue"/>
              <a:buNone/>
            </a:pPr>
            <a:endParaRPr sz="1733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4" name="Google Shape;264;p7"/>
          <p:cNvSpPr/>
          <p:nvPr/>
        </p:nvSpPr>
        <p:spPr>
          <a:xfrm>
            <a:off x="11717572" y="2784772"/>
            <a:ext cx="473200" cy="15460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Helvetica Neue"/>
              <a:buNone/>
            </a:pPr>
            <a:endParaRPr sz="1733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5" name="Google Shape;265;p7"/>
          <p:cNvSpPr/>
          <p:nvPr/>
        </p:nvSpPr>
        <p:spPr>
          <a:xfrm>
            <a:off x="11717572" y="4330823"/>
            <a:ext cx="473200" cy="14468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Helvetica Neue"/>
              <a:buNone/>
            </a:pPr>
            <a:endParaRPr sz="1733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6" name="Google Shape;266;p7"/>
          <p:cNvSpPr txBox="1"/>
          <p:nvPr/>
        </p:nvSpPr>
        <p:spPr>
          <a:xfrm>
            <a:off x="559690" y="1955444"/>
            <a:ext cx="6518934" cy="646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</a:pPr>
            <a:r>
              <a:rPr lang="ru-RU" sz="36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РЫНОК</a:t>
            </a:r>
            <a:endParaRPr sz="3600" b="0" i="0" u="none" strike="noStrike" cap="none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8"/>
          <p:cNvSpPr/>
          <p:nvPr/>
        </p:nvSpPr>
        <p:spPr>
          <a:xfrm>
            <a:off x="-6779" y="6365339"/>
            <a:ext cx="542400" cy="5068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Helvetica Neue"/>
              <a:buNone/>
            </a:pPr>
            <a:endParaRPr sz="1733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2" name="Google Shape;272;p8"/>
          <p:cNvSpPr txBox="1"/>
          <p:nvPr/>
        </p:nvSpPr>
        <p:spPr>
          <a:xfrm>
            <a:off x="-6775" y="6519100"/>
            <a:ext cx="542400" cy="19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33"/>
              <a:buFont typeface="Helvetica Neue"/>
              <a:buNone/>
            </a:pPr>
            <a:fld id="{00000000-1234-1234-1234-123412341234}" type="slidenum">
              <a:rPr lang="ru-RU" sz="1333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9</a:t>
            </a:fld>
            <a:endParaRPr sz="1333" b="0" i="0" u="none" strike="noStrike" cap="none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3" name="Google Shape;273;p8"/>
          <p:cNvSpPr txBox="1"/>
          <p:nvPr/>
        </p:nvSpPr>
        <p:spPr>
          <a:xfrm>
            <a:off x="651925" y="1596385"/>
            <a:ext cx="9248700" cy="41241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ru-RU" sz="2400" b="1" i="0" dirty="0" err="1">
                <a:solidFill>
                  <a:schemeClr val="tx1"/>
                </a:solidFill>
                <a:effectLst/>
                <a:latin typeface="quote-cjk-patch"/>
              </a:rPr>
              <a:t>MoneyLover</a:t>
            </a:r>
            <a:r>
              <a:rPr lang="ru-RU" sz="2400" b="1" i="0" dirty="0">
                <a:solidFill>
                  <a:schemeClr val="tx1"/>
                </a:solidFill>
                <a:effectLst/>
                <a:latin typeface="quote-cjk-patch"/>
              </a:rPr>
              <a:t>:</a:t>
            </a:r>
            <a:r>
              <a:rPr lang="ru-RU" sz="2400" b="0" i="0" dirty="0">
                <a:solidFill>
                  <a:schemeClr val="tx1"/>
                </a:solidFill>
                <a:effectLst/>
                <a:latin typeface="quote-cjk-patch"/>
              </a:rPr>
              <a:t> </a:t>
            </a:r>
            <a:r>
              <a:rPr lang="ru-RU" sz="2000" b="0" i="0" dirty="0">
                <a:solidFill>
                  <a:schemeClr val="tx1"/>
                </a:solidFill>
                <a:effectLst/>
                <a:latin typeface="quote-cjk-patch"/>
              </a:rPr>
              <a:t>Удобный интерфейс, но ограниченный бесплатный функционал</a:t>
            </a:r>
          </a:p>
          <a:p>
            <a:pPr algn="l">
              <a:lnSpc>
                <a:spcPct val="150000"/>
              </a:lnSpc>
            </a:pPr>
            <a:r>
              <a:rPr lang="ru-RU" sz="2400" b="1" i="0" dirty="0" err="1">
                <a:solidFill>
                  <a:schemeClr val="tx1"/>
                </a:solidFill>
                <a:effectLst/>
                <a:latin typeface="quote-cjk-patch"/>
              </a:rPr>
              <a:t>Monefy</a:t>
            </a:r>
            <a:r>
              <a:rPr lang="ru-RU" sz="2400" b="1" i="0" dirty="0">
                <a:solidFill>
                  <a:schemeClr val="tx1"/>
                </a:solidFill>
                <a:effectLst/>
                <a:latin typeface="quote-cjk-patch"/>
              </a:rPr>
              <a:t>:</a:t>
            </a:r>
            <a:r>
              <a:rPr lang="ru-RU" sz="2400" b="0" i="0" dirty="0">
                <a:solidFill>
                  <a:schemeClr val="tx1"/>
                </a:solidFill>
                <a:effectLst/>
                <a:latin typeface="quote-cjk-patch"/>
              </a:rPr>
              <a:t> </a:t>
            </a:r>
            <a:r>
              <a:rPr lang="ru-RU" sz="2000" b="0" i="0" dirty="0">
                <a:solidFill>
                  <a:schemeClr val="tx1"/>
                </a:solidFill>
                <a:effectLst/>
                <a:latin typeface="quote-cjk-patch"/>
              </a:rPr>
              <a:t>Простота использования, но слабая аналитика</a:t>
            </a:r>
          </a:p>
          <a:p>
            <a:pPr algn="l">
              <a:lnSpc>
                <a:spcPct val="150000"/>
              </a:lnSpc>
            </a:pPr>
            <a:r>
              <a:rPr lang="ru-RU" sz="2400" b="1" i="0" dirty="0" err="1">
                <a:solidFill>
                  <a:schemeClr val="tx1"/>
                </a:solidFill>
                <a:effectLst/>
                <a:latin typeface="quote-cjk-patch"/>
              </a:rPr>
              <a:t>Wallet</a:t>
            </a:r>
            <a:r>
              <a:rPr lang="ru-RU" sz="2400" b="1" i="0" dirty="0">
                <a:solidFill>
                  <a:schemeClr val="tx1"/>
                </a:solidFill>
                <a:effectLst/>
                <a:latin typeface="quote-cjk-patch"/>
              </a:rPr>
              <a:t>:</a:t>
            </a:r>
            <a:r>
              <a:rPr lang="ru-RU" sz="2400" b="0" i="0" dirty="0">
                <a:solidFill>
                  <a:schemeClr val="tx1"/>
                </a:solidFill>
                <a:effectLst/>
                <a:latin typeface="quote-cjk-patch"/>
              </a:rPr>
              <a:t> </a:t>
            </a:r>
            <a:r>
              <a:rPr lang="ru-RU" sz="2000" b="0" i="0" dirty="0">
                <a:solidFill>
                  <a:schemeClr val="tx1"/>
                </a:solidFill>
                <a:effectLst/>
                <a:latin typeface="quote-cjk-patch"/>
              </a:rPr>
              <a:t>Богатый функционал, но сложный интерфейс</a:t>
            </a:r>
          </a:p>
          <a:p>
            <a:pPr algn="l">
              <a:lnSpc>
                <a:spcPct val="150000"/>
              </a:lnSpc>
              <a:buNone/>
            </a:pPr>
            <a:r>
              <a:rPr lang="ru-RU" sz="2400" b="1" i="0" dirty="0">
                <a:solidFill>
                  <a:schemeClr val="tx1"/>
                </a:solidFill>
                <a:effectLst/>
                <a:latin typeface="quote-cjk-patch"/>
              </a:rPr>
              <a:t>Наши преимущества:</a:t>
            </a:r>
            <a:endParaRPr sz="1800" dirty="0">
              <a:solidFill>
                <a:schemeClr val="tx1"/>
              </a:solidFill>
            </a:endParaRPr>
          </a:p>
          <a:p>
            <a:pPr marL="1080000" lvl="5" indent="-342900">
              <a:lnSpc>
                <a:spcPct val="150000"/>
              </a:lnSpc>
              <a:buClr>
                <a:schemeClr val="accent6"/>
              </a:buClr>
              <a:buSzPts val="1800"/>
              <a:buChar char="+"/>
            </a:pPr>
            <a:r>
              <a:rPr lang="ru-RU" sz="1800" dirty="0">
                <a:solidFill>
                  <a:schemeClr val="tx1"/>
                </a:solidFill>
              </a:rPr>
              <a:t>Простота и удобство</a:t>
            </a:r>
          </a:p>
          <a:p>
            <a:pPr marL="1080000" lvl="3" indent="-342900">
              <a:lnSpc>
                <a:spcPct val="150000"/>
              </a:lnSpc>
              <a:buClr>
                <a:schemeClr val="accent6"/>
              </a:buClr>
              <a:buSzPts val="1800"/>
              <a:buChar char="+"/>
            </a:pPr>
            <a:r>
              <a:rPr lang="ru-RU" sz="1800" dirty="0">
                <a:solidFill>
                  <a:schemeClr val="tx1"/>
                </a:solidFill>
              </a:rPr>
              <a:t>Глубокая аналитика</a:t>
            </a:r>
          </a:p>
          <a:p>
            <a:pPr marL="1080000" lvl="3" indent="-342900">
              <a:lnSpc>
                <a:spcPct val="150000"/>
              </a:lnSpc>
              <a:buClr>
                <a:schemeClr val="accent6"/>
              </a:buClr>
              <a:buSzPts val="1800"/>
              <a:buChar char="+"/>
            </a:pPr>
            <a:r>
              <a:rPr lang="ru-RU" sz="1800" dirty="0">
                <a:solidFill>
                  <a:schemeClr val="tx1"/>
                </a:solidFill>
              </a:rPr>
              <a:t>Гибкие настройки уведомлений</a:t>
            </a:r>
          </a:p>
          <a:p>
            <a:pPr marL="1080000" lvl="3" indent="-342900">
              <a:lnSpc>
                <a:spcPct val="150000"/>
              </a:lnSpc>
              <a:buClr>
                <a:schemeClr val="accent6"/>
              </a:buClr>
              <a:buSzPts val="1800"/>
              <a:buChar char="+"/>
            </a:pPr>
            <a:r>
              <a:rPr lang="ru-RU" sz="1800" dirty="0">
                <a:solidFill>
                  <a:schemeClr val="tx1"/>
                </a:solidFill>
              </a:rPr>
              <a:t>Бесплатный базовый функционал</a:t>
            </a:r>
          </a:p>
        </p:txBody>
      </p:sp>
      <p:sp>
        <p:nvSpPr>
          <p:cNvPr id="274" name="Google Shape;274;p8"/>
          <p:cNvSpPr/>
          <p:nvPr/>
        </p:nvSpPr>
        <p:spPr>
          <a:xfrm>
            <a:off x="11717647" y="0"/>
            <a:ext cx="473200" cy="27848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Helvetica Neue"/>
              <a:buNone/>
            </a:pPr>
            <a:endParaRPr sz="1733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5" name="Google Shape;275;p8"/>
          <p:cNvSpPr/>
          <p:nvPr/>
        </p:nvSpPr>
        <p:spPr>
          <a:xfrm>
            <a:off x="11717572" y="5777851"/>
            <a:ext cx="473200" cy="1096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Helvetica Neue"/>
              <a:buNone/>
            </a:pPr>
            <a:endParaRPr sz="1733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6" name="Google Shape;276;p8"/>
          <p:cNvSpPr/>
          <p:nvPr/>
        </p:nvSpPr>
        <p:spPr>
          <a:xfrm>
            <a:off x="11717572" y="2784772"/>
            <a:ext cx="473200" cy="15460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Helvetica Neue"/>
              <a:buNone/>
            </a:pPr>
            <a:endParaRPr sz="1733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7" name="Google Shape;277;p8"/>
          <p:cNvSpPr/>
          <p:nvPr/>
        </p:nvSpPr>
        <p:spPr>
          <a:xfrm>
            <a:off x="11717572" y="4330823"/>
            <a:ext cx="473200" cy="14468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Helvetica Neue"/>
              <a:buNone/>
            </a:pPr>
            <a:endParaRPr sz="1733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8" name="Google Shape;278;p8"/>
          <p:cNvSpPr txBox="1"/>
          <p:nvPr/>
        </p:nvSpPr>
        <p:spPr>
          <a:xfrm>
            <a:off x="559690" y="736244"/>
            <a:ext cx="65190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</a:pPr>
            <a:r>
              <a:rPr lang="ru-RU" sz="36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КОНКУРЕНТЫ</a:t>
            </a:r>
            <a:endParaRPr sz="3600" b="0" i="0" u="none" strike="noStrike" cap="none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9"/>
          <p:cNvSpPr/>
          <p:nvPr/>
        </p:nvSpPr>
        <p:spPr>
          <a:xfrm>
            <a:off x="-6779" y="6365339"/>
            <a:ext cx="542400" cy="5068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Helvetica Neue"/>
              <a:buNone/>
            </a:pPr>
            <a:endParaRPr sz="1733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5" name="Google Shape;285;p9"/>
          <p:cNvSpPr txBox="1"/>
          <p:nvPr/>
        </p:nvSpPr>
        <p:spPr>
          <a:xfrm>
            <a:off x="-6775" y="6519100"/>
            <a:ext cx="542400" cy="19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33"/>
              <a:buFont typeface="Helvetica Neue"/>
              <a:buNone/>
            </a:pPr>
            <a:fld id="{00000000-1234-1234-1234-123412341234}" type="slidenum">
              <a:rPr lang="ru-RU" sz="1333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10</a:t>
            </a:fld>
            <a:endParaRPr sz="1333" b="0" i="0" u="none" strike="noStrike" cap="none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6" name="Google Shape;286;p9"/>
          <p:cNvSpPr txBox="1"/>
          <p:nvPr/>
        </p:nvSpPr>
        <p:spPr>
          <a:xfrm>
            <a:off x="770950" y="2211306"/>
            <a:ext cx="9248700" cy="307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203195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Для команд, перешедших на второй этап акселератора</a:t>
            </a:r>
            <a:endParaRPr/>
          </a:p>
          <a:p>
            <a:pPr marL="203195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elvetica Neue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609585" marR="0" lvl="0" indent="-406389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aleway"/>
              <a:buChar char="●"/>
            </a:pPr>
            <a:r>
              <a:rPr lang="ru-RU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Укажите основные статьи расходов и их себестоимость </a:t>
            </a:r>
            <a:endParaRPr/>
          </a:p>
          <a:p>
            <a:pPr marL="609585" marR="0" lvl="0" indent="-406389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aleway"/>
              <a:buChar char="●"/>
            </a:pPr>
            <a:r>
              <a:rPr lang="ru-RU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Укажите стоимость привлечения клиентов </a:t>
            </a:r>
            <a:endParaRPr/>
          </a:p>
          <a:p>
            <a:pPr marL="609585" marR="0" lvl="0" indent="-406389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aleway"/>
              <a:buChar char="●"/>
            </a:pPr>
            <a:r>
              <a:rPr lang="ru-RU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Укажите средний чек</a:t>
            </a:r>
            <a:endParaRPr/>
          </a:p>
          <a:p>
            <a:pPr marL="609585" marR="0" lvl="0" indent="-406389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aleway"/>
              <a:buChar char="●"/>
            </a:pPr>
            <a:r>
              <a:rPr lang="ru-RU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Укажите средний срок жизни клиента (life time)  и средний совокупный доход с клиента (life time value, LTV)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609585" marR="0" lvl="0" indent="-406389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aleway"/>
              <a:buChar char="●"/>
            </a:pPr>
            <a:r>
              <a:rPr lang="ru-RU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Укажите точку безубыточности – при каком количестве клиентов /количестве сделок /временном горизонте она достигается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7" name="Google Shape;287;p9"/>
          <p:cNvSpPr txBox="1">
            <a:spLocks noGrp="1"/>
          </p:cNvSpPr>
          <p:nvPr>
            <p:ph type="title"/>
          </p:nvPr>
        </p:nvSpPr>
        <p:spPr>
          <a:xfrm>
            <a:off x="609100" y="1647534"/>
            <a:ext cx="3795600" cy="77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25" tIns="77725" rIns="77725" bIns="77725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-RU" sz="4000">
                <a:solidFill>
                  <a:schemeClr val="lt1"/>
                </a:solidFill>
              </a:rPr>
              <a:t>ЭКОНОМИКА</a:t>
            </a:r>
            <a:endParaRPr sz="4000">
              <a:solidFill>
                <a:schemeClr val="lt1"/>
              </a:solidFill>
            </a:endParaRPr>
          </a:p>
        </p:txBody>
      </p:sp>
      <p:sp>
        <p:nvSpPr>
          <p:cNvPr id="288" name="Google Shape;288;p9"/>
          <p:cNvSpPr/>
          <p:nvPr/>
        </p:nvSpPr>
        <p:spPr>
          <a:xfrm>
            <a:off x="11717647" y="0"/>
            <a:ext cx="473200" cy="27848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Helvetica Neue"/>
              <a:buNone/>
            </a:pPr>
            <a:endParaRPr sz="1733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9" name="Google Shape;289;p9"/>
          <p:cNvSpPr/>
          <p:nvPr/>
        </p:nvSpPr>
        <p:spPr>
          <a:xfrm>
            <a:off x="11717572" y="5777851"/>
            <a:ext cx="473200" cy="1096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Helvetica Neue"/>
              <a:buNone/>
            </a:pPr>
            <a:endParaRPr sz="1733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0" name="Google Shape;290;p9"/>
          <p:cNvSpPr/>
          <p:nvPr/>
        </p:nvSpPr>
        <p:spPr>
          <a:xfrm>
            <a:off x="11717572" y="2784772"/>
            <a:ext cx="473200" cy="15460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Helvetica Neue"/>
              <a:buNone/>
            </a:pPr>
            <a:endParaRPr sz="1733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1" name="Google Shape;291;p9"/>
          <p:cNvSpPr/>
          <p:nvPr/>
        </p:nvSpPr>
        <p:spPr>
          <a:xfrm>
            <a:off x="11717572" y="4330823"/>
            <a:ext cx="473200" cy="14468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Helvetica Neue"/>
              <a:buNone/>
            </a:pPr>
            <a:endParaRPr sz="1733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2" name="Google Shape;292;p9"/>
          <p:cNvSpPr txBox="1"/>
          <p:nvPr/>
        </p:nvSpPr>
        <p:spPr>
          <a:xfrm>
            <a:off x="457190" y="326869"/>
            <a:ext cx="65190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</a:pPr>
            <a:r>
              <a:rPr lang="ru-RU" sz="36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ЭКОНОМИКА</a:t>
            </a:r>
            <a:endParaRPr sz="3600" b="0" i="0" u="none" strike="noStrike" cap="none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10"/>
          <p:cNvSpPr/>
          <p:nvPr/>
        </p:nvSpPr>
        <p:spPr>
          <a:xfrm>
            <a:off x="-6779" y="6365339"/>
            <a:ext cx="542400" cy="506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Helvetica Neue"/>
              <a:buNone/>
            </a:pPr>
            <a:endParaRPr sz="1733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8" name="Google Shape;298;p10"/>
          <p:cNvSpPr txBox="1"/>
          <p:nvPr/>
        </p:nvSpPr>
        <p:spPr>
          <a:xfrm>
            <a:off x="-6775" y="6519100"/>
            <a:ext cx="542400" cy="19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33"/>
              <a:buFont typeface="Helvetica Neue"/>
              <a:buNone/>
            </a:pPr>
            <a:fld id="{00000000-1234-1234-1234-123412341234}" type="slidenum">
              <a:rPr lang="ru-RU" sz="1333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11</a:t>
            </a:fld>
            <a:endParaRPr sz="1333" b="0" i="0" u="none" strike="noStrike" cap="none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9" name="Google Shape;299;p10"/>
          <p:cNvSpPr txBox="1">
            <a:spLocks noGrp="1"/>
          </p:cNvSpPr>
          <p:nvPr>
            <p:ph type="title"/>
          </p:nvPr>
        </p:nvSpPr>
        <p:spPr>
          <a:xfrm>
            <a:off x="609089" y="1708086"/>
            <a:ext cx="6207600" cy="8001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</a:pPr>
            <a:r>
              <a:rPr lang="ru-RU" sz="4000">
                <a:solidFill>
                  <a:schemeClr val="lt1"/>
                </a:solidFill>
              </a:rPr>
              <a:t>БИЗНЕС-МОДЕЛЬ</a:t>
            </a:r>
            <a:endParaRPr sz="4000">
              <a:solidFill>
                <a:schemeClr val="lt1"/>
              </a:solidFill>
            </a:endParaRPr>
          </a:p>
        </p:txBody>
      </p:sp>
      <p:sp>
        <p:nvSpPr>
          <p:cNvPr id="300" name="Google Shape;300;p10"/>
          <p:cNvSpPr txBox="1">
            <a:spLocks noGrp="1"/>
          </p:cNvSpPr>
          <p:nvPr>
            <p:ph type="body" idx="1"/>
          </p:nvPr>
        </p:nvSpPr>
        <p:spPr>
          <a:xfrm>
            <a:off x="609089" y="1333809"/>
            <a:ext cx="10657500" cy="48320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l">
              <a:lnSpc>
                <a:spcPct val="120000"/>
              </a:lnSpc>
              <a:buNone/>
            </a:pPr>
            <a:r>
              <a:rPr lang="ru-RU" sz="2400" b="1" i="0" dirty="0">
                <a:solidFill>
                  <a:schemeClr val="tx1"/>
                </a:solidFill>
                <a:effectLst/>
                <a:latin typeface="quote-cjk-patch"/>
              </a:rPr>
              <a:t>Бесплатная версия:</a:t>
            </a:r>
            <a:endParaRPr lang="ru-RU" sz="2400" b="0" i="0" dirty="0">
              <a:solidFill>
                <a:schemeClr val="tx1"/>
              </a:solidFill>
              <a:effectLst/>
              <a:latin typeface="quote-cjk-patch"/>
            </a:endParaRPr>
          </a:p>
          <a:p>
            <a:pPr algn="l"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ru-RU" sz="2400" b="0" i="0" dirty="0">
                <a:solidFill>
                  <a:schemeClr val="tx1"/>
                </a:solidFill>
                <a:effectLst/>
                <a:latin typeface="quote-cjk-patch"/>
              </a:rPr>
              <a:t>Базовый функционал учета финансов</a:t>
            </a:r>
          </a:p>
          <a:p>
            <a:pPr algn="l">
              <a:lnSpc>
                <a:spcPct val="120000"/>
              </a:lnSpc>
              <a:buNone/>
            </a:pPr>
            <a:r>
              <a:rPr lang="ru-RU" sz="2400" b="1" i="0" dirty="0">
                <a:solidFill>
                  <a:schemeClr val="tx1"/>
                </a:solidFill>
                <a:effectLst/>
                <a:latin typeface="quote-cjk-patch"/>
              </a:rPr>
              <a:t>Премиум-версия (249 руб./</a:t>
            </a:r>
            <a:r>
              <a:rPr lang="ru-RU" sz="2400" b="1" i="0" dirty="0" err="1">
                <a:solidFill>
                  <a:schemeClr val="tx1"/>
                </a:solidFill>
                <a:effectLst/>
                <a:latin typeface="quote-cjk-patch"/>
              </a:rPr>
              <a:t>мес</a:t>
            </a:r>
            <a:r>
              <a:rPr lang="ru-RU" sz="2400" b="1" i="0" dirty="0">
                <a:solidFill>
                  <a:schemeClr val="tx1"/>
                </a:solidFill>
                <a:effectLst/>
                <a:latin typeface="quote-cjk-patch"/>
              </a:rPr>
              <a:t>):</a:t>
            </a:r>
            <a:endParaRPr lang="ru-RU" sz="2400" b="0" i="0" dirty="0">
              <a:solidFill>
                <a:schemeClr val="tx1"/>
              </a:solidFill>
              <a:effectLst/>
              <a:latin typeface="quote-cjk-patch"/>
            </a:endParaRPr>
          </a:p>
          <a:p>
            <a:pPr algn="l"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ru-RU" sz="2400" b="0" i="0" dirty="0">
                <a:solidFill>
                  <a:schemeClr val="tx1"/>
                </a:solidFill>
                <a:effectLst/>
                <a:latin typeface="quote-cjk-patch"/>
              </a:rPr>
              <a:t>Расширенная аналитика</a:t>
            </a:r>
          </a:p>
          <a:p>
            <a:pPr algn="l">
              <a:lnSpc>
                <a:spcPct val="120000"/>
              </a:lnSpc>
              <a:spcBef>
                <a:spcPts val="300"/>
              </a:spcBef>
              <a:buFont typeface="Wingdings" panose="05000000000000000000" pitchFamily="2" charset="2"/>
              <a:buChar char="§"/>
            </a:pPr>
            <a:r>
              <a:rPr lang="ru-RU" sz="2400" b="0" i="0" dirty="0">
                <a:solidFill>
                  <a:schemeClr val="tx1"/>
                </a:solidFill>
                <a:effectLst/>
                <a:latin typeface="quote-cjk-patch"/>
              </a:rPr>
              <a:t>Неограниченное количество категорий</a:t>
            </a:r>
          </a:p>
          <a:p>
            <a:pPr algn="l">
              <a:lnSpc>
                <a:spcPct val="120000"/>
              </a:lnSpc>
              <a:spcBef>
                <a:spcPts val="300"/>
              </a:spcBef>
              <a:buFont typeface="Wingdings" panose="05000000000000000000" pitchFamily="2" charset="2"/>
              <a:buChar char="§"/>
            </a:pPr>
            <a:r>
              <a:rPr lang="ru-RU" sz="2400" b="0" i="0" dirty="0">
                <a:solidFill>
                  <a:schemeClr val="tx1"/>
                </a:solidFill>
                <a:effectLst/>
                <a:latin typeface="quote-cjk-patch"/>
              </a:rPr>
              <a:t>Синхронизация между устройствами</a:t>
            </a:r>
          </a:p>
          <a:p>
            <a:pPr algn="l">
              <a:lnSpc>
                <a:spcPct val="120000"/>
              </a:lnSpc>
              <a:spcBef>
                <a:spcPts val="300"/>
              </a:spcBef>
              <a:buFont typeface="Wingdings" panose="05000000000000000000" pitchFamily="2" charset="2"/>
              <a:buChar char="§"/>
            </a:pPr>
            <a:r>
              <a:rPr lang="ru-RU" sz="2400" b="0" i="0" dirty="0">
                <a:solidFill>
                  <a:schemeClr val="tx1"/>
                </a:solidFill>
                <a:effectLst/>
                <a:latin typeface="quote-cjk-patch"/>
              </a:rPr>
              <a:t>Персонализированные советы</a:t>
            </a:r>
          </a:p>
          <a:p>
            <a:pPr algn="l">
              <a:lnSpc>
                <a:spcPct val="120000"/>
              </a:lnSpc>
              <a:buNone/>
            </a:pPr>
            <a:r>
              <a:rPr lang="ru-RU" sz="2400" b="1" i="0" dirty="0">
                <a:solidFill>
                  <a:schemeClr val="tx1"/>
                </a:solidFill>
                <a:effectLst/>
                <a:latin typeface="quote-cjk-patch"/>
              </a:rPr>
              <a:t>Дополнительные доходы:</a:t>
            </a:r>
            <a:endParaRPr lang="ru-RU" sz="2400" b="0" i="0" dirty="0">
              <a:solidFill>
                <a:schemeClr val="tx1"/>
              </a:solidFill>
              <a:effectLst/>
              <a:latin typeface="quote-cjk-patch"/>
            </a:endParaRPr>
          </a:p>
          <a:p>
            <a:pPr algn="l"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ru-RU" sz="2400" b="0" i="0" dirty="0">
                <a:solidFill>
                  <a:schemeClr val="tx1"/>
                </a:solidFill>
                <a:effectLst/>
                <a:latin typeface="quote-cjk-patch"/>
              </a:rPr>
              <a:t>Партнерские программы с банками</a:t>
            </a:r>
          </a:p>
          <a:p>
            <a:pPr algn="l">
              <a:lnSpc>
                <a:spcPct val="120000"/>
              </a:lnSpc>
              <a:spcBef>
                <a:spcPts val="300"/>
              </a:spcBef>
              <a:buFont typeface="Wingdings" panose="05000000000000000000" pitchFamily="2" charset="2"/>
              <a:buChar char="§"/>
            </a:pPr>
            <a:r>
              <a:rPr lang="ru-RU" sz="2400" b="0" i="0" dirty="0">
                <a:solidFill>
                  <a:schemeClr val="tx1"/>
                </a:solidFill>
                <a:effectLst/>
                <a:latin typeface="quote-cjk-patch"/>
              </a:rPr>
              <a:t>Персонализированная реклама финансовых продуктов</a:t>
            </a:r>
          </a:p>
        </p:txBody>
      </p:sp>
      <p:sp>
        <p:nvSpPr>
          <p:cNvPr id="301" name="Google Shape;301;p10"/>
          <p:cNvSpPr/>
          <p:nvPr/>
        </p:nvSpPr>
        <p:spPr>
          <a:xfrm>
            <a:off x="11717647" y="0"/>
            <a:ext cx="473200" cy="27848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Helvetica Neue"/>
              <a:buNone/>
            </a:pPr>
            <a:endParaRPr sz="1733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2" name="Google Shape;302;p10"/>
          <p:cNvSpPr/>
          <p:nvPr/>
        </p:nvSpPr>
        <p:spPr>
          <a:xfrm>
            <a:off x="11717572" y="5777851"/>
            <a:ext cx="473200" cy="1096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Helvetica Neue"/>
              <a:buNone/>
            </a:pPr>
            <a:endParaRPr sz="1733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3" name="Google Shape;303;p10"/>
          <p:cNvSpPr/>
          <p:nvPr/>
        </p:nvSpPr>
        <p:spPr>
          <a:xfrm>
            <a:off x="11717796" y="2784775"/>
            <a:ext cx="473100" cy="1545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Helvetica Neue"/>
              <a:buNone/>
            </a:pPr>
            <a:endParaRPr sz="1733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4" name="Google Shape;304;p10"/>
          <p:cNvSpPr/>
          <p:nvPr/>
        </p:nvSpPr>
        <p:spPr>
          <a:xfrm>
            <a:off x="11717572" y="4330823"/>
            <a:ext cx="473200" cy="14468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Helvetica Neue"/>
              <a:buNone/>
            </a:pPr>
            <a:endParaRPr sz="1733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5" name="Google Shape;305;p10"/>
          <p:cNvSpPr txBox="1"/>
          <p:nvPr/>
        </p:nvSpPr>
        <p:spPr>
          <a:xfrm>
            <a:off x="559690" y="507644"/>
            <a:ext cx="65190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</a:pPr>
            <a:r>
              <a:rPr lang="ru-RU" sz="36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БИЗНЕС-МОДЕЛЬ</a:t>
            </a:r>
            <a:endParaRPr sz="3600" b="0" i="0" u="none" strike="noStrike" cap="none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11"/>
          <p:cNvSpPr/>
          <p:nvPr/>
        </p:nvSpPr>
        <p:spPr>
          <a:xfrm>
            <a:off x="-6779" y="6365339"/>
            <a:ext cx="542400" cy="506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Helvetica Neue"/>
              <a:buNone/>
            </a:pPr>
            <a:endParaRPr sz="1733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11" name="Google Shape;311;p11"/>
          <p:cNvSpPr txBox="1"/>
          <p:nvPr/>
        </p:nvSpPr>
        <p:spPr>
          <a:xfrm>
            <a:off x="-6775" y="6519100"/>
            <a:ext cx="542400" cy="19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33"/>
              <a:buFont typeface="Helvetica Neue"/>
              <a:buNone/>
            </a:pPr>
            <a:fld id="{00000000-1234-1234-1234-123412341234}" type="slidenum">
              <a:rPr lang="ru-RU" sz="1333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12</a:t>
            </a:fld>
            <a:endParaRPr sz="1333" b="0" i="0" u="none" strike="noStrike" cap="none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12" name="Google Shape;312;p11"/>
          <p:cNvSpPr/>
          <p:nvPr/>
        </p:nvSpPr>
        <p:spPr>
          <a:xfrm>
            <a:off x="11717647" y="0"/>
            <a:ext cx="473200" cy="27848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Helvetica Neue"/>
              <a:buNone/>
            </a:pPr>
            <a:endParaRPr sz="1733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13" name="Google Shape;313;p11"/>
          <p:cNvSpPr/>
          <p:nvPr/>
        </p:nvSpPr>
        <p:spPr>
          <a:xfrm>
            <a:off x="11717572" y="5777851"/>
            <a:ext cx="473200" cy="1096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Helvetica Neue"/>
              <a:buNone/>
            </a:pPr>
            <a:endParaRPr sz="1733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14" name="Google Shape;314;p11"/>
          <p:cNvSpPr/>
          <p:nvPr/>
        </p:nvSpPr>
        <p:spPr>
          <a:xfrm>
            <a:off x="11717572" y="2784772"/>
            <a:ext cx="473200" cy="15460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Helvetica Neue"/>
              <a:buNone/>
            </a:pPr>
            <a:endParaRPr sz="1733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15" name="Google Shape;315;p11"/>
          <p:cNvSpPr/>
          <p:nvPr/>
        </p:nvSpPr>
        <p:spPr>
          <a:xfrm>
            <a:off x="11717572" y="4330823"/>
            <a:ext cx="473200" cy="14468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Helvetica Neue"/>
              <a:buNone/>
            </a:pPr>
            <a:endParaRPr sz="1733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16" name="Google Shape;316;p11"/>
          <p:cNvSpPr txBox="1"/>
          <p:nvPr/>
        </p:nvSpPr>
        <p:spPr>
          <a:xfrm>
            <a:off x="559690" y="507644"/>
            <a:ext cx="65190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</a:pPr>
            <a:r>
              <a:rPr lang="ru-RU" sz="36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КОМАНДА</a:t>
            </a:r>
            <a:endParaRPr sz="3600" b="0" i="0" u="none" strike="noStrike" cap="none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17" name="Google Shape;317;p11" descr="Мужчина в очках в водолазкае"/>
          <p:cNvPicPr preferRelativeResize="0"/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961495" y="1865644"/>
            <a:ext cx="1981550" cy="2666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9" name="Google Shape;319;p11" descr="Мужчина в бизнесе аттире"/>
          <p:cNvPicPr preferRelativeResize="0"/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1971" r="1971"/>
          <a:stretch/>
        </p:blipFill>
        <p:spPr>
          <a:xfrm>
            <a:off x="1858022" y="1805568"/>
            <a:ext cx="1981549" cy="2785651"/>
          </a:xfrm>
          <a:prstGeom prst="rect">
            <a:avLst/>
          </a:prstGeom>
          <a:noFill/>
          <a:ln>
            <a:noFill/>
          </a:ln>
        </p:spPr>
      </p:pic>
      <p:sp>
        <p:nvSpPr>
          <p:cNvPr id="320" name="Google Shape;320;p11"/>
          <p:cNvSpPr txBox="1"/>
          <p:nvPr/>
        </p:nvSpPr>
        <p:spPr>
          <a:xfrm>
            <a:off x="1713896" y="4703540"/>
            <a:ext cx="2269800" cy="8194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 dirty="0">
                <a:solidFill>
                  <a:srgbClr val="8F00FF"/>
                </a:solidFill>
                <a:latin typeface="Calibri"/>
                <a:ea typeface="Calibri"/>
                <a:cs typeface="Calibri"/>
                <a:sym typeface="Calibri"/>
              </a:rPr>
              <a:t>Хакимов Реналь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 dirty="0">
                <a:latin typeface="Calibri"/>
                <a:ea typeface="Calibri"/>
                <a:cs typeface="Calibri"/>
                <a:sym typeface="Calibri"/>
              </a:rPr>
              <a:t>Лидер, </a:t>
            </a:r>
            <a:r>
              <a:rPr lang="en-US" sz="1800" b="1" dirty="0">
                <a:latin typeface="Calibri"/>
                <a:ea typeface="Calibri"/>
                <a:cs typeface="Calibri"/>
                <a:sym typeface="Calibri"/>
              </a:rPr>
              <a:t>Front-end </a:t>
            </a:r>
            <a:r>
              <a:rPr lang="ru-RU" sz="1800" b="1" dirty="0">
                <a:latin typeface="Calibri"/>
                <a:ea typeface="Calibri"/>
                <a:cs typeface="Calibri"/>
                <a:sym typeface="Calibri"/>
              </a:rPr>
              <a:t>разработчик</a:t>
            </a:r>
            <a:endParaRPr sz="1800" b="1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1" name="Google Shape;321;p11"/>
          <p:cNvSpPr txBox="1"/>
          <p:nvPr/>
        </p:nvSpPr>
        <p:spPr>
          <a:xfrm>
            <a:off x="6763433" y="4703540"/>
            <a:ext cx="2521874" cy="9875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 dirty="0" err="1">
                <a:solidFill>
                  <a:srgbClr val="8F00FF"/>
                </a:solidFill>
                <a:latin typeface="Calibri"/>
                <a:ea typeface="Calibri"/>
                <a:cs typeface="Calibri"/>
                <a:sym typeface="Calibri"/>
              </a:rPr>
              <a:t>Лютяев</a:t>
            </a:r>
            <a:r>
              <a:rPr lang="ru-RU" sz="2000" b="1" dirty="0">
                <a:solidFill>
                  <a:srgbClr val="8F00FF"/>
                </a:solidFill>
                <a:latin typeface="Calibri"/>
                <a:ea typeface="Calibri"/>
                <a:cs typeface="Calibri"/>
                <a:sym typeface="Calibri"/>
              </a:rPr>
              <a:t> Иван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latin typeface="Calibri"/>
                <a:ea typeface="Calibri"/>
                <a:cs typeface="Calibri"/>
                <a:sym typeface="Calibri"/>
              </a:rPr>
              <a:t>Back-end </a:t>
            </a:r>
            <a:r>
              <a:rPr lang="ru-RU" sz="1800" b="1" dirty="0">
                <a:latin typeface="Calibri"/>
                <a:ea typeface="Calibri"/>
                <a:cs typeface="Calibri"/>
                <a:sym typeface="Calibri"/>
              </a:rPr>
              <a:t>разработчик, тестировщик</a:t>
            </a:r>
            <a:endParaRPr sz="1800" b="1" dirty="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7" name="Google Shape;327;p12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328" name="Google Shape;328;p12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29" name="Google Shape;329;p12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30" name="Google Shape;330;p12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31" name="Google Shape;331;p12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32" name="Google Shape;332;p12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333" name="Google Shape;333;p12"/>
          <p:cNvSpPr txBox="1"/>
          <p:nvPr/>
        </p:nvSpPr>
        <p:spPr>
          <a:xfrm>
            <a:off x="535483" y="1114196"/>
            <a:ext cx="6518934" cy="646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</a:pPr>
            <a:r>
              <a:rPr lang="ru-RU" sz="3600" b="0" i="0" u="none" strike="noStrike" cap="none" dirty="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ТЕКУЩИЕ РЕЗУЛЬТАТЫ</a:t>
            </a:r>
            <a:endParaRPr sz="3600" b="0" i="0" u="none" strike="noStrike" cap="none" dirty="0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34" name="Google Shape;334;p12"/>
          <p:cNvGrpSpPr/>
          <p:nvPr/>
        </p:nvGrpSpPr>
        <p:grpSpPr>
          <a:xfrm>
            <a:off x="-6779" y="6365338"/>
            <a:ext cx="542262" cy="506843"/>
            <a:chOff x="-1" y="0"/>
            <a:chExt cx="542260" cy="506841"/>
          </a:xfrm>
        </p:grpSpPr>
        <p:sp>
          <p:nvSpPr>
            <p:cNvPr id="335" name="Google Shape;335;p12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36" name="Google Shape;336;p12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lang="ru-RU" sz="1200" b="0" i="0" u="none" strike="noStrike" cap="none" dirty="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13</a:t>
              </a:r>
              <a:endParaRPr sz="1200" b="0" i="0" u="none" strike="noStrike" cap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37" name="Google Shape;337;p12"/>
          <p:cNvSpPr txBox="1"/>
          <p:nvPr/>
        </p:nvSpPr>
        <p:spPr>
          <a:xfrm>
            <a:off x="896987" y="3023776"/>
            <a:ext cx="9469500" cy="262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A24EF7"/>
              </a:buClr>
              <a:buSzPts val="1400"/>
              <a:buChar char="●"/>
            </a:pPr>
            <a:r>
              <a:rPr lang="ru-RU" sz="1800" dirty="0">
                <a:solidFill>
                  <a:schemeClr val="dk1"/>
                </a:solidFill>
              </a:rPr>
              <a:t>Есть идея продукта</a:t>
            </a:r>
            <a:endParaRPr sz="1800" dirty="0">
              <a:solidFill>
                <a:schemeClr val="dk1"/>
              </a:solidFill>
            </a:endParaRPr>
          </a:p>
          <a:p>
            <a: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A24EF7"/>
              </a:buClr>
              <a:buSzPts val="1400"/>
              <a:buChar char="●"/>
            </a:pPr>
            <a:r>
              <a:rPr lang="ru-RU" sz="1800" dirty="0">
                <a:solidFill>
                  <a:schemeClr val="dk1"/>
                </a:solidFill>
              </a:rPr>
              <a:t>Сгенерировали несколько вариантов реализации и наполнения</a:t>
            </a:r>
            <a:endParaRPr sz="1800" dirty="0">
              <a:solidFill>
                <a:schemeClr val="dk1"/>
              </a:solidFill>
            </a:endParaRPr>
          </a:p>
          <a:p>
            <a: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A24EF7"/>
              </a:buClr>
              <a:buSzPts val="1400"/>
              <a:buChar char="●"/>
            </a:pPr>
            <a:r>
              <a:rPr lang="ru-RU" sz="1800" dirty="0">
                <a:solidFill>
                  <a:schemeClr val="dk1"/>
                </a:solidFill>
              </a:rPr>
              <a:t>Уверены, что проблема актуальна, а продукт будет полезен</a:t>
            </a:r>
            <a:endParaRPr sz="1800" dirty="0">
              <a:solidFill>
                <a:schemeClr val="dk1"/>
              </a:solidFill>
            </a:endParaRPr>
          </a:p>
          <a:p>
            <a: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A24EF7"/>
              </a:buClr>
              <a:buSzPts val="1400"/>
              <a:buChar char="●"/>
            </a:pPr>
            <a:r>
              <a:rPr lang="ru-RU" sz="1800" dirty="0">
                <a:solidFill>
                  <a:schemeClr val="dk1"/>
                </a:solidFill>
              </a:rPr>
              <a:t>Уже сейчас получаем необходимые знания для разработки приложения</a:t>
            </a:r>
            <a:endParaRPr sz="1800" dirty="0">
              <a:solidFill>
                <a:schemeClr val="dk1"/>
              </a:solidFill>
            </a:endParaRPr>
          </a:p>
          <a:p>
            <a:pPr marL="914400" marR="0" lvl="1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A24EF7"/>
              </a:buClr>
              <a:buSzPts val="1800"/>
              <a:buChar char="○"/>
            </a:pPr>
            <a:r>
              <a:rPr lang="ru-RU" sz="1800" dirty="0">
                <a:solidFill>
                  <a:schemeClr val="dk1"/>
                </a:solidFill>
              </a:rPr>
              <a:t>Однако еще слишком мало</a:t>
            </a:r>
            <a:endParaRPr sz="1800" dirty="0">
              <a:solidFill>
                <a:schemeClr val="dk1"/>
              </a:solidFill>
            </a:endParaRPr>
          </a:p>
          <a:p>
            <a:pPr marL="914400" marR="0" lvl="1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A24EF7"/>
              </a:buClr>
              <a:buSzPts val="1800"/>
              <a:buChar char="○"/>
            </a:pPr>
            <a:r>
              <a:rPr lang="ru-RU" sz="1800" dirty="0">
                <a:solidFill>
                  <a:schemeClr val="dk1"/>
                </a:solidFill>
              </a:rPr>
              <a:t>Немного зажаты во временные рамки в учёбе - вынуждены собрать урезанный MVP</a:t>
            </a:r>
            <a:endParaRPr sz="1800" dirty="0">
              <a:solidFill>
                <a:schemeClr val="dk1"/>
              </a:solidFill>
            </a:endParaRPr>
          </a:p>
          <a:p>
            <a: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A24EF7"/>
              </a:buClr>
              <a:buSzPts val="1800"/>
              <a:buChar char="●"/>
            </a:pPr>
            <a:r>
              <a:rPr lang="ru-RU" sz="1800" dirty="0">
                <a:solidFill>
                  <a:schemeClr val="dk1"/>
                </a:solidFill>
              </a:rPr>
              <a:t>Приложение имеет большой потенциал и гибкость в развитии</a:t>
            </a:r>
            <a:endParaRPr sz="1800" dirty="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6">
          <a:extLst>
            <a:ext uri="{FF2B5EF4-FFF2-40B4-BE49-F238E27FC236}">
              <a16:creationId xmlns:a16="http://schemas.microsoft.com/office/drawing/2014/main" id="{FA52D44D-DC58-1E7A-C953-A191C2A179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7" name="Google Shape;327;p12">
            <a:extLst>
              <a:ext uri="{FF2B5EF4-FFF2-40B4-BE49-F238E27FC236}">
                <a16:creationId xmlns:a16="http://schemas.microsoft.com/office/drawing/2014/main" id="{14EC8171-6D38-E02F-A12E-343BC3A34BE3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328" name="Google Shape;328;p12">
              <a:extLst>
                <a:ext uri="{FF2B5EF4-FFF2-40B4-BE49-F238E27FC236}">
                  <a16:creationId xmlns:a16="http://schemas.microsoft.com/office/drawing/2014/main" id="{51993B39-1B99-0616-F7E4-AAEEBE3CC2D1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29" name="Google Shape;329;p12">
              <a:extLst>
                <a:ext uri="{FF2B5EF4-FFF2-40B4-BE49-F238E27FC236}">
                  <a16:creationId xmlns:a16="http://schemas.microsoft.com/office/drawing/2014/main" id="{0E2C3B36-8E38-DF5C-0622-CB83972EBFEE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30" name="Google Shape;330;p12">
              <a:extLst>
                <a:ext uri="{FF2B5EF4-FFF2-40B4-BE49-F238E27FC236}">
                  <a16:creationId xmlns:a16="http://schemas.microsoft.com/office/drawing/2014/main" id="{DDEABDC6-90B4-F393-1D07-181466163642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31" name="Google Shape;331;p12">
              <a:extLst>
                <a:ext uri="{FF2B5EF4-FFF2-40B4-BE49-F238E27FC236}">
                  <a16:creationId xmlns:a16="http://schemas.microsoft.com/office/drawing/2014/main" id="{1B6A4CFF-D390-5DD2-59E7-D94DA408617C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32" name="Google Shape;332;p12">
              <a:extLst>
                <a:ext uri="{FF2B5EF4-FFF2-40B4-BE49-F238E27FC236}">
                  <a16:creationId xmlns:a16="http://schemas.microsoft.com/office/drawing/2014/main" id="{13DDC4ED-EFA3-7927-79BC-9BCCE42C580B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333" name="Google Shape;333;p12">
            <a:extLst>
              <a:ext uri="{FF2B5EF4-FFF2-40B4-BE49-F238E27FC236}">
                <a16:creationId xmlns:a16="http://schemas.microsoft.com/office/drawing/2014/main" id="{B8E9680C-B792-3780-6019-09C25CD5B2E7}"/>
              </a:ext>
            </a:extLst>
          </p:cNvPr>
          <p:cNvSpPr txBox="1"/>
          <p:nvPr/>
        </p:nvSpPr>
        <p:spPr>
          <a:xfrm>
            <a:off x="535483" y="1114196"/>
            <a:ext cx="6518934" cy="646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</a:pPr>
            <a:r>
              <a:rPr lang="ru-RU" sz="3600" b="0" i="0" u="none" strike="noStrike" cap="none" dirty="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ТЕКУЩИЕ РЕЗУЛЬТАТЫ</a:t>
            </a:r>
          </a:p>
        </p:txBody>
      </p:sp>
      <p:grpSp>
        <p:nvGrpSpPr>
          <p:cNvPr id="334" name="Google Shape;334;p12">
            <a:extLst>
              <a:ext uri="{FF2B5EF4-FFF2-40B4-BE49-F238E27FC236}">
                <a16:creationId xmlns:a16="http://schemas.microsoft.com/office/drawing/2014/main" id="{5648B993-F111-F437-CB05-CBBF20761D49}"/>
              </a:ext>
            </a:extLst>
          </p:cNvPr>
          <p:cNvGrpSpPr/>
          <p:nvPr/>
        </p:nvGrpSpPr>
        <p:grpSpPr>
          <a:xfrm>
            <a:off x="-6779" y="6365338"/>
            <a:ext cx="542262" cy="506843"/>
            <a:chOff x="-1" y="0"/>
            <a:chExt cx="542260" cy="506841"/>
          </a:xfrm>
        </p:grpSpPr>
        <p:sp>
          <p:nvSpPr>
            <p:cNvPr id="335" name="Google Shape;335;p12">
              <a:extLst>
                <a:ext uri="{FF2B5EF4-FFF2-40B4-BE49-F238E27FC236}">
                  <a16:creationId xmlns:a16="http://schemas.microsoft.com/office/drawing/2014/main" id="{86F108C7-B3CC-C384-7EB3-EAD72142FDC6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36" name="Google Shape;336;p12">
              <a:extLst>
                <a:ext uri="{FF2B5EF4-FFF2-40B4-BE49-F238E27FC236}">
                  <a16:creationId xmlns:a16="http://schemas.microsoft.com/office/drawing/2014/main" id="{6317C49E-5306-99AE-E53E-34E962F908B1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lang="ru-RU" sz="1200" b="0" i="0" u="none" strike="noStrike" cap="none" dirty="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14</a:t>
              </a:r>
              <a:endParaRPr sz="1200" b="0" i="0" u="none" strike="noStrike" cap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ABE583F-5FA8-377C-9A2A-01576223F2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493" y="1854905"/>
            <a:ext cx="2052000" cy="4350501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C834209-4E98-A5A6-D07D-B9A963F4ACF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4079" y="1899384"/>
            <a:ext cx="2052000" cy="430602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B6ED4F6-C454-A23C-59E6-3916170B6296}"/>
              </a:ext>
            </a:extLst>
          </p:cNvPr>
          <p:cNvSpPr txBox="1"/>
          <p:nvPr/>
        </p:nvSpPr>
        <p:spPr>
          <a:xfrm>
            <a:off x="5929162" y="2125566"/>
            <a:ext cx="4225491" cy="37805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Экран регистрации состоит из трех полей: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Имя пользователя (любое)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Логин (латиницей)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Пароль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Экран для входа в систему включает два поля: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Логин и пароль</a:t>
            </a:r>
            <a:endParaRPr lang="ru-RU" sz="1800" dirty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8946676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317484F-AE47-4AF9-9540-EF5B385300D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6304" y="846453"/>
            <a:ext cx="5486400" cy="1222472"/>
          </a:xfrm>
        </p:spPr>
        <p:txBody>
          <a:bodyPr anchor="t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</a:pPr>
            <a:r>
              <a:rPr lang="ru-RU" sz="3600" b="0" i="0" u="none" strike="noStrike" cap="none" dirty="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ТЕКУЩИЕ РЕЗУЛЬТАТЫ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F9C3D4D-3D05-48DB-AE55-0B0BD9B4DD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68504" y="1789517"/>
            <a:ext cx="3394706" cy="4620427"/>
          </a:xfrm>
        </p:spPr>
        <p:txBody>
          <a:bodyPr>
            <a:noAutofit/>
          </a:bodyPr>
          <a:lstStyle/>
          <a:p>
            <a:pPr marL="285750" indent="-285750" algn="l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ru-RU" sz="1800" dirty="0">
                <a:solidFill>
                  <a:schemeClr val="tx1"/>
                </a:solidFill>
                <a:latin typeface="+mn-lt"/>
              </a:rPr>
              <a:t>При первом входе в приложение, пользователю предложен выбор валюты</a:t>
            </a:r>
          </a:p>
          <a:p>
            <a:pPr marL="285750" indent="-285750" algn="l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ru-RU" sz="1800" b="0" i="0" dirty="0">
                <a:solidFill>
                  <a:schemeClr val="tx1"/>
                </a:solidFill>
                <a:effectLst/>
                <a:latin typeface="+mn-lt"/>
              </a:rPr>
              <a:t>На следующем экране пользователь вводит свой изначальный бюджет. Это значение станет отправной точкой для отслеживания расходов и поможет в дальнейшем планировании финансов.</a:t>
            </a:r>
            <a:endParaRPr lang="ru-RU" sz="1800" dirty="0">
              <a:solidFill>
                <a:schemeClr val="tx1"/>
              </a:solidFill>
              <a:latin typeface="+mn-lt"/>
            </a:endParaRPr>
          </a:p>
          <a:p>
            <a:pPr algn="l"/>
            <a:endParaRPr lang="ru-RU" sz="1800" dirty="0">
              <a:solidFill>
                <a:schemeClr val="tx1"/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1B72C3F-4BC0-407D-B660-A05392B826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1289" y="653606"/>
            <a:ext cx="2666449" cy="561759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0E63927-F2D4-4C25-8B64-FDC8897930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4749" y="653606"/>
            <a:ext cx="2613947" cy="5521208"/>
          </a:xfrm>
          <a:prstGeom prst="rect">
            <a:avLst/>
          </a:prstGeom>
        </p:spPr>
      </p:pic>
      <p:grpSp>
        <p:nvGrpSpPr>
          <p:cNvPr id="4" name="Google Shape;349;p13">
            <a:extLst>
              <a:ext uri="{FF2B5EF4-FFF2-40B4-BE49-F238E27FC236}">
                <a16:creationId xmlns:a16="http://schemas.microsoft.com/office/drawing/2014/main" id="{501D280E-D673-6323-F0FC-F25384EF97AB}"/>
              </a:ext>
            </a:extLst>
          </p:cNvPr>
          <p:cNvGrpSpPr/>
          <p:nvPr/>
        </p:nvGrpSpPr>
        <p:grpSpPr>
          <a:xfrm>
            <a:off x="-6779" y="6365338"/>
            <a:ext cx="542262" cy="506843"/>
            <a:chOff x="-1" y="0"/>
            <a:chExt cx="542260" cy="506841"/>
          </a:xfrm>
        </p:grpSpPr>
        <p:sp>
          <p:nvSpPr>
            <p:cNvPr id="5" name="Google Shape;350;p13">
              <a:extLst>
                <a:ext uri="{FF2B5EF4-FFF2-40B4-BE49-F238E27FC236}">
                  <a16:creationId xmlns:a16="http://schemas.microsoft.com/office/drawing/2014/main" id="{F9F7980A-A7F3-96AD-450A-C34C414869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" name="Google Shape;351;p13">
              <a:extLst>
                <a:ext uri="{FF2B5EF4-FFF2-40B4-BE49-F238E27FC236}">
                  <a16:creationId xmlns:a16="http://schemas.microsoft.com/office/drawing/2014/main" id="{B4803E5C-8830-F230-7E2C-BBE9DE89CC0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lang="ru-RU" sz="1200" b="0" i="0" u="none" strike="noStrike" cap="none" dirty="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15</a:t>
              </a:r>
              <a:endParaRPr sz="1200" b="0" i="0" u="none" strike="noStrike" cap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6043218"/>
      </p:ext>
    </p:extLst>
  </p:cSld>
  <p:clrMapOvr>
    <a:masterClrMapping/>
  </p:clrMapOvr>
  <p:transition spd="slow">
    <p:push dir="u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16E54A-B6D6-7715-4890-4D72F976A3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B7F19CB-2EE7-1887-3856-691FD7C1F0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3464" y="745869"/>
            <a:ext cx="5495544" cy="1222472"/>
          </a:xfrm>
        </p:spPr>
        <p:txBody>
          <a:bodyPr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  <a:tabLst/>
              <a:defRPr/>
            </a:pPr>
            <a:r>
              <a:rPr kumimoji="0" lang="ru-RU" sz="3600" b="0" i="0" u="none" strike="noStrike" kern="0" cap="none" spc="0" normalizeH="0" baseline="0" noProof="0" dirty="0">
                <a:ln>
                  <a:noFill/>
                </a:ln>
                <a:solidFill>
                  <a:srgbClr val="8F00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ТЕКУЩИЕ РЕЗУЛЬТАТЫ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677B6A67-206E-9342-4476-1B251AA793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1272" y="1900825"/>
            <a:ext cx="3394706" cy="3942191"/>
          </a:xfrm>
        </p:spPr>
        <p:txBody>
          <a:bodyPr>
            <a:noAutofit/>
          </a:bodyPr>
          <a:lstStyle/>
          <a:p>
            <a:pPr marL="342900" indent="-342900" algn="l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ru-RU" sz="1800" b="0" i="0" dirty="0">
                <a:solidFill>
                  <a:schemeClr val="tx1"/>
                </a:solidFill>
                <a:effectLst/>
              </a:rPr>
              <a:t>На экране уведомлений, пользователь может создать свое напоминание</a:t>
            </a:r>
          </a:p>
          <a:p>
            <a:pPr marL="342900" indent="-342900" algn="l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ru-RU" sz="1800" dirty="0">
                <a:solidFill>
                  <a:schemeClr val="tx1"/>
                </a:solidFill>
              </a:rPr>
              <a:t>На экране создания напоминания, пользователь может ввести название, выбрать периодичность, дату и время, после чего установить напоминание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FE508D3-5411-EDC8-6249-AE6E1810E1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557216"/>
            <a:ext cx="2666449" cy="561759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F0E7FA1-BC93-BABA-7C4A-45BF7E12AF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4749" y="653606"/>
            <a:ext cx="2613947" cy="5521208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A204541-9732-3860-E48E-A6F90E11B5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68232" y="977391"/>
            <a:ext cx="2555578" cy="5101033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1ABD3D1-19E9-4AA2-8B69-F9177589FE9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67788" y="1035420"/>
            <a:ext cx="2523271" cy="5168974"/>
          </a:xfrm>
          <a:prstGeom prst="rect">
            <a:avLst/>
          </a:prstGeom>
        </p:spPr>
      </p:pic>
      <p:grpSp>
        <p:nvGrpSpPr>
          <p:cNvPr id="4" name="Google Shape;349;p13">
            <a:extLst>
              <a:ext uri="{FF2B5EF4-FFF2-40B4-BE49-F238E27FC236}">
                <a16:creationId xmlns:a16="http://schemas.microsoft.com/office/drawing/2014/main" id="{B2A8897B-AA37-746F-0F64-71E02A3D246C}"/>
              </a:ext>
            </a:extLst>
          </p:cNvPr>
          <p:cNvGrpSpPr/>
          <p:nvPr/>
        </p:nvGrpSpPr>
        <p:grpSpPr>
          <a:xfrm>
            <a:off x="-6779" y="6365338"/>
            <a:ext cx="542262" cy="506843"/>
            <a:chOff x="-1" y="0"/>
            <a:chExt cx="542260" cy="506841"/>
          </a:xfrm>
        </p:grpSpPr>
        <p:sp>
          <p:nvSpPr>
            <p:cNvPr id="7" name="Google Shape;350;p13">
              <a:extLst>
                <a:ext uri="{FF2B5EF4-FFF2-40B4-BE49-F238E27FC236}">
                  <a16:creationId xmlns:a16="http://schemas.microsoft.com/office/drawing/2014/main" id="{67FB8EFF-169C-EC63-4366-CEF012EA067B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" name="Google Shape;351;p13">
              <a:extLst>
                <a:ext uri="{FF2B5EF4-FFF2-40B4-BE49-F238E27FC236}">
                  <a16:creationId xmlns:a16="http://schemas.microsoft.com/office/drawing/2014/main" id="{215ED3BA-0B89-64D6-D951-29C98570F051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lang="ru-RU" sz="1200" b="0" i="0" u="none" strike="noStrike" cap="none" dirty="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16</a:t>
              </a:r>
              <a:endParaRPr sz="1200" b="0" i="0" u="none" strike="noStrike" cap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3864996"/>
      </p:ext>
    </p:extLst>
  </p:cSld>
  <p:clrMapOvr>
    <a:masterClrMapping/>
  </p:clrMapOvr>
  <p:transition spd="slow">
    <p:push dir="u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317484F-AE47-4AF9-9540-EF5B385300D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3688" y="673020"/>
            <a:ext cx="6329720" cy="1005694"/>
          </a:xfrm>
        </p:spPr>
        <p:txBody>
          <a:bodyPr anchor="b">
            <a:normAutofit/>
          </a:bodyPr>
          <a:lstStyle/>
          <a:p>
            <a:pPr algn="l"/>
            <a:r>
              <a:rPr kumimoji="0" lang="ru-RU" sz="3600" b="0" i="0" u="none" strike="noStrike" kern="0" cap="none" spc="0" normalizeH="0" baseline="0" noProof="0" dirty="0">
                <a:ln>
                  <a:noFill/>
                </a:ln>
                <a:solidFill>
                  <a:srgbClr val="8F00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ТЕКУЩИЕ РЕЗУЛЬТАТЫ</a:t>
            </a:r>
            <a:endParaRPr lang="ru-RU" sz="4400" dirty="0">
              <a:solidFill>
                <a:schemeClr val="tx1"/>
              </a:solidFill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F9C3D4D-3D05-48DB-AE55-0B0BD9B4DD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65538" y="1929238"/>
            <a:ext cx="4248975" cy="4413845"/>
          </a:xfrm>
        </p:spPr>
        <p:txBody>
          <a:bodyPr>
            <a:normAutofit/>
          </a:bodyPr>
          <a:lstStyle/>
          <a:p>
            <a:pPr algn="l">
              <a:lnSpc>
                <a:spcPct val="150000"/>
              </a:lnSpc>
              <a:spcBef>
                <a:spcPts val="0"/>
              </a:spcBef>
            </a:pPr>
            <a:r>
              <a:rPr lang="ru-RU" sz="1800" b="0" i="0" dirty="0">
                <a:solidFill>
                  <a:schemeClr val="tx1"/>
                </a:solidFill>
                <a:effectLst/>
                <a:latin typeface="+mn-lt"/>
              </a:rPr>
              <a:t>Боковое меню обеспечивает удобную навигацию по приложению.</a:t>
            </a:r>
            <a:endParaRPr lang="en-US" sz="1800" b="0" i="0" dirty="0">
              <a:solidFill>
                <a:schemeClr val="tx1"/>
              </a:solidFill>
              <a:effectLst/>
              <a:latin typeface="+mn-lt"/>
            </a:endParaRPr>
          </a:p>
          <a:p>
            <a:pPr algn="l">
              <a:lnSpc>
                <a:spcPct val="150000"/>
              </a:lnSpc>
              <a:spcBef>
                <a:spcPts val="0"/>
              </a:spcBef>
            </a:pPr>
            <a:r>
              <a:rPr lang="ru-RU" sz="1800" b="0" i="0" dirty="0">
                <a:solidFill>
                  <a:schemeClr val="tx1"/>
                </a:solidFill>
                <a:effectLst/>
                <a:latin typeface="+mn-lt"/>
              </a:rPr>
              <a:t>Здесь пользователь может быстро перейти к различным разделам:</a:t>
            </a:r>
            <a:endParaRPr lang="en-US" sz="1800" b="0" i="0" dirty="0">
              <a:solidFill>
                <a:schemeClr val="tx1"/>
              </a:solidFill>
              <a:effectLst/>
              <a:latin typeface="+mn-lt"/>
            </a:endParaRPr>
          </a:p>
          <a:p>
            <a:pPr algn="l">
              <a:lnSpc>
                <a:spcPct val="150000"/>
              </a:lnSpc>
              <a:spcBef>
                <a:spcPts val="0"/>
              </a:spcBef>
            </a:pPr>
            <a:r>
              <a:rPr lang="ru-RU" sz="1800" dirty="0">
                <a:solidFill>
                  <a:schemeClr val="tx1"/>
                </a:solidFill>
                <a:latin typeface="+mn-lt"/>
              </a:rPr>
              <a:t>Вернуться на главную страницу</a:t>
            </a:r>
            <a:r>
              <a:rPr lang="ru-RU" sz="1800" b="0" i="0" dirty="0">
                <a:solidFill>
                  <a:schemeClr val="tx1"/>
                </a:solidFill>
                <a:effectLst/>
                <a:latin typeface="+mn-lt"/>
              </a:rPr>
              <a:t>,</a:t>
            </a:r>
            <a:br>
              <a:rPr lang="ru-RU" sz="1800" b="0" i="0" dirty="0">
                <a:solidFill>
                  <a:schemeClr val="tx1"/>
                </a:solidFill>
                <a:effectLst/>
                <a:latin typeface="+mn-lt"/>
              </a:rPr>
            </a:br>
            <a:r>
              <a:rPr lang="ru-RU" sz="1800" b="0" i="0" dirty="0">
                <a:solidFill>
                  <a:schemeClr val="tx1"/>
                </a:solidFill>
                <a:effectLst/>
                <a:latin typeface="+mn-lt"/>
              </a:rPr>
              <a:t>перейти к настройкам, статистике,</a:t>
            </a:r>
            <a:br>
              <a:rPr lang="ru-RU" sz="1800" b="0" i="0" dirty="0">
                <a:solidFill>
                  <a:schemeClr val="tx1"/>
                </a:solidFill>
                <a:effectLst/>
                <a:latin typeface="+mn-lt"/>
              </a:rPr>
            </a:br>
            <a:r>
              <a:rPr lang="ru-RU" sz="1800" b="0" i="0" dirty="0">
                <a:solidFill>
                  <a:schemeClr val="tx1"/>
                </a:solidFill>
                <a:effectLst/>
                <a:latin typeface="+mn-lt"/>
              </a:rPr>
              <a:t>создать напоминание и другим функциям.</a:t>
            </a:r>
            <a:endParaRPr lang="ru-RU" sz="1800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C022387-B6CC-420E-BB96-39DB614EFA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3277" y="673020"/>
            <a:ext cx="2605320" cy="5547088"/>
          </a:xfrm>
          <a:prstGeom prst="rect">
            <a:avLst/>
          </a:prstGeom>
        </p:spPr>
      </p:pic>
      <p:grpSp>
        <p:nvGrpSpPr>
          <p:cNvPr id="4" name="Google Shape;349;p13">
            <a:extLst>
              <a:ext uri="{FF2B5EF4-FFF2-40B4-BE49-F238E27FC236}">
                <a16:creationId xmlns:a16="http://schemas.microsoft.com/office/drawing/2014/main" id="{24346B73-FA77-26EA-849A-C67739E53DFA}"/>
              </a:ext>
            </a:extLst>
          </p:cNvPr>
          <p:cNvGrpSpPr/>
          <p:nvPr/>
        </p:nvGrpSpPr>
        <p:grpSpPr>
          <a:xfrm>
            <a:off x="-6779" y="6365338"/>
            <a:ext cx="542262" cy="506843"/>
            <a:chOff x="-1" y="0"/>
            <a:chExt cx="542260" cy="506841"/>
          </a:xfrm>
        </p:grpSpPr>
        <p:sp>
          <p:nvSpPr>
            <p:cNvPr id="5" name="Google Shape;350;p13">
              <a:extLst>
                <a:ext uri="{FF2B5EF4-FFF2-40B4-BE49-F238E27FC236}">
                  <a16:creationId xmlns:a16="http://schemas.microsoft.com/office/drawing/2014/main" id="{CB085A0C-4B9A-F4AF-4096-F7CCDE1DF0BB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" name="Google Shape;351;p13">
              <a:extLst>
                <a:ext uri="{FF2B5EF4-FFF2-40B4-BE49-F238E27FC236}">
                  <a16:creationId xmlns:a16="http://schemas.microsoft.com/office/drawing/2014/main" id="{88708A8F-6C6E-3DB1-1D83-99FCD173711B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lang="ru-RU" sz="1200" b="0" i="0" u="none" strike="noStrike" cap="none" dirty="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17</a:t>
              </a:r>
              <a:endParaRPr sz="1200" b="0" i="0" u="none" strike="noStrike" cap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31409012"/>
      </p:ext>
    </p:extLst>
  </p:cSld>
  <p:clrMapOvr>
    <a:masterClrMapping/>
  </p:clrMapOvr>
  <p:transition spd="slow">
    <p:push dir="u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F358ED-599C-E08C-69C4-C68D081185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F1B5C96-1F48-6F52-E505-93C54F3040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6376" y="549692"/>
            <a:ext cx="5478107" cy="746461"/>
          </a:xfrm>
        </p:spPr>
        <p:txBody>
          <a:bodyPr>
            <a:noAutofit/>
          </a:bodyPr>
          <a:lstStyle/>
          <a:p>
            <a:r>
              <a:rPr kumimoji="0" lang="ru-RU" sz="3600" b="0" i="0" u="none" strike="noStrike" kern="0" cap="none" spc="0" normalizeH="0" baseline="0" noProof="0" dirty="0">
                <a:ln>
                  <a:noFill/>
                </a:ln>
                <a:solidFill>
                  <a:srgbClr val="8F00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ТЕКУЩИЕ РЕЗУЛЬТАТЫ</a:t>
            </a:r>
            <a:endParaRPr lang="ru-RU" sz="4400" dirty="0">
              <a:solidFill>
                <a:schemeClr val="tx1"/>
              </a:solidFill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212EE42-BB3C-9081-E43C-80EA16F2C0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58682" y="1578565"/>
            <a:ext cx="4208262" cy="3578651"/>
          </a:xfrm>
        </p:spPr>
        <p:txBody>
          <a:bodyPr>
            <a:noAutofit/>
          </a:bodyPr>
          <a:lstStyle/>
          <a:p>
            <a:pPr algn="l">
              <a:lnSpc>
                <a:spcPct val="150000"/>
              </a:lnSpc>
              <a:spcBef>
                <a:spcPts val="0"/>
              </a:spcBef>
            </a:pPr>
            <a:r>
              <a:rPr lang="ru-RU" sz="1800" b="0" i="0" dirty="0">
                <a:solidFill>
                  <a:schemeClr val="tx1"/>
                </a:solidFill>
                <a:effectLst/>
              </a:rPr>
              <a:t>На главной странице отображается</a:t>
            </a:r>
            <a:r>
              <a:rPr lang="en-US" sz="1800" b="0" i="0" dirty="0">
                <a:solidFill>
                  <a:schemeClr val="tx1"/>
                </a:solidFill>
                <a:effectLst/>
              </a:rPr>
              <a:t>: </a:t>
            </a:r>
          </a:p>
          <a:p>
            <a:pPr marL="285750" indent="-285750" algn="l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1800" dirty="0">
                <a:solidFill>
                  <a:schemeClr val="tx1"/>
                </a:solidFill>
              </a:rPr>
              <a:t>Б</a:t>
            </a:r>
            <a:r>
              <a:rPr lang="ru-RU" sz="1800" b="0" i="0" dirty="0">
                <a:solidFill>
                  <a:schemeClr val="tx1"/>
                </a:solidFill>
                <a:effectLst/>
              </a:rPr>
              <a:t>юджет</a:t>
            </a:r>
            <a:r>
              <a:rPr lang="en-US" sz="1800" b="0" i="0" dirty="0">
                <a:solidFill>
                  <a:schemeClr val="tx1"/>
                </a:solidFill>
                <a:effectLst/>
              </a:rPr>
              <a:t> </a:t>
            </a:r>
          </a:p>
          <a:p>
            <a:pPr marL="285750" indent="-285750" algn="l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1800" dirty="0">
                <a:solidFill>
                  <a:schemeClr val="tx1"/>
                </a:solidFill>
              </a:rPr>
              <a:t>К</a:t>
            </a:r>
            <a:r>
              <a:rPr lang="ru-RU" sz="1800" b="0" i="0" dirty="0">
                <a:solidFill>
                  <a:schemeClr val="tx1"/>
                </a:solidFill>
                <a:effectLst/>
              </a:rPr>
              <a:t>руговая диаграмма, показывающая распределение расходов по категориям</a:t>
            </a:r>
            <a:r>
              <a:rPr lang="ru-RU" sz="1800" dirty="0">
                <a:solidFill>
                  <a:schemeClr val="tx1"/>
                </a:solidFill>
              </a:rPr>
              <a:t> </a:t>
            </a:r>
            <a:endParaRPr lang="en-US" sz="1800" dirty="0">
              <a:solidFill>
                <a:schemeClr val="tx1"/>
              </a:solidFill>
            </a:endParaRPr>
          </a:p>
          <a:p>
            <a:pPr marL="285750" indent="-285750" algn="l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1800" b="0" i="0" dirty="0">
                <a:solidFill>
                  <a:schemeClr val="tx1"/>
                </a:solidFill>
                <a:effectLst/>
              </a:rPr>
              <a:t>История транзакций</a:t>
            </a:r>
            <a:endParaRPr lang="en-US" sz="1800" dirty="0">
              <a:solidFill>
                <a:schemeClr val="tx1"/>
              </a:solidFill>
            </a:endParaRPr>
          </a:p>
          <a:p>
            <a:pPr algn="l">
              <a:lnSpc>
                <a:spcPct val="150000"/>
              </a:lnSpc>
              <a:spcBef>
                <a:spcPts val="0"/>
              </a:spcBef>
            </a:pPr>
            <a:endParaRPr lang="en-US" sz="1800" dirty="0">
              <a:solidFill>
                <a:schemeClr val="tx1"/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F1637E3-7FF4-49F4-B787-38A5D942C0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9463" y="539682"/>
            <a:ext cx="2613947" cy="575139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F84B2A6-961D-452D-8FE9-FBFA65BB60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0301" y="360992"/>
            <a:ext cx="2571827" cy="6099629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E351D5B-3050-6112-E7A2-0B0CB08BBAE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77579" y="922923"/>
            <a:ext cx="2497714" cy="5290455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C6C9820-5191-D00E-5F8D-C34D803EA37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34500" y="691606"/>
            <a:ext cx="2481124" cy="5664743"/>
          </a:xfrm>
          <a:prstGeom prst="rect">
            <a:avLst/>
          </a:prstGeom>
        </p:spPr>
      </p:pic>
      <p:grpSp>
        <p:nvGrpSpPr>
          <p:cNvPr id="4" name="Google Shape;349;p13">
            <a:extLst>
              <a:ext uri="{FF2B5EF4-FFF2-40B4-BE49-F238E27FC236}">
                <a16:creationId xmlns:a16="http://schemas.microsoft.com/office/drawing/2014/main" id="{F5E49188-B8C6-F8BC-9DD3-35715ED1DA96}"/>
              </a:ext>
            </a:extLst>
          </p:cNvPr>
          <p:cNvGrpSpPr/>
          <p:nvPr/>
        </p:nvGrpSpPr>
        <p:grpSpPr>
          <a:xfrm>
            <a:off x="-6779" y="6365338"/>
            <a:ext cx="542262" cy="506843"/>
            <a:chOff x="-1" y="0"/>
            <a:chExt cx="542260" cy="506841"/>
          </a:xfrm>
        </p:grpSpPr>
        <p:sp>
          <p:nvSpPr>
            <p:cNvPr id="7" name="Google Shape;350;p13">
              <a:extLst>
                <a:ext uri="{FF2B5EF4-FFF2-40B4-BE49-F238E27FC236}">
                  <a16:creationId xmlns:a16="http://schemas.microsoft.com/office/drawing/2014/main" id="{8D8A4757-C4DF-DB45-16D1-909573C5E9F3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" name="Google Shape;351;p13">
              <a:extLst>
                <a:ext uri="{FF2B5EF4-FFF2-40B4-BE49-F238E27FC236}">
                  <a16:creationId xmlns:a16="http://schemas.microsoft.com/office/drawing/2014/main" id="{77E56481-8AFC-9ABF-7ABA-680C1590408D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lang="ru-RU" sz="1200" b="0" i="0" u="none" strike="noStrike" cap="none" dirty="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18</a:t>
              </a:r>
              <a:endParaRPr sz="1200" b="0" i="0" u="none" strike="noStrike" cap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62304111"/>
      </p:ext>
    </p:extLst>
  </p:cSld>
  <p:clrMapOvr>
    <a:masterClrMapping/>
  </p:clrMapOvr>
  <p:transition spd="slow">
    <p:push dir="u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2" name="Google Shape;342;p13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343" name="Google Shape;343;p13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44" name="Google Shape;344;p13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45" name="Google Shape;345;p13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46" name="Google Shape;346;p13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47" name="Google Shape;347;p13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348" name="Google Shape;348;p13"/>
          <p:cNvSpPr txBox="1"/>
          <p:nvPr/>
        </p:nvSpPr>
        <p:spPr>
          <a:xfrm>
            <a:off x="559690" y="1955444"/>
            <a:ext cx="6518934" cy="646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</a:pPr>
            <a:r>
              <a:rPr lang="ru-RU" sz="36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ПЛАНЫ РАЗВИТИЯ</a:t>
            </a:r>
            <a:endParaRPr sz="3600" b="0" i="0" u="none" strike="noStrike" cap="none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49" name="Google Shape;349;p13"/>
          <p:cNvGrpSpPr/>
          <p:nvPr/>
        </p:nvGrpSpPr>
        <p:grpSpPr>
          <a:xfrm>
            <a:off x="-6779" y="6365338"/>
            <a:ext cx="542262" cy="506843"/>
            <a:chOff x="-1" y="0"/>
            <a:chExt cx="542260" cy="506841"/>
          </a:xfrm>
        </p:grpSpPr>
        <p:sp>
          <p:nvSpPr>
            <p:cNvPr id="350" name="Google Shape;350;p13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51" name="Google Shape;351;p13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lang="ru-RU" sz="1200" b="0" i="0" u="none" strike="noStrike" cap="none" dirty="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1</a:t>
              </a:r>
              <a:r>
                <a:rPr lang="ru-RU" sz="1200" dirty="0">
                  <a:solidFill>
                    <a:srgbClr val="FFFFFF"/>
                  </a:solidFill>
                </a:rPr>
                <a:t>9</a:t>
              </a:r>
              <a:endParaRPr sz="1200" b="0" i="0" u="none" strike="noStrike" cap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52" name="Google Shape;352;p13"/>
          <p:cNvSpPr txBox="1"/>
          <p:nvPr/>
        </p:nvSpPr>
        <p:spPr>
          <a:xfrm>
            <a:off x="819550" y="2890050"/>
            <a:ext cx="9469500" cy="3033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algn="l"/>
            <a:r>
              <a:rPr lang="ru-RU" sz="2800" b="0" i="0" dirty="0">
                <a:solidFill>
                  <a:schemeClr val="tx1"/>
                </a:solidFill>
                <a:effectLst/>
                <a:latin typeface="quote-cjk-patch"/>
              </a:rPr>
              <a:t>Запуск MVP</a:t>
            </a:r>
          </a:p>
          <a:p>
            <a:pPr marL="342900" indent="-342900" algn="l"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§"/>
            </a:pPr>
            <a:r>
              <a:rPr lang="ru-RU" sz="2400" b="0" i="0" dirty="0">
                <a:solidFill>
                  <a:schemeClr val="tx1"/>
                </a:solidFill>
                <a:effectLst/>
                <a:latin typeface="quote-cjk-patch"/>
              </a:rPr>
              <a:t>Добавление функций:</a:t>
            </a:r>
          </a:p>
          <a:p>
            <a:pPr marL="800100" lvl="1" indent="-342900" algn="l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ru-RU" sz="2400" b="0" i="0" dirty="0">
                <a:solidFill>
                  <a:schemeClr val="tx1"/>
                </a:solidFill>
                <a:effectLst/>
                <a:latin typeface="quote-cjk-patch"/>
              </a:rPr>
              <a:t>Совместные бюджеты</a:t>
            </a:r>
          </a:p>
          <a:p>
            <a:pPr marL="800100" lvl="1" indent="-342900" algn="l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ru-RU" sz="2400" b="0" i="0" dirty="0">
                <a:solidFill>
                  <a:schemeClr val="tx1"/>
                </a:solidFill>
                <a:effectLst/>
                <a:latin typeface="quote-cjk-patch"/>
              </a:rPr>
              <a:t>Интеграция с банками</a:t>
            </a:r>
          </a:p>
          <a:p>
            <a:pPr marL="800100" lvl="1" indent="-342900" algn="l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ru-RU" sz="2400" b="0" i="0" dirty="0">
                <a:solidFill>
                  <a:schemeClr val="tx1"/>
                </a:solidFill>
                <a:effectLst/>
                <a:latin typeface="quote-cjk-patch"/>
              </a:rPr>
              <a:t>Финансовые советы на основе ИИ</a:t>
            </a:r>
          </a:p>
          <a:p>
            <a:pPr marL="342900" indent="-342900" algn="l">
              <a:spcBef>
                <a:spcPts val="300"/>
              </a:spcBef>
              <a:buFont typeface="Wingdings" panose="05000000000000000000" pitchFamily="2" charset="2"/>
              <a:buChar char="§"/>
            </a:pPr>
            <a:r>
              <a:rPr lang="ru-RU" sz="2400" b="0" i="0" dirty="0">
                <a:solidFill>
                  <a:schemeClr val="tx1"/>
                </a:solidFill>
                <a:effectLst/>
                <a:latin typeface="quote-cjk-patch"/>
              </a:rPr>
              <a:t>Расширение команды разработчиков</a:t>
            </a:r>
          </a:p>
          <a:p>
            <a:pPr marL="342900" indent="-342900" algn="l">
              <a:spcBef>
                <a:spcPts val="300"/>
              </a:spcBef>
              <a:buFont typeface="Wingdings" panose="05000000000000000000" pitchFamily="2" charset="2"/>
              <a:buChar char="§"/>
            </a:pPr>
            <a:r>
              <a:rPr lang="ru-RU" sz="2400" b="0" i="0" dirty="0">
                <a:solidFill>
                  <a:schemeClr val="tx1"/>
                </a:solidFill>
                <a:effectLst/>
                <a:latin typeface="quote-cjk-patch"/>
              </a:rPr>
              <a:t>Партнерства с финансовыми организациями</a:t>
            </a:r>
          </a:p>
        </p:txBody>
      </p:sp>
      <p:sp>
        <p:nvSpPr>
          <p:cNvPr id="359" name="Google Shape;359;p13"/>
          <p:cNvSpPr/>
          <p:nvPr/>
        </p:nvSpPr>
        <p:spPr>
          <a:xfrm>
            <a:off x="10278000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60" name="Google Shape;360;p13"/>
          <p:cNvSpPr/>
          <p:nvPr/>
        </p:nvSpPr>
        <p:spPr>
          <a:xfrm>
            <a:off x="10543500" y="369600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61" name="Google Shape;361;p13"/>
          <p:cNvSpPr/>
          <p:nvPr/>
        </p:nvSpPr>
        <p:spPr>
          <a:xfrm>
            <a:off x="10543500" y="1939500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62" name="Google Shape;362;p13"/>
          <p:cNvSpPr/>
          <p:nvPr/>
        </p:nvSpPr>
        <p:spPr>
          <a:xfrm>
            <a:off x="10543500" y="3509400"/>
            <a:ext cx="1648500" cy="33486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63" name="Google Shape;363;p13"/>
          <p:cNvSpPr/>
          <p:nvPr/>
        </p:nvSpPr>
        <p:spPr>
          <a:xfrm>
            <a:off x="10278000" y="350100"/>
            <a:ext cx="265500" cy="6507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364" name="Google Shape;364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845459" y="651367"/>
            <a:ext cx="1006365" cy="10063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590</Words>
  <Application>Microsoft Office PowerPoint</Application>
  <PresentationFormat>Широкоэкранный</PresentationFormat>
  <Paragraphs>149</Paragraphs>
  <Slides>19</Slides>
  <Notes>16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7" baseType="lpstr">
      <vt:lpstr>quote-cjk-patch</vt:lpstr>
      <vt:lpstr>Raleway SemiBold</vt:lpstr>
      <vt:lpstr>Calibri</vt:lpstr>
      <vt:lpstr>Helvetica Neue</vt:lpstr>
      <vt:lpstr>Raleway</vt:lpstr>
      <vt:lpstr>Wingdings</vt:lpstr>
      <vt:lpstr>Arial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ЭКОНОМИКА</vt:lpstr>
      <vt:lpstr>БИЗНЕС-МОДЕЛЬ</vt:lpstr>
      <vt:lpstr>Презентация PowerPoint</vt:lpstr>
      <vt:lpstr>Презентация PowerPoint</vt:lpstr>
      <vt:lpstr>Презентация PowerPoint</vt:lpstr>
      <vt:lpstr>ТЕКУЩИЕ РЕЗУЛЬТАТЫ</vt:lpstr>
      <vt:lpstr>ТЕКУЩИЕ РЕЗУЛЬТАТЫ</vt:lpstr>
      <vt:lpstr>ТЕКУЩИЕ РЕЗУЛЬТАТЫ</vt:lpstr>
      <vt:lpstr>ТЕКУЩИЕ РЕЗУЛЬТАТЫ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Admin</dc:creator>
  <cp:lastModifiedBy>Admin</cp:lastModifiedBy>
  <cp:revision>4</cp:revision>
  <dcterms:modified xsi:type="dcterms:W3CDTF">2025-06-03T00:23:40Z</dcterms:modified>
</cp:coreProperties>
</file>