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10691800" cx="15119350"/>
  <p:notesSz cx="9928225" cy="14357350"/>
  <p:embeddedFontLst>
    <p:embeddedFont>
      <p:font typeface="Helvetica Neue"/>
      <p:regular r:id="rId22"/>
      <p:bold r:id="rId23"/>
      <p:italic r:id="rId24"/>
      <p:boldItalic r:id="rId25"/>
    </p:embeddedFont>
    <p:embeddedFont>
      <p:font typeface="Arial Black"/>
      <p:regular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7" roundtripDataSignature="AMtx7migJW5cPw1/zMnQMZw/bF8NbRrm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C839ECC-A9DE-47BF-80F7-957D37C98CD4}">
  <a:tblStyle styleId="{9C839ECC-A9DE-47BF-80F7-957D37C98CD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9B9846AC-4201-4C83-B1FA-38C5D84988E8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543" orient="horz"/>
        <p:guide pos="238" orient="horz"/>
        <p:guide pos="986" orient="horz"/>
        <p:guide pos="2234" orient="horz"/>
        <p:guide pos="5148"/>
        <p:guide pos="9253"/>
        <p:guide pos="284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HelveticaNeue-regular.fntdata"/><Relationship Id="rId21" Type="http://schemas.openxmlformats.org/officeDocument/2006/relationships/slide" Target="slides/slide15.xml"/><Relationship Id="rId24" Type="http://schemas.openxmlformats.org/officeDocument/2006/relationships/font" Target="fonts/HelveticaNeue-italic.fntdata"/><Relationship Id="rId23" Type="http://schemas.openxmlformats.org/officeDocument/2006/relationships/font" Target="fonts/HelveticaNeue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ArialBlack-regular.fntdata"/><Relationship Id="rId25" Type="http://schemas.openxmlformats.org/officeDocument/2006/relationships/font" Target="fonts/HelveticaNeue-boldItalic.fntdata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anchorCtr="0" anchor="t" bIns="66300" lIns="132675" spcFirstLastPara="1" rIns="132675" wrap="square" tIns="66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anchorCtr="0" anchor="t" bIns="66300" lIns="132675" spcFirstLastPara="1" rIns="132675" wrap="square" tIns="663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539875" y="1795463"/>
            <a:ext cx="6848475" cy="48434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anchorCtr="0" anchor="t" bIns="66300" lIns="132675" spcFirstLastPara="1" rIns="132675" wrap="square" tIns="663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anchorCtr="0" anchor="b" bIns="66300" lIns="132675" spcFirstLastPara="1" rIns="132675" wrap="square" tIns="66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anchorCtr="0" anchor="b" bIns="66300" lIns="132675" spcFirstLastPara="1" rIns="132675" wrap="square" tIns="663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/>
          <p:nvPr>
            <p:ph idx="1" type="body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anchorCtr="0" anchor="t" bIns="66300" lIns="132675" spcFirstLastPara="1" rIns="132675" wrap="square" tIns="66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всем привет, артем, капитан команды семья это главное, представляем наш проект OGEgame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/>
          <p:nvPr>
            <p:ph idx="2" type="sldImg"/>
          </p:nvPr>
        </p:nvSpPr>
        <p:spPr>
          <a:xfrm>
            <a:off x="1539875" y="1795463"/>
            <a:ext cx="6848475" cy="48434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С какими проблемами мы столкнулись: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в школе скучно, в играх весело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выбирают информатику т.к. самый легкий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классно показывают как что-то длеать но не объясняют зачем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it работодателяи приходится переобучать новых сотрудников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минимальный балл 5,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однотипность и легкость заданий, из которых 10 базовых оцениваются по 1 баллу.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решение: в обучение добавить геймивикацию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Школьники будут осознанно выбирать изучение информатики как первый шаг в карьере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3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4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5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исходя из опроса, который мы делали, сделали вывод, что 15% от общей массы сдающих покупают обучение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целимся примерно в 10.000 пользователе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6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3a2e0d1dc5_0_190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13a2e0d1dc5_0_190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3b2a5acb1e_0_12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13b2a5acb1e_0_12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3a2e0d1dc5_0_0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13a2e0d1dc5_0_0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3a2e0d1dc5_1_13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13a2e0d1dc5_1_13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3a2e0d1dc5_1_97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13a2e0d1dc5_1_97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3a2e0d1dc5_1_69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g13a2e0d1dc5_1_69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4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4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5:notes"/>
          <p:cNvSpPr txBox="1"/>
          <p:nvPr>
            <p:ph idx="1" type="body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66300" lIns="132675" spcFirstLastPara="1" rIns="132675" wrap="square" tIns="66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5:notes"/>
          <p:cNvSpPr/>
          <p:nvPr>
            <p:ph idx="2" type="sldImg"/>
          </p:nvPr>
        </p:nvSpPr>
        <p:spPr>
          <a:xfrm>
            <a:off x="1539875" y="1795463"/>
            <a:ext cx="6848400" cy="484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1.png"/><Relationship Id="rId7" Type="http://schemas.openxmlformats.org/officeDocument/2006/relationships/image" Target="../media/image8.png"/><Relationship Id="rId8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idx="12" type="sldNum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solidFill>
          <a:schemeClr val="lt1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8"/>
          <p:cNvSpPr txBox="1"/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b="1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" type="subTitle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/>
        </p:txBody>
      </p:sp>
      <p:sp>
        <p:nvSpPr>
          <p:cNvPr id="21" name="Google Shape;21;p18"/>
          <p:cNvSpPr txBox="1"/>
          <p:nvPr>
            <p:ph idx="12" type="sldNum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18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1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18"/>
            <p:cNvPicPr preferRelativeResize="0"/>
            <p:nvPr/>
          </p:nvPicPr>
          <p:blipFill rotWithShape="1">
            <a:blip r:embed="rId7">
              <a:alphaModFix amt="35000"/>
            </a:blip>
            <a:srcRect b="0" l="0" r="0" t="0"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Изображение выглядит как текст&#10;&#10;Автоматически созданное описание" id="29" name="Google Shape;29;p1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9"/>
          <p:cNvSpPr txBox="1"/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" type="body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2" type="body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/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" type="body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b="1" sz="3741"/>
            </a:lvl1pPr>
            <a:lvl2pPr indent="-2286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b="1" sz="3118"/>
            </a:lvl2pPr>
            <a:lvl3pPr indent="-2286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b="1" sz="2806"/>
            </a:lvl3pPr>
            <a:lvl4pPr indent="-2286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4pPr>
            <a:lvl5pPr indent="-2286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5pPr>
            <a:lvl6pPr indent="-2286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6pPr>
            <a:lvl7pPr indent="-2286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7pPr>
            <a:lvl8pPr indent="-2286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8pPr>
            <a:lvl9pPr indent="-2286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9pPr>
          </a:lstStyle>
          <a:p/>
        </p:txBody>
      </p:sp>
      <p:sp>
        <p:nvSpPr>
          <p:cNvPr id="40" name="Google Shape;40;p20"/>
          <p:cNvSpPr txBox="1"/>
          <p:nvPr>
            <p:ph idx="2" type="body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0"/>
          <p:cNvSpPr txBox="1"/>
          <p:nvPr>
            <p:ph idx="3" type="body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b="1" sz="3741"/>
            </a:lvl1pPr>
            <a:lvl2pPr indent="-2286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b="1" sz="3118"/>
            </a:lvl2pPr>
            <a:lvl3pPr indent="-2286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b="1" sz="2806"/>
            </a:lvl3pPr>
            <a:lvl4pPr indent="-2286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4pPr>
            <a:lvl5pPr indent="-2286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5pPr>
            <a:lvl6pPr indent="-2286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6pPr>
            <a:lvl7pPr indent="-2286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7pPr>
            <a:lvl8pPr indent="-2286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8pPr>
            <a:lvl9pPr indent="-2286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9pPr>
          </a:lstStyle>
          <a:p/>
        </p:txBody>
      </p:sp>
      <p:sp>
        <p:nvSpPr>
          <p:cNvPr id="42" name="Google Shape;42;p20"/>
          <p:cNvSpPr txBox="1"/>
          <p:nvPr>
            <p:ph idx="4" type="body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0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1"/>
          <p:cNvSpPr txBox="1"/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/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" type="body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45401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indent="-505777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indent="-466217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indent="-426592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indent="-426592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indent="-426592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indent="-426592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indent="-426592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indent="-426592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/>
        </p:txBody>
      </p:sp>
      <p:sp>
        <p:nvSpPr>
          <p:cNvPr id="54" name="Google Shape;54;p22"/>
          <p:cNvSpPr txBox="1"/>
          <p:nvPr>
            <p:ph idx="2" type="body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indent="-2286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indent="-2286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indent="-2286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indent="-2286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indent="-2286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indent="-2286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indent="-2286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indent="-2286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/>
        </p:txBody>
      </p:sp>
      <p:sp>
        <p:nvSpPr>
          <p:cNvPr id="55" name="Google Shape;55;p22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/>
          <p:nvPr>
            <p:ph idx="2" type="pic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23"/>
          <p:cNvSpPr txBox="1"/>
          <p:nvPr>
            <p:ph idx="1" type="body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indent="-2286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indent="-2286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indent="-2286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indent="-2286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indent="-2286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indent="-2286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indent="-2286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indent="-2286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" type="body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24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4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5"/>
          <p:cNvSpPr txBox="1"/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" type="body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6"/>
          <p:cNvSpPr txBox="1"/>
          <p:nvPr>
            <p:ph idx="12" type="sldNum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7300" lIns="74625" spcFirstLastPara="1" rIns="74625" wrap="square" tIns="37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26"/>
          <p:cNvSpPr txBox="1"/>
          <p:nvPr>
            <p:ph idx="1" type="body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26"/>
          <p:cNvSpPr txBox="1"/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/>
        </p:txBody>
      </p:sp>
      <p:sp>
        <p:nvSpPr>
          <p:cNvPr id="84" name="Google Shape;84;p26"/>
          <p:cNvSpPr txBox="1"/>
          <p:nvPr>
            <p:ph idx="2" type="body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26"/>
          <p:cNvSpPr/>
          <p:nvPr>
            <p:ph idx="3" type="pic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6"/>
          <p:cNvSpPr txBox="1"/>
          <p:nvPr>
            <p:ph idx="4" type="body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26"/>
          <p:cNvSpPr txBox="1"/>
          <p:nvPr>
            <p:ph idx="5" type="body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26"/>
          <p:cNvSpPr/>
          <p:nvPr>
            <p:ph idx="6" type="pic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26"/>
          <p:cNvSpPr txBox="1"/>
          <p:nvPr>
            <p:ph idx="7" type="body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26"/>
          <p:cNvSpPr txBox="1"/>
          <p:nvPr>
            <p:ph idx="8" type="body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26"/>
          <p:cNvSpPr/>
          <p:nvPr>
            <p:ph idx="9" type="pic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26"/>
          <p:cNvSpPr txBox="1"/>
          <p:nvPr>
            <p:ph idx="13" type="body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26"/>
          <p:cNvSpPr txBox="1"/>
          <p:nvPr>
            <p:ph idx="14" type="body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26"/>
          <p:cNvSpPr/>
          <p:nvPr>
            <p:ph idx="15" type="pic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26"/>
          <p:cNvSpPr txBox="1"/>
          <p:nvPr>
            <p:ph idx="16" type="body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b="0" i="0" sz="68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05777" lvl="0" marL="457200" marR="0" rt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b="0" i="0" sz="436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66217" lvl="1" marL="9144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b="0" i="0" sz="374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26592" lvl="2" marL="13716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b="0" i="0" sz="3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6781" lvl="3" marL="18288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6781" lvl="4" marL="22860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06781" lvl="5" marL="27432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06781" lvl="6" marL="32004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06781" lvl="7" marL="36576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06781" lvl="8" marL="41148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Relationship Id="rId10" Type="http://schemas.openxmlformats.org/officeDocument/2006/relationships/image" Target="../media/image19.png"/><Relationship Id="rId9" Type="http://schemas.openxmlformats.org/officeDocument/2006/relationships/image" Target="../media/image13.png"/><Relationship Id="rId5" Type="http://schemas.openxmlformats.org/officeDocument/2006/relationships/image" Target="../media/image10.png"/><Relationship Id="rId6" Type="http://schemas.openxmlformats.org/officeDocument/2006/relationships/image" Target="../media/image9.png"/><Relationship Id="rId7" Type="http://schemas.openxmlformats.org/officeDocument/2006/relationships/image" Target="../media/image15.png"/><Relationship Id="rId8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Relationship Id="rId4" Type="http://schemas.openxmlformats.org/officeDocument/2006/relationships/image" Target="../media/image2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hyperlink" Target="http://www.youtube.com/watch?v=7VnIGRlI39A" TargetMode="External"/><Relationship Id="rId5" Type="http://schemas.openxmlformats.org/officeDocument/2006/relationships/image" Target="../media/image2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image" Target="../media/image24.png"/><Relationship Id="rId5" Type="http://schemas.openxmlformats.org/officeDocument/2006/relationships/image" Target="../media/image20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4" Type="http://schemas.openxmlformats.org/officeDocument/2006/relationships/image" Target="../media/image34.png"/><Relationship Id="rId5" Type="http://schemas.openxmlformats.org/officeDocument/2006/relationships/image" Target="../media/image32.png"/><Relationship Id="rId6" Type="http://schemas.openxmlformats.org/officeDocument/2006/relationships/image" Target="../media/image30.png"/><Relationship Id="rId7" Type="http://schemas.openxmlformats.org/officeDocument/2006/relationships/image" Target="../media/image3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44.png"/><Relationship Id="rId5" Type="http://schemas.openxmlformats.org/officeDocument/2006/relationships/image" Target="../media/image37.png"/><Relationship Id="rId6" Type="http://schemas.openxmlformats.org/officeDocument/2006/relationships/image" Target="../media/image45.png"/><Relationship Id="rId7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43.png"/><Relationship Id="rId5" Type="http://schemas.openxmlformats.org/officeDocument/2006/relationships/image" Target="../media/image36.png"/><Relationship Id="rId6" Type="http://schemas.openxmlformats.org/officeDocument/2006/relationships/image" Target="../media/image4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image" Target="../media/image33.png"/><Relationship Id="rId5" Type="http://schemas.openxmlformats.org/officeDocument/2006/relationships/image" Target="../media/image31.png"/><Relationship Id="rId6" Type="http://schemas.openxmlformats.org/officeDocument/2006/relationships/image" Target="../media/image41.png"/><Relationship Id="rId7" Type="http://schemas.openxmlformats.org/officeDocument/2006/relationships/image" Target="../media/image3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47.png"/><Relationship Id="rId5" Type="http://schemas.openxmlformats.org/officeDocument/2006/relationships/image" Target="../media/image46.png"/><Relationship Id="rId6" Type="http://schemas.openxmlformats.org/officeDocument/2006/relationships/image" Target="../media/image3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49.png"/><Relationship Id="rId5" Type="http://schemas.openxmlformats.org/officeDocument/2006/relationships/image" Target="../media/image48.png"/><Relationship Id="rId6" Type="http://schemas.openxmlformats.org/officeDocument/2006/relationships/image" Target="../media/image5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 txBox="1"/>
          <p:nvPr>
            <p:ph idx="4294967295" type="ctrTitle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b="0" i="0" lang="ru-RU" sz="5700" u="none" cap="none" strike="noStrik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b="0" i="0" sz="8500" u="none" cap="none" strike="noStrik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600" u="none" cap="none" strike="noStrik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b="0" i="0" sz="2600" u="none" cap="none" strike="noStrik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106" name="Google Shape;106;p1"/>
          <p:cNvPicPr preferRelativeResize="0"/>
          <p:nvPr/>
        </p:nvPicPr>
        <p:blipFill rotWithShape="1">
          <a:blip r:embed="rId7">
            <a:alphaModFix amt="50000"/>
          </a:blip>
          <a:srcRect b="0" l="0" r="0" t="0"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107" name="Google Shape;10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 txBox="1"/>
          <p:nvPr/>
        </p:nvSpPr>
        <p:spPr>
          <a:xfrm>
            <a:off x="693550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ru-RU" sz="9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OGEgame</a:t>
            </a:r>
            <a:endParaRPr b="0" i="0" sz="92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https://pt.2035.university/project/ogegame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мобильное приложение для подготовки к ОГЭ в игровой форме для школьников, чтобы у них появилась мотивация успешно сдать экзамен и осознанно выбрать IT-специальность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4" y="377836"/>
            <a:ext cx="5437800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9" name="Google Shape;119;p2"/>
          <p:cNvSpPr txBox="1"/>
          <p:nvPr>
            <p:ph type="ctrTitle"/>
          </p:nvPr>
        </p:nvSpPr>
        <p:spPr>
          <a:xfrm>
            <a:off x="936500" y="2098425"/>
            <a:ext cx="6186300" cy="723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450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3000">
                <a:latin typeface="Arial Black"/>
                <a:ea typeface="Arial Black"/>
                <a:cs typeface="Arial Black"/>
                <a:sym typeface="Arial Black"/>
              </a:rPr>
              <a:t>Школьникам неинтересно изучать информатику, так как часто это скучно и непонятно.</a:t>
            </a:r>
            <a:endParaRPr b="0" sz="30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450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0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450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3000">
                <a:latin typeface="Arial Black"/>
                <a:ea typeface="Arial Black"/>
                <a:cs typeface="Arial Black"/>
                <a:sym typeface="Arial Black"/>
              </a:rPr>
              <a:t>Учащиеся выбирают этот предмет на ОГЭ не осознанно, а из-за кажущейся легкости экзамена:</a:t>
            </a:r>
            <a:endParaRPr b="0" sz="2500"/>
          </a:p>
        </p:txBody>
      </p:sp>
      <p:pic>
        <p:nvPicPr>
          <p:cNvPr id="120" name="Google Shape;12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"/>
          <p:cNvSpPr txBox="1"/>
          <p:nvPr>
            <p:ph type="ctrTitle"/>
          </p:nvPr>
        </p:nvSpPr>
        <p:spPr>
          <a:xfrm>
            <a:off x="3268150" y="1648950"/>
            <a:ext cx="9556200" cy="9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2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t/>
            </a:r>
            <a:endParaRPr b="0" sz="30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2" name="Google Shape;12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79025" y="3911337"/>
            <a:ext cx="7226450" cy="361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8" name="Google Shape;128;p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9" name="Google Shape;129;p3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0" name="Google Shape;130;p3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1" name="Google Shape;13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3"/>
          <p:cNvSpPr txBox="1"/>
          <p:nvPr>
            <p:ph type="ctrTitle"/>
          </p:nvPr>
        </p:nvSpPr>
        <p:spPr>
          <a:xfrm>
            <a:off x="888225" y="1905750"/>
            <a:ext cx="9665100" cy="6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600">
                <a:latin typeface="Arial Black"/>
                <a:ea typeface="Arial Black"/>
                <a:cs typeface="Arial Black"/>
                <a:sym typeface="Arial Black"/>
              </a:rPr>
              <a:t>Добавить в подготовку к ОГЭ по информатике </a:t>
            </a:r>
            <a:r>
              <a:rPr b="0" lang="ru-RU" sz="2600">
                <a:latin typeface="Arial Black"/>
                <a:ea typeface="Arial Black"/>
                <a:cs typeface="Arial Black"/>
                <a:sym typeface="Arial Black"/>
              </a:rPr>
              <a:t>геймификацию</a:t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600">
                <a:latin typeface="Arial Black"/>
                <a:ea typeface="Arial Black"/>
                <a:cs typeface="Arial Black"/>
                <a:sym typeface="Arial Black"/>
              </a:rPr>
              <a:t>Получение знаний и отработка навыков путем прохождения индивидуального пути обучения в мобильном приложении OGEgame в игровой </a:t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600">
                <a:latin typeface="Arial Black"/>
                <a:ea typeface="Arial Black"/>
                <a:cs typeface="Arial Black"/>
                <a:sym typeface="Arial Black"/>
              </a:rPr>
              <a:t>форме</a:t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600">
                <a:latin typeface="Arial Black"/>
                <a:ea typeface="Arial Black"/>
                <a:cs typeface="Arial Black"/>
                <a:sym typeface="Arial Black"/>
              </a:rPr>
              <a:t>Отсутствие интереса в </a:t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600">
                <a:latin typeface="Arial Black"/>
                <a:ea typeface="Arial Black"/>
                <a:cs typeface="Arial Black"/>
                <a:sym typeface="Arial Black"/>
              </a:rPr>
              <a:t>обучении, принудиловка</a:t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600">
                <a:latin typeface="Arial Black"/>
                <a:ea typeface="Arial Black"/>
                <a:cs typeface="Arial Black"/>
                <a:sym typeface="Arial Black"/>
              </a:rPr>
              <a:t>в образовании заменяется</a:t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600">
                <a:latin typeface="Arial Black"/>
                <a:ea typeface="Arial Black"/>
                <a:cs typeface="Arial Black"/>
                <a:sym typeface="Arial Black"/>
              </a:rPr>
              <a:t>удовольствием от </a:t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600">
                <a:latin typeface="Arial Black"/>
                <a:ea typeface="Arial Black"/>
                <a:cs typeface="Arial Black"/>
                <a:sym typeface="Arial Black"/>
              </a:rPr>
              <a:t>достигнутого результата</a:t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600">
                <a:latin typeface="Arial Black"/>
                <a:ea typeface="Arial Black"/>
                <a:cs typeface="Arial Black"/>
                <a:sym typeface="Arial Black"/>
              </a:rPr>
              <a:t>Школьники будут осознанно </a:t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600">
                <a:latin typeface="Arial Black"/>
                <a:ea typeface="Arial Black"/>
                <a:cs typeface="Arial Black"/>
                <a:sym typeface="Arial Black"/>
              </a:rPr>
              <a:t>выбирать изучение </a:t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600">
                <a:latin typeface="Arial Black"/>
                <a:ea typeface="Arial Black"/>
                <a:cs typeface="Arial Black"/>
                <a:sym typeface="Arial Black"/>
              </a:rPr>
              <a:t>информатики как первый шаг</a:t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600">
                <a:latin typeface="Arial Black"/>
                <a:ea typeface="Arial Black"/>
                <a:cs typeface="Arial Black"/>
                <a:sym typeface="Arial Black"/>
              </a:rPr>
              <a:t>в карьере</a:t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3" name="Google Shape;133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225" y="4395925"/>
            <a:ext cx="8180774" cy="4090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9" name="Google Shape;139;p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0" name="Google Shape;140;p4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41" name="Google Shape;141;p4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2" name="Google Shape;14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4" title="OGEGame p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02050" y="2137075"/>
            <a:ext cx="8603425" cy="64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4"/>
          <p:cNvSpPr txBox="1"/>
          <p:nvPr/>
        </p:nvSpPr>
        <p:spPr>
          <a:xfrm>
            <a:off x="407601" y="2147563"/>
            <a:ext cx="5607600" cy="75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27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Сетевая игра для мобильных устройств с набором мини игр по мотивам задач ОГЭ</a:t>
            </a:r>
            <a:endParaRPr i="0" sz="27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7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27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PvP - арена с микробучением по темам, системой ачивок и навыков и генератором пути обучения с ИИ по игровому поведению и психотипу игрока</a:t>
            </a:r>
            <a:endParaRPr i="0" sz="27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7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27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Ставка на hardfun, который даст человеку внутреннюю мотивацию преодолевать сложности в процессе обучения после игры в реальном обучении</a:t>
            </a:r>
            <a:endParaRPr i="0" sz="27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0" name="Google Shape;150;p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1" name="Google Shape;151;p5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52" name="Google Shape;152;p5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53" name="Google Shape;15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9681562" y="9985486"/>
            <a:ext cx="5437800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4" name="Google Shape;154;p5"/>
          <p:cNvGraphicFramePr/>
          <p:nvPr/>
        </p:nvGraphicFramePr>
        <p:xfrm>
          <a:off x="1148613" y="406554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{9C839ECC-A9DE-47BF-80F7-957D37C98CD4}</a:tableStyleId>
              </a:tblPr>
              <a:tblGrid>
                <a:gridCol w="2564425"/>
                <a:gridCol w="2564425"/>
                <a:gridCol w="2564425"/>
                <a:gridCol w="2564425"/>
                <a:gridCol w="2564425"/>
              </a:tblGrid>
              <a:tr h="1188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2400" u="none" cap="none" strike="noStrik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Электронные тренажеры</a:t>
                      </a:r>
                      <a:endParaRPr sz="2400" u="none" cap="none" strike="noStrik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E9E9E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2400" u="none" cap="none" strike="noStrik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Онлайн курсы</a:t>
                      </a:r>
                      <a:endParaRPr sz="2400" u="none" cap="none" strike="noStrik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E9E9E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2400" u="none" cap="none" strike="noStrik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Онлайн школы</a:t>
                      </a:r>
                      <a:endParaRPr sz="2400" u="none" cap="none" strike="noStrik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E9E9E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2400" u="none" cap="none" strike="noStrik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Репетиторы</a:t>
                      </a:r>
                      <a:endParaRPr sz="2400" u="none" cap="none" strike="noStrik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E9E9E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2300" u="none" cap="none" strike="noStrik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Заниматься самостоятельно</a:t>
                      </a:r>
                      <a:endParaRPr sz="2300" u="none" cap="none" strike="noStrik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12121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E9E9E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55" name="Google Shape;15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8613" y="4895826"/>
            <a:ext cx="2564425" cy="1141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13042" y="4908563"/>
            <a:ext cx="2567653" cy="102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5"/>
          <p:cNvPicPr preferRelativeResize="0"/>
          <p:nvPr/>
        </p:nvPicPr>
        <p:blipFill rotWithShape="1">
          <a:blip r:embed="rId6">
            <a:alphaModFix/>
          </a:blip>
          <a:srcRect b="29096" l="0" r="0" t="26978"/>
          <a:stretch/>
        </p:blipFill>
        <p:spPr>
          <a:xfrm>
            <a:off x="6275846" y="4967347"/>
            <a:ext cx="2567650" cy="90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52387" y="5132298"/>
            <a:ext cx="2144992" cy="72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637060" y="4905388"/>
            <a:ext cx="2115717" cy="102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5" name="Google Shape;165;p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6" name="Google Shape;166;p6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67" name="Google Shape;167;p6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8" name="Google Shape;16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9681562" y="10152511"/>
            <a:ext cx="5437800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6"/>
          <p:cNvSpPr/>
          <p:nvPr/>
        </p:nvSpPr>
        <p:spPr>
          <a:xfrm>
            <a:off x="5572450" y="1033775"/>
            <a:ext cx="9116700" cy="90795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6"/>
          <p:cNvSpPr/>
          <p:nvPr/>
        </p:nvSpPr>
        <p:spPr>
          <a:xfrm>
            <a:off x="6381292" y="2644835"/>
            <a:ext cx="7499100" cy="74688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6"/>
          <p:cNvSpPr/>
          <p:nvPr/>
        </p:nvSpPr>
        <p:spPr>
          <a:xfrm>
            <a:off x="7554651" y="4911575"/>
            <a:ext cx="5152500" cy="5132100"/>
          </a:xfrm>
          <a:prstGeom prst="ellipse">
            <a:avLst/>
          </a:prstGeom>
          <a:solidFill>
            <a:srgbClr val="3C78D8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6"/>
          <p:cNvSpPr txBox="1"/>
          <p:nvPr/>
        </p:nvSpPr>
        <p:spPr>
          <a:xfrm>
            <a:off x="7100761" y="1208942"/>
            <a:ext cx="6060300" cy="12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ru-RU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TAM: 470.000</a:t>
            </a:r>
            <a:endParaRPr b="1" i="0" sz="2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школьников сдает информатика ОГЭ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6"/>
          <p:cNvSpPr txBox="1"/>
          <p:nvPr/>
        </p:nvSpPr>
        <p:spPr>
          <a:xfrm>
            <a:off x="7616068" y="2709492"/>
            <a:ext cx="5029500" cy="22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ru-RU" sz="3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SAM: 70.500</a:t>
            </a:r>
            <a:endParaRPr b="1" i="0" sz="3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школьников покупают обучение: репетиторы, курсы, приложения и т.д.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6"/>
          <p:cNvSpPr txBox="1"/>
          <p:nvPr/>
        </p:nvSpPr>
        <p:spPr>
          <a:xfrm>
            <a:off x="7677502" y="5965112"/>
            <a:ext cx="5029500" cy="28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ru-RU" sz="3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SOM: 10.000</a:t>
            </a:r>
            <a:endParaRPr b="0" i="0" sz="3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школьников будут пользоваться приложением,</a:t>
            </a:r>
            <a:endParaRPr b="0" i="0" sz="3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т.к. у нас лучшее качество по низкой цене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6"/>
          <p:cNvSpPr txBox="1"/>
          <p:nvPr/>
        </p:nvSpPr>
        <p:spPr>
          <a:xfrm>
            <a:off x="482900" y="2371775"/>
            <a:ext cx="5215500" cy="640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9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Продаем в России, т.к. игра рассчитана на школьников, сдающих</a:t>
            </a:r>
            <a:r>
              <a:rPr lang="ru-RU" sz="29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ОГЭ по информатике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g13a2e0d1dc5_0_1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1611" y="1033786"/>
            <a:ext cx="5437800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1" name="Google Shape;181;g13a2e0d1dc5_0_190"/>
          <p:cNvCxnSpPr/>
          <p:nvPr/>
        </p:nvCxnSpPr>
        <p:spPr>
          <a:xfrm>
            <a:off x="17522745" y="54430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2" name="Google Shape;182;g13a2e0d1dc5_0_190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83" name="Google Shape;183;g13a2e0d1dc5_0_190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g13a2e0d1dc5_0_1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9619987" y="9986836"/>
            <a:ext cx="5437800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g13a2e0d1dc5_0_19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9150" y="2895644"/>
            <a:ext cx="635380" cy="63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13a2e0d1dc5_0_19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9156" y="3620381"/>
            <a:ext cx="635380" cy="635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13a2e0d1dc5_0_19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9154" y="5794434"/>
            <a:ext cx="635380" cy="635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13a2e0d1dc5_0_19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9153" y="4345050"/>
            <a:ext cx="635380" cy="63543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g13a2e0d1dc5_0_190"/>
          <p:cNvSpPr txBox="1"/>
          <p:nvPr/>
        </p:nvSpPr>
        <p:spPr>
          <a:xfrm>
            <a:off x="1737978" y="2097100"/>
            <a:ext cx="121845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Как мы будем зарабатывать деньги:</a:t>
            </a:r>
            <a:endParaRPr b="0" i="0" sz="32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AutoNum type="arabicPeriod"/>
            </a:pPr>
            <a:r>
              <a:rPr b="0" i="0" lang="ru-RU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Подписка на нашу игру - 500 руб. в мес.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AutoNum type="arabicPeriod"/>
            </a:pPr>
            <a:r>
              <a:rPr b="0" i="0" lang="ru-RU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Реклама вузов - 10.000 руб. в мес.(ориентировочно 5-6 вузов)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AutoNum type="arabicPeriod"/>
            </a:pPr>
            <a:r>
              <a:rPr b="0" i="0" lang="ru-RU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Подписка работодателей - 10.000 руб. в мес.(ориентировочно 5-6 работодателей)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AutoNum type="arabicPeriod"/>
            </a:pPr>
            <a:r>
              <a:rPr b="0" i="0" lang="ru-RU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Реклама центров подготовки - 60.000 руб. в мес.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13a2e0d1dc5_0_190"/>
          <p:cNvSpPr txBox="1"/>
          <p:nvPr/>
        </p:nvSpPr>
        <p:spPr>
          <a:xfrm>
            <a:off x="689150" y="7228213"/>
            <a:ext cx="12910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ru-RU" sz="2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Рассчитываем, что при SAM = 10.000 школьников, к концу </a:t>
            </a:r>
            <a:r>
              <a:rPr lang="ru-RU" sz="2800">
                <a:latin typeface="Arial Black"/>
                <a:ea typeface="Arial Black"/>
                <a:cs typeface="Arial Black"/>
                <a:sym typeface="Arial Black"/>
              </a:rPr>
              <a:t>первого </a:t>
            </a:r>
            <a:r>
              <a:rPr i="0" lang="ru-RU" sz="2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года работы приложения мы сможем выйти на размер прибыли 85.200 рублей</a:t>
            </a:r>
            <a:endParaRPr b="1" i="0" sz="2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g13b2a5acb1e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1611" y="1033786"/>
            <a:ext cx="5437800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6" name="Google Shape;196;g13b2a5acb1e_0_12"/>
          <p:cNvCxnSpPr/>
          <p:nvPr/>
        </p:nvCxnSpPr>
        <p:spPr>
          <a:xfrm>
            <a:off x="17522745" y="54430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7" name="Google Shape;197;g13b2a5acb1e_0_12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98" name="Google Shape;198;g13b2a5acb1e_0_12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9" name="Google Shape;199;g13b2a5acb1e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9619987" y="9986836"/>
            <a:ext cx="5437800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13b2a5acb1e_0_12"/>
          <p:cNvSpPr txBox="1"/>
          <p:nvPr/>
        </p:nvSpPr>
        <p:spPr>
          <a:xfrm>
            <a:off x="1525950" y="3428438"/>
            <a:ext cx="12830400" cy="43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3100">
                <a:latin typeface="Arial Black"/>
                <a:ea typeface="Arial Black"/>
                <a:cs typeface="Arial Black"/>
                <a:sym typeface="Arial Black"/>
              </a:rPr>
              <a:t>Расходы, </a:t>
            </a:r>
            <a:r>
              <a:rPr lang="ru-RU" sz="3100">
                <a:latin typeface="Arial Black"/>
                <a:ea typeface="Arial Black"/>
                <a:cs typeface="Arial Black"/>
                <a:sym typeface="Arial Black"/>
              </a:rPr>
              <a:t>необходимые</a:t>
            </a:r>
            <a:r>
              <a:rPr lang="ru-RU" sz="3100">
                <a:latin typeface="Arial Black"/>
                <a:ea typeface="Arial Black"/>
                <a:cs typeface="Arial Black"/>
                <a:sym typeface="Arial Black"/>
              </a:rPr>
              <a:t> для </a:t>
            </a:r>
            <a:r>
              <a:rPr b="0" i="0" lang="ru-RU" sz="3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зарабат</a:t>
            </a:r>
            <a:r>
              <a:rPr lang="ru-RU" sz="3100">
                <a:latin typeface="Arial Black"/>
                <a:ea typeface="Arial Black"/>
                <a:cs typeface="Arial Black"/>
                <a:sym typeface="Arial Black"/>
              </a:rPr>
              <a:t>ывания </a:t>
            </a:r>
            <a:r>
              <a:rPr b="0" i="0" lang="ru-RU" sz="3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ден</a:t>
            </a:r>
            <a:r>
              <a:rPr lang="ru-RU" sz="3100">
                <a:latin typeface="Arial Black"/>
                <a:ea typeface="Arial Black"/>
                <a:cs typeface="Arial Black"/>
                <a:sym typeface="Arial Black"/>
              </a:rPr>
              <a:t>е</a:t>
            </a:r>
            <a:r>
              <a:rPr b="0" i="0" lang="ru-RU" sz="3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г:</a:t>
            </a:r>
            <a:endParaRPr sz="3100">
              <a:latin typeface="Arial Black"/>
              <a:ea typeface="Arial Black"/>
              <a:cs typeface="Arial Black"/>
              <a:sym typeface="Arial Black"/>
            </a:endParaRPr>
          </a:p>
          <a:p>
            <a:pPr indent="-450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Calibri"/>
              <a:buAutoNum type="arabicPeriod"/>
            </a:pPr>
            <a:r>
              <a:rPr lang="ru-RU" sz="3500">
                <a:latin typeface="Calibri"/>
                <a:ea typeface="Calibri"/>
                <a:cs typeface="Calibri"/>
                <a:sym typeface="Calibri"/>
              </a:rPr>
              <a:t>Инвестиционные затраты на разработку и продвижение </a:t>
            </a:r>
            <a:endParaRPr sz="3500"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Calibri"/>
              <a:buAutoNum type="arabicPeriod"/>
            </a:pPr>
            <a:r>
              <a:rPr lang="ru-RU" sz="3500">
                <a:latin typeface="Calibri"/>
                <a:ea typeface="Calibri"/>
                <a:cs typeface="Calibri"/>
                <a:sym typeface="Calibri"/>
              </a:rPr>
              <a:t>Работа тех.поддержки </a:t>
            </a:r>
            <a:endParaRPr sz="3500"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500"/>
              <a:buFont typeface="Calibri"/>
              <a:buAutoNum type="arabicPeriod"/>
            </a:pPr>
            <a:r>
              <a:rPr lang="ru-RU" sz="3500">
                <a:latin typeface="Calibri"/>
                <a:ea typeface="Calibri"/>
                <a:cs typeface="Calibri"/>
                <a:sym typeface="Calibri"/>
              </a:rPr>
              <a:t>Администрирование </a:t>
            </a:r>
            <a:endParaRPr sz="3500"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500"/>
              <a:buFont typeface="Calibri"/>
              <a:buAutoNum type="arabicPeriod"/>
            </a:pPr>
            <a:r>
              <a:rPr lang="ru-RU" sz="3500">
                <a:latin typeface="Calibri"/>
                <a:ea typeface="Calibri"/>
                <a:cs typeface="Calibri"/>
                <a:sym typeface="Calibri"/>
              </a:rPr>
              <a:t>Расходы на рекламу и продвижение</a:t>
            </a:r>
            <a:endParaRPr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 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g13b2a5acb1e_0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999" y="5767858"/>
            <a:ext cx="678500" cy="678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13b2a5acb1e_0_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999" y="5009741"/>
            <a:ext cx="678500" cy="678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13b2a5acb1e_0_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2999" y="4251600"/>
            <a:ext cx="678500" cy="678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13b2a5acb1e_0_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763012" y="6525991"/>
            <a:ext cx="678487" cy="678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0" name="Google Shape;210;p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1" name="Google Shape;211;p8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12" name="Google Shape;212;p8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13" name="Google Shape;21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8"/>
          <p:cNvSpPr txBox="1"/>
          <p:nvPr/>
        </p:nvSpPr>
        <p:spPr>
          <a:xfrm>
            <a:off x="419092" y="2738558"/>
            <a:ext cx="15564900" cy="6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" y="6216024"/>
            <a:ext cx="10151809" cy="374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" y="2473525"/>
            <a:ext cx="9335197" cy="374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8"/>
          <p:cNvSpPr txBox="1"/>
          <p:nvPr/>
        </p:nvSpPr>
        <p:spPr>
          <a:xfrm>
            <a:off x="1441449" y="1722750"/>
            <a:ext cx="5931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AutoNum type="arabicPeriod"/>
            </a:pPr>
            <a:r>
              <a:rPr b="0" i="0" lang="ru-RU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Провели опрос и проблемные интервью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8"/>
          <p:cNvSpPr txBox="1"/>
          <p:nvPr/>
        </p:nvSpPr>
        <p:spPr>
          <a:xfrm>
            <a:off x="8396552" y="1722738"/>
            <a:ext cx="5931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ru-RU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Сделали визуальное представление игры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09104" y="2473525"/>
            <a:ext cx="13459795" cy="840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g13a2e0d1dc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1611" y="1033786"/>
            <a:ext cx="5437800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5" name="Google Shape;225;g13a2e0d1dc5_0_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6" name="Google Shape;226;g13a2e0d1dc5_0_0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27" name="Google Shape;227;g13a2e0d1dc5_0_0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8" name="Google Shape;228;g13a2e0d1dc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9681537" y="9613336"/>
            <a:ext cx="5437800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13a2e0d1dc5_0_0"/>
          <p:cNvSpPr txBox="1"/>
          <p:nvPr/>
        </p:nvSpPr>
        <p:spPr>
          <a:xfrm>
            <a:off x="17168425" y="3676775"/>
            <a:ext cx="88611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получить грант на разработку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нанять программиста и кормим его за деньги гранта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разрабатываем игру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выпускаем первую версию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/>
              <a:t>Продвигаем игру на рынке услуг</a:t>
            </a:r>
            <a:endParaRPr/>
          </a:p>
        </p:txBody>
      </p:sp>
      <p:cxnSp>
        <p:nvCxnSpPr>
          <p:cNvPr id="230" name="Google Shape;230;g13a2e0d1dc5_0_0"/>
          <p:cNvCxnSpPr/>
          <p:nvPr/>
        </p:nvCxnSpPr>
        <p:spPr>
          <a:xfrm rot="10800000">
            <a:off x="1040465" y="2845624"/>
            <a:ext cx="0" cy="59565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31" name="Google Shape;231;g13a2e0d1dc5_0_0"/>
          <p:cNvCxnSpPr/>
          <p:nvPr/>
        </p:nvCxnSpPr>
        <p:spPr>
          <a:xfrm>
            <a:off x="1040465" y="8802124"/>
            <a:ext cx="12980400" cy="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32" name="Google Shape;232;g13a2e0d1dc5_0_0"/>
          <p:cNvCxnSpPr/>
          <p:nvPr/>
        </p:nvCxnSpPr>
        <p:spPr>
          <a:xfrm flipH="1" rot="10800000">
            <a:off x="1040430" y="7966624"/>
            <a:ext cx="1485600" cy="8355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3" name="Google Shape;233;g13a2e0d1dc5_0_0"/>
          <p:cNvCxnSpPr/>
          <p:nvPr/>
        </p:nvCxnSpPr>
        <p:spPr>
          <a:xfrm flipH="1" rot="10800000">
            <a:off x="2525729" y="7549175"/>
            <a:ext cx="2042400" cy="4176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4" name="Google Shape;234;g13a2e0d1dc5_0_0"/>
          <p:cNvCxnSpPr/>
          <p:nvPr/>
        </p:nvCxnSpPr>
        <p:spPr>
          <a:xfrm flipH="1" rot="10800000">
            <a:off x="4567963" y="6620274"/>
            <a:ext cx="1098300" cy="9441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5" name="Google Shape;235;g13a2e0d1dc5_0_0"/>
          <p:cNvCxnSpPr/>
          <p:nvPr/>
        </p:nvCxnSpPr>
        <p:spPr>
          <a:xfrm flipH="1" rot="10800000">
            <a:off x="5666417" y="6372379"/>
            <a:ext cx="1903200" cy="2637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6" name="Google Shape;236;g13a2e0d1dc5_0_0"/>
          <p:cNvCxnSpPr/>
          <p:nvPr/>
        </p:nvCxnSpPr>
        <p:spPr>
          <a:xfrm flipH="1" rot="10800000">
            <a:off x="7569426" y="5196964"/>
            <a:ext cx="1253100" cy="11916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7" name="Google Shape;237;g13a2e0d1dc5_0_0"/>
          <p:cNvCxnSpPr/>
          <p:nvPr/>
        </p:nvCxnSpPr>
        <p:spPr>
          <a:xfrm flipH="1" rot="10800000">
            <a:off x="8838110" y="5026834"/>
            <a:ext cx="1315200" cy="1704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8" name="Google Shape;238;g13a2e0d1dc5_0_0"/>
          <p:cNvCxnSpPr/>
          <p:nvPr/>
        </p:nvCxnSpPr>
        <p:spPr>
          <a:xfrm flipH="1" rot="10800000">
            <a:off x="10153179" y="3665339"/>
            <a:ext cx="912600" cy="13617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9" name="Google Shape;239;g13a2e0d1dc5_0_0"/>
          <p:cNvCxnSpPr/>
          <p:nvPr/>
        </p:nvCxnSpPr>
        <p:spPr>
          <a:xfrm flipH="1" rot="10800000">
            <a:off x="11065988" y="3417334"/>
            <a:ext cx="1918500" cy="2637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0" name="Google Shape;240;g13a2e0d1dc5_0_0"/>
          <p:cNvSpPr/>
          <p:nvPr/>
        </p:nvSpPr>
        <p:spPr>
          <a:xfrm>
            <a:off x="5508949" y="6465947"/>
            <a:ext cx="341100" cy="341100"/>
          </a:xfrm>
          <a:prstGeom prst="ellipse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g13a2e0d1dc5_0_0"/>
          <p:cNvSpPr/>
          <p:nvPr/>
        </p:nvSpPr>
        <p:spPr>
          <a:xfrm>
            <a:off x="8644517" y="5027032"/>
            <a:ext cx="341100" cy="341100"/>
          </a:xfrm>
          <a:prstGeom prst="ellipse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g13a2e0d1dc5_0_0"/>
          <p:cNvSpPr/>
          <p:nvPr/>
        </p:nvSpPr>
        <p:spPr>
          <a:xfrm>
            <a:off x="10891446" y="3516232"/>
            <a:ext cx="341100" cy="341100"/>
          </a:xfrm>
          <a:prstGeom prst="ellipse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3" name="Google Shape;243;g13a2e0d1dc5_0_0"/>
          <p:cNvCxnSpPr/>
          <p:nvPr/>
        </p:nvCxnSpPr>
        <p:spPr>
          <a:xfrm>
            <a:off x="4856876" y="6106276"/>
            <a:ext cx="717300" cy="3285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44" name="Google Shape;244;g13a2e0d1dc5_0_0"/>
          <p:cNvCxnSpPr/>
          <p:nvPr/>
        </p:nvCxnSpPr>
        <p:spPr>
          <a:xfrm>
            <a:off x="1618725" y="7100069"/>
            <a:ext cx="618600" cy="4491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45" name="Google Shape;245;g13a2e0d1dc5_0_0"/>
          <p:cNvCxnSpPr>
            <a:endCxn id="242" idx="0"/>
          </p:cNvCxnSpPr>
          <p:nvPr/>
        </p:nvCxnSpPr>
        <p:spPr>
          <a:xfrm>
            <a:off x="10261896" y="2969332"/>
            <a:ext cx="800100" cy="5469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46" name="Google Shape;246;g13a2e0d1dc5_0_0"/>
          <p:cNvSpPr txBox="1"/>
          <p:nvPr>
            <p:ph type="ctrTitle"/>
          </p:nvPr>
        </p:nvSpPr>
        <p:spPr>
          <a:xfrm>
            <a:off x="11696775" y="8072225"/>
            <a:ext cx="23241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2200">
                <a:latin typeface="Arial Black"/>
                <a:ea typeface="Arial Black"/>
                <a:cs typeface="Arial Black"/>
                <a:sym typeface="Arial Black"/>
              </a:rPr>
              <a:t>Время</a:t>
            </a:r>
            <a:endParaRPr b="0" sz="22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7" name="Google Shape;247;g13a2e0d1dc5_0_0"/>
          <p:cNvSpPr txBox="1"/>
          <p:nvPr/>
        </p:nvSpPr>
        <p:spPr>
          <a:xfrm>
            <a:off x="1981882" y="6084337"/>
            <a:ext cx="3312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Получить грант на разработку игры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13a2e0d1dc5_0_0"/>
          <p:cNvSpPr txBox="1"/>
          <p:nvPr/>
        </p:nvSpPr>
        <p:spPr>
          <a:xfrm>
            <a:off x="3457946" y="4449875"/>
            <a:ext cx="4095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Нанять прогера, который во</a:t>
            </a:r>
            <a:r>
              <a:rPr lang="ru-RU" sz="1800"/>
              <a:t>плотит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наши идеи в реальность + кормить и поить его за деньги гранта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a2e0d1dc5_0_0"/>
          <p:cNvSpPr txBox="1"/>
          <p:nvPr/>
        </p:nvSpPr>
        <p:spPr>
          <a:xfrm>
            <a:off x="6354321" y="3432900"/>
            <a:ext cx="409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Выпускаем первую версию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g13a2e0d1dc5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06211" y="3209787"/>
            <a:ext cx="8001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g13a2e0d1dc5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26024" y="4437286"/>
            <a:ext cx="8001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13a2e0d1dc5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11125" y="6104176"/>
            <a:ext cx="800100" cy="8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g13a2e0d1dc5_0_0"/>
          <p:cNvSpPr txBox="1"/>
          <p:nvPr>
            <p:ph type="ctrTitle"/>
          </p:nvPr>
        </p:nvSpPr>
        <p:spPr>
          <a:xfrm>
            <a:off x="1040475" y="2860450"/>
            <a:ext cx="23241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2200">
                <a:latin typeface="Arial Black"/>
                <a:ea typeface="Arial Black"/>
                <a:cs typeface="Arial Black"/>
                <a:sym typeface="Arial Black"/>
              </a:rPr>
              <a:t>прогресс</a:t>
            </a:r>
            <a:endParaRPr b="0" sz="2200"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254" name="Google Shape;254;g13a2e0d1dc5_0_0"/>
          <p:cNvCxnSpPr/>
          <p:nvPr/>
        </p:nvCxnSpPr>
        <p:spPr>
          <a:xfrm>
            <a:off x="7953475" y="4476700"/>
            <a:ext cx="897600" cy="5949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55" name="Google Shape;255;g13a2e0d1dc5_0_0"/>
          <p:cNvSpPr/>
          <p:nvPr/>
        </p:nvSpPr>
        <p:spPr>
          <a:xfrm>
            <a:off x="2353824" y="7833672"/>
            <a:ext cx="341100" cy="341100"/>
          </a:xfrm>
          <a:prstGeom prst="ellipse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13a2e0d1dc5_0_0"/>
          <p:cNvSpPr txBox="1"/>
          <p:nvPr/>
        </p:nvSpPr>
        <p:spPr>
          <a:xfrm>
            <a:off x="9977296" y="2081312"/>
            <a:ext cx="4095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/>
              <a:t>Продвигаем игру на рынке образовательных услуг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g13a2e0d1dc5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95650" y="2050700"/>
            <a:ext cx="800100" cy="8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g13a2e0d1dc5_1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1611" y="1033786"/>
            <a:ext cx="5437800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3" name="Google Shape;263;g13a2e0d1dc5_1_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4" name="Google Shape;264;g13a2e0d1dc5_1_13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65" name="Google Shape;265;g13a2e0d1dc5_1_13"/>
          <p:cNvSpPr txBox="1"/>
          <p:nvPr/>
        </p:nvSpPr>
        <p:spPr>
          <a:xfrm>
            <a:off x="2044775" y="2757525"/>
            <a:ext cx="11029800" cy="49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36000" spcFirstLastPara="1" rIns="36000" wrap="square" tIns="360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212121"/>
                </a:solidFill>
                <a:latin typeface="Arial Black"/>
                <a:ea typeface="Arial Black"/>
                <a:cs typeface="Arial Black"/>
                <a:sym typeface="Arial Black"/>
              </a:rPr>
              <a:t>Этапы реализации:</a:t>
            </a:r>
            <a:endParaRPr sz="3200">
              <a:solidFill>
                <a:srgbClr val="21212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200"/>
              <a:buFont typeface="Calibri"/>
              <a:buAutoNum type="arabicPeriod"/>
            </a:pPr>
            <a:r>
              <a:rPr lang="ru-RU" sz="3200">
                <a:solidFill>
                  <a:srgbClr val="212121"/>
                </a:solidFill>
                <a:latin typeface="Calibri"/>
                <a:ea typeface="Calibri"/>
                <a:cs typeface="Calibri"/>
                <a:sym typeface="Calibri"/>
              </a:rPr>
              <a:t>Создание юридического лица с равными долями участников команды.</a:t>
            </a:r>
            <a:endParaRPr sz="3200">
              <a:solidFill>
                <a:srgbClr val="21212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200"/>
              <a:buFont typeface="Calibri"/>
              <a:buAutoNum type="arabicPeriod"/>
            </a:pPr>
            <a:r>
              <a:rPr lang="ru-RU" sz="3200">
                <a:solidFill>
                  <a:srgbClr val="212121"/>
                </a:solidFill>
                <a:latin typeface="Calibri"/>
                <a:ea typeface="Calibri"/>
                <a:cs typeface="Calibri"/>
                <a:sym typeface="Calibri"/>
              </a:rPr>
              <a:t>Разработка программного кода по договору с физическим лицом с полной передачей всех прав на код.</a:t>
            </a:r>
            <a:endParaRPr sz="3200">
              <a:solidFill>
                <a:srgbClr val="21212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200"/>
              <a:buFont typeface="Calibri"/>
              <a:buAutoNum type="arabicPeriod"/>
            </a:pPr>
            <a:r>
              <a:rPr lang="ru-RU" sz="3200">
                <a:solidFill>
                  <a:srgbClr val="212121"/>
                </a:solidFill>
                <a:latin typeface="Calibri"/>
                <a:ea typeface="Calibri"/>
                <a:cs typeface="Calibri"/>
                <a:sym typeface="Calibri"/>
              </a:rPr>
              <a:t>Регистрация авторского права на мобильное приложение.</a:t>
            </a:r>
            <a:endParaRPr sz="3200">
              <a:solidFill>
                <a:srgbClr val="21212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21212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13a2e0d1dc5_1_13"/>
          <p:cNvSpPr txBox="1"/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7" name="Google Shape;267;g13a2e0d1dc5_1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9681562" y="9877786"/>
            <a:ext cx="5437800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g13a2e0d1dc5_1_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1300" y="3684925"/>
            <a:ext cx="971549" cy="971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g13a2e0d1dc5_1_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300" y="4988938"/>
            <a:ext cx="971549" cy="971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13a2e0d1dc5_1_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300" y="6292950"/>
            <a:ext cx="971549" cy="971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3a2e0d1dc5_1_97"/>
          <p:cNvSpPr/>
          <p:nvPr/>
        </p:nvSpPr>
        <p:spPr>
          <a:xfrm>
            <a:off x="1404250" y="4426675"/>
            <a:ext cx="8564400" cy="14307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952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1755" marR="393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g13a2e0d1dc5_1_97"/>
          <p:cNvSpPr txBox="1"/>
          <p:nvPr>
            <p:ph type="ctrTitle"/>
          </p:nvPr>
        </p:nvSpPr>
        <p:spPr>
          <a:xfrm>
            <a:off x="790575" y="1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70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b="0" sz="37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7" name="Google Shape;277;g13a2e0d1dc5_1_97"/>
          <p:cNvSpPr txBox="1"/>
          <p:nvPr/>
        </p:nvSpPr>
        <p:spPr>
          <a:xfrm>
            <a:off x="1661475" y="4903525"/>
            <a:ext cx="7473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93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ru-RU" sz="2100"/>
              <a:t>Ожидаемый ф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инансов</a:t>
            </a:r>
            <a:r>
              <a:rPr b="1" lang="ru-RU" sz="2100"/>
              <a:t>ый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</a:t>
            </a:r>
            <a:r>
              <a:rPr b="1" lang="ru-RU" sz="2100"/>
              <a:t> 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2074,7 тыс. руб. </a:t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g13a2e0d1dc5_1_97"/>
          <p:cNvSpPr/>
          <p:nvPr/>
        </p:nvSpPr>
        <p:spPr>
          <a:xfrm>
            <a:off x="1404300" y="1565275"/>
            <a:ext cx="9999600" cy="14307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952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1755" marR="393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ru-RU" sz="2100"/>
              <a:t>Планируемый доход 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 проекта в первый год: 11370 тыс. руб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g13a2e0d1dc5_1_97"/>
          <p:cNvSpPr/>
          <p:nvPr/>
        </p:nvSpPr>
        <p:spPr>
          <a:xfrm>
            <a:off x="1404300" y="2995975"/>
            <a:ext cx="9241200" cy="14307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 cap="flat" cmpd="sng" w="9525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1755" marR="393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ru-RU" sz="2100"/>
              <a:t>Годовые текущие 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расходы на поддержание проекта</a:t>
            </a:r>
            <a:r>
              <a:rPr b="1" lang="ru-RU" sz="2100"/>
              <a:t>, для 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получения дохода: 9295,3 тыс. руб.</a:t>
            </a:r>
            <a:endParaRPr b="0" i="0" sz="1600" u="none" cap="none" strike="noStrike">
              <a:solidFill>
                <a:srgbClr val="000000"/>
              </a:solidFill>
              <a:highlight>
                <a:srgbClr val="9900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g13a2e0d1dc5_1_97"/>
          <p:cNvSpPr/>
          <p:nvPr/>
        </p:nvSpPr>
        <p:spPr>
          <a:xfrm>
            <a:off x="1404300" y="5857375"/>
            <a:ext cx="8256900" cy="14307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 cap="flat" cmpd="sng" w="9525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1755" marR="393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ru-RU" sz="2100"/>
              <a:t>Инвестиционные затраты на реализацию проекта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1</a:t>
            </a:r>
            <a:r>
              <a:rPr b="1" lang="ru-RU" sz="2000"/>
              <a:t>989,5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тыс. руб.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g13a2e0d1dc5_1_97"/>
          <p:cNvSpPr/>
          <p:nvPr/>
        </p:nvSpPr>
        <p:spPr>
          <a:xfrm>
            <a:off x="1404250" y="7288075"/>
            <a:ext cx="7595400" cy="14307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952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1755" marR="393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ru-RU" sz="2100"/>
              <a:t>Ожидаемая экономическая </a:t>
            </a:r>
            <a:r>
              <a:rPr b="1" lang="ru-RU" sz="2100"/>
              <a:t>эффективность проекта за первый год жизни: 85,2 тыс.руб.</a:t>
            </a:r>
            <a:r>
              <a:rPr b="1" lang="ru-RU" sz="2100"/>
              <a:t> </a:t>
            </a:r>
            <a:endParaRPr b="1" i="0" sz="2100" u="none" cap="none" strike="noStrike">
              <a:solidFill>
                <a:srgbClr val="000000"/>
              </a:solidFill>
            </a:endParaRPr>
          </a:p>
        </p:txBody>
      </p:sp>
      <p:pic>
        <p:nvPicPr>
          <p:cNvPr id="282" name="Google Shape;282;g13a2e0d1dc5_1_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11" y="773136"/>
            <a:ext cx="5437800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g13a2e0d1dc5_1_97"/>
          <p:cNvSpPr/>
          <p:nvPr/>
        </p:nvSpPr>
        <p:spPr>
          <a:xfrm>
            <a:off x="1404300" y="8718775"/>
            <a:ext cx="9999600" cy="1430700"/>
          </a:xfrm>
          <a:prstGeom prst="roundRect">
            <a:avLst>
              <a:gd fmla="val 16667" name="adj"/>
            </a:avLst>
          </a:prstGeom>
          <a:solidFill>
            <a:srgbClr val="C27BA0"/>
          </a:solidFill>
          <a:ln cap="flat" cmpd="sng" w="952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1755" marR="393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ru-RU" sz="2100"/>
              <a:t>Планируемый доход 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 проекта </a:t>
            </a:r>
            <a:r>
              <a:rPr b="1" lang="ru-RU" sz="2100"/>
              <a:t>второй год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11370 тыс. руб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g13a2e0d1dc5_1_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1611" y="1033786"/>
            <a:ext cx="5437800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9" name="Google Shape;289;g13a2e0d1dc5_1_6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0" name="Google Shape;290;g13a2e0d1dc5_1_69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91" name="Google Shape;291;g13a2e0d1dc5_1_69"/>
          <p:cNvSpPr txBox="1"/>
          <p:nvPr>
            <p:ph type="ctrTitle"/>
          </p:nvPr>
        </p:nvSpPr>
        <p:spPr>
          <a:xfrm>
            <a:off x="790800" y="38350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Предложение для инвестора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92" name="Google Shape;292;g13a2e0d1dc5_1_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9681537" y="9613336"/>
            <a:ext cx="5437800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g13a2e0d1dc5_1_69"/>
          <p:cNvSpPr txBox="1"/>
          <p:nvPr>
            <p:ph type="ctrTitle"/>
          </p:nvPr>
        </p:nvSpPr>
        <p:spPr>
          <a:xfrm>
            <a:off x="1444625" y="3838763"/>
            <a:ext cx="12230100" cy="30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500">
                <a:solidFill>
                  <a:srgbClr val="092331"/>
                </a:solidFill>
                <a:highlight>
                  <a:srgbClr val="FFFFFF"/>
                </a:highlight>
                <a:latin typeface="Arial Black"/>
                <a:ea typeface="Arial Black"/>
                <a:cs typeface="Arial Black"/>
                <a:sym typeface="Arial Black"/>
              </a:rPr>
              <a:t>В приоритете получение гранта, который поможет </a:t>
            </a:r>
            <a:r>
              <a:rPr b="0" lang="ru-RU" sz="2500">
                <a:solidFill>
                  <a:srgbClr val="092331"/>
                </a:solidFill>
                <a:highlight>
                  <a:srgbClr val="FFFFFF"/>
                </a:highlight>
                <a:latin typeface="Arial Black"/>
                <a:ea typeface="Arial Black"/>
                <a:cs typeface="Arial Black"/>
                <a:sym typeface="Arial Black"/>
              </a:rPr>
              <a:t>превратить</a:t>
            </a:r>
            <a:r>
              <a:rPr b="0" lang="ru-RU" sz="2500">
                <a:solidFill>
                  <a:srgbClr val="092331"/>
                </a:solidFill>
                <a:highlight>
                  <a:srgbClr val="FFFFFF"/>
                </a:highlight>
                <a:latin typeface="Arial Black"/>
                <a:ea typeface="Arial Black"/>
                <a:cs typeface="Arial Black"/>
                <a:sym typeface="Arial Black"/>
              </a:rPr>
              <a:t> идею в работающий самоокупаемый проект.</a:t>
            </a:r>
            <a:endParaRPr b="0" sz="2500">
              <a:solidFill>
                <a:srgbClr val="092331"/>
              </a:solidFill>
              <a:highlight>
                <a:srgbClr val="FFFFFF"/>
              </a:highlight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500">
              <a:solidFill>
                <a:srgbClr val="092331"/>
              </a:solidFill>
              <a:highlight>
                <a:srgbClr val="FFFFFF"/>
              </a:highlight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t/>
            </a:r>
            <a:endParaRPr b="0" sz="2500">
              <a:solidFill>
                <a:srgbClr val="092331"/>
              </a:solidFill>
              <a:highlight>
                <a:srgbClr val="FFFFFF"/>
              </a:highlight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500">
                <a:solidFill>
                  <a:srgbClr val="092331"/>
                </a:solidFill>
                <a:highlight>
                  <a:srgbClr val="FFFFFF"/>
                </a:highlight>
                <a:latin typeface="Arial Black"/>
                <a:ea typeface="Arial Black"/>
                <a:cs typeface="Arial Black"/>
                <a:sym typeface="Arial Black"/>
              </a:rPr>
              <a:t>Условия, предлагаемые заинтересованному в проекте инвестору:</a:t>
            </a:r>
            <a:endParaRPr b="0" sz="2500">
              <a:solidFill>
                <a:srgbClr val="092331"/>
              </a:solidFill>
              <a:highlight>
                <a:srgbClr val="FFFFFF"/>
              </a:highlight>
              <a:latin typeface="Arial Black"/>
              <a:ea typeface="Arial Black"/>
              <a:cs typeface="Arial Black"/>
              <a:sym typeface="Arial Black"/>
            </a:endParaRPr>
          </a:p>
          <a:p>
            <a:pPr indent="107950" lvl="0" marL="6286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2331"/>
              </a:buClr>
              <a:buSzPts val="2500"/>
              <a:buFont typeface="Arial Black"/>
              <a:buAutoNum type="arabicPeriod"/>
            </a:pPr>
            <a:r>
              <a:rPr b="0" lang="ru-RU" sz="2500">
                <a:solidFill>
                  <a:srgbClr val="092331"/>
                </a:solidFill>
                <a:highlight>
                  <a:srgbClr val="FFFFFF"/>
                </a:highlight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lang="ru-RU" sz="2500">
                <a:solidFill>
                  <a:srgbClr val="092331"/>
                </a:solidFill>
                <a:highlight>
                  <a:srgbClr val="FFFFFF"/>
                </a:highlight>
                <a:latin typeface="Arial Black"/>
                <a:ea typeface="Arial Black"/>
                <a:cs typeface="Arial Black"/>
                <a:sym typeface="Arial Black"/>
              </a:rPr>
              <a:t>Фиксированный процент - 15% годовых</a:t>
            </a:r>
            <a:endParaRPr b="0" sz="2500">
              <a:solidFill>
                <a:srgbClr val="092331"/>
              </a:solidFill>
              <a:highlight>
                <a:srgbClr val="FFFFFF"/>
              </a:highlight>
              <a:latin typeface="Arial Black"/>
              <a:ea typeface="Arial Black"/>
              <a:cs typeface="Arial Black"/>
              <a:sym typeface="Arial Black"/>
            </a:endParaRPr>
          </a:p>
          <a:p>
            <a:pPr indent="-249350" lvl="0" marL="990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2331"/>
              </a:buClr>
              <a:buSzPts val="2500"/>
              <a:buFont typeface="Arial Black"/>
              <a:buAutoNum type="arabicPeriod"/>
            </a:pPr>
            <a:r>
              <a:rPr b="0" lang="ru-RU" sz="2500">
                <a:solidFill>
                  <a:srgbClr val="092331"/>
                </a:solidFill>
                <a:highlight>
                  <a:srgbClr val="FFFFFF"/>
                </a:highlight>
                <a:latin typeface="Arial Black"/>
                <a:ea typeface="Arial Black"/>
                <a:cs typeface="Arial Black"/>
                <a:sym typeface="Arial Black"/>
              </a:rPr>
              <a:t>Ежемесячные выплаты процентов с временным лагом 8    месяцев.</a:t>
            </a:r>
            <a:endParaRPr b="0" sz="2500">
              <a:solidFill>
                <a:srgbClr val="092331"/>
              </a:solidFill>
              <a:highlight>
                <a:srgbClr val="FFFFFF"/>
              </a:highlight>
              <a:latin typeface="Arial Black"/>
              <a:ea typeface="Arial Black"/>
              <a:cs typeface="Arial Black"/>
              <a:sym typeface="Arial Black"/>
            </a:endParaRPr>
          </a:p>
          <a:p>
            <a:pPr indent="107950" lvl="0" marL="6286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2331"/>
              </a:buClr>
              <a:buSzPts val="2500"/>
              <a:buFont typeface="Arial Black"/>
              <a:buAutoNum type="arabicPeriod"/>
            </a:pPr>
            <a:r>
              <a:rPr b="0" lang="ru-RU" sz="2500">
                <a:solidFill>
                  <a:srgbClr val="092331"/>
                </a:solidFill>
                <a:highlight>
                  <a:srgbClr val="FFFFFF"/>
                </a:highlight>
                <a:latin typeface="Arial Black"/>
                <a:ea typeface="Arial Black"/>
                <a:cs typeface="Arial Black"/>
                <a:sym typeface="Arial Black"/>
              </a:rPr>
              <a:t> Выплата тела долга в конце срока, срок - 5 лет.</a:t>
            </a:r>
            <a:endParaRPr b="0" sz="2500">
              <a:solidFill>
                <a:srgbClr val="092331"/>
              </a:solidFill>
              <a:highlight>
                <a:srgbClr val="FFFFFF"/>
              </a:highlight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9" name="Google Shape;299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0" name="Google Shape;300;p14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01" name="Google Shape;301;p14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02" name="Google Shape;30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1600" y="10132411"/>
            <a:ext cx="5437800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4"/>
          <p:cNvSpPr txBox="1"/>
          <p:nvPr/>
        </p:nvSpPr>
        <p:spPr>
          <a:xfrm>
            <a:off x="160588" y="6411490"/>
            <a:ext cx="45501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2300" u="none" cap="none" strike="noStrike">
                <a:solidFill>
                  <a:srgbClr val="2121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Project manager Винников Артем</a:t>
            </a:r>
            <a:endParaRPr b="0" i="0" sz="2300" u="none" cap="none" strike="noStrike">
              <a:solidFill>
                <a:srgbClr val="21212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3х кратный финалист и 1х победитель НТО GameDev</a:t>
            </a:r>
            <a:endParaRPr b="0" i="0" sz="17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 место в конкурсе ArtMasters по направлению геймдизайн</a:t>
            </a:r>
            <a:endParaRPr b="0" i="0" sz="19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14"/>
          <p:cNvSpPr txBox="1"/>
          <p:nvPr/>
        </p:nvSpPr>
        <p:spPr>
          <a:xfrm>
            <a:off x="5949205" y="6411490"/>
            <a:ext cx="34095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2300" u="none" cap="none" strike="noStrike">
                <a:solidFill>
                  <a:srgbClr val="2121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Game designer</a:t>
            </a:r>
            <a:endParaRPr b="0" i="0" sz="2300" u="none" cap="none" strike="noStrike">
              <a:solidFill>
                <a:srgbClr val="21212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2300" u="none" cap="none" strike="noStrike">
                <a:solidFill>
                  <a:srgbClr val="2121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Ширяев Илья</a:t>
            </a:r>
            <a:endParaRPr b="0" i="0" sz="2300" u="none" cap="none" strike="noStrike">
              <a:solidFill>
                <a:srgbClr val="21212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Победитель Game Jam NTO от SberGames, </a:t>
            </a:r>
            <a:endParaRPr b="0" i="0" sz="17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2x финалист НТО GameDev, НТО Автоматизация бизнес процессов</a:t>
            </a:r>
            <a:endParaRPr b="0" i="0" sz="1900" u="none" cap="none" strike="noStrike">
              <a:solidFill>
                <a:srgbClr val="EEEEE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14"/>
          <p:cNvSpPr txBox="1"/>
          <p:nvPr/>
        </p:nvSpPr>
        <p:spPr>
          <a:xfrm>
            <a:off x="10786356" y="6411490"/>
            <a:ext cx="4172400" cy="44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2300" u="none" cap="none" strike="noStrike">
                <a:solidFill>
                  <a:srgbClr val="2121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3D Modeling Artist</a:t>
            </a:r>
            <a:endParaRPr b="0" i="0" sz="2300" u="none" cap="none" strike="noStrike">
              <a:solidFill>
                <a:srgbClr val="21212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2300" u="none" cap="none" strike="noStrike">
                <a:solidFill>
                  <a:srgbClr val="2121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Чернявский Владимир</a:t>
            </a:r>
            <a:endParaRPr b="0" i="0" sz="2300" u="none" cap="none" strike="noStrike">
              <a:solidFill>
                <a:srgbClr val="21212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 раза побеждал в 4 конкурсах (и даже в международных) и был двухкратным финалистом НТО в 12 лет его проект попал в ТОП избранных на scratch.mit.edu (для понимания остальные в топе это обычно бородатые дядьки, которые зачем-то занимаются scratch) </a:t>
            </a:r>
            <a:endParaRPr b="0" i="0" sz="16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Победитель Game Jam NTO от SberGames</a:t>
            </a:r>
            <a:endParaRPr b="0" i="0" sz="16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https://steamcommunity.com/sharedfiles/filedetails/?id=2619660952</a:t>
            </a:r>
            <a:endParaRPr b="0" i="0" sz="16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rgbClr val="EEEEE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6" name="Google Shape;30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67712" y="2945436"/>
            <a:ext cx="3409752" cy="343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49199" y="2958732"/>
            <a:ext cx="3409752" cy="340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4"/>
          <p:cNvPicPr preferRelativeResize="0"/>
          <p:nvPr/>
        </p:nvPicPr>
        <p:blipFill rotWithShape="1">
          <a:blip r:embed="rId6">
            <a:alphaModFix/>
          </a:blip>
          <a:srcRect b="4544" l="0" r="0" t="4545"/>
          <a:stretch/>
        </p:blipFill>
        <p:spPr>
          <a:xfrm>
            <a:off x="730750" y="2958725"/>
            <a:ext cx="3409775" cy="340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5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4" name="Google Shape;314;p15"/>
          <p:cNvSpPr txBox="1"/>
          <p:nvPr>
            <p:ph idx="4294967295" type="title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b="1" lang="ru-RU"/>
              <a:t>Контакты</a:t>
            </a:r>
            <a:endParaRPr/>
          </a:p>
        </p:txBody>
      </p:sp>
      <p:sp>
        <p:nvSpPr>
          <p:cNvPr id="315" name="Google Shape;315;p15"/>
          <p:cNvSpPr txBox="1"/>
          <p:nvPr>
            <p:ph idx="4294967295" type="ctrTitle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b="0" i="0" lang="ru-RU" sz="5700" u="none" cap="none" strike="noStrik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b="0" i="0" sz="8500" u="none" cap="none" strike="noStrik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16" name="Google Shape;316;p15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600" u="none" cap="none" strike="noStrik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b="0" i="0" sz="2600" u="none" cap="none" strike="noStrik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317" name="Google Shape;317;p15"/>
          <p:cNvGraphicFramePr/>
          <p:nvPr/>
        </p:nvGraphicFramePr>
        <p:xfrm>
          <a:off x="790575" y="6886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{9B9846AC-4201-4C83-B1FA-38C5D84988E8}</a:tableStyleId>
              </a:tblPr>
              <a:tblGrid>
                <a:gridCol w="1886400"/>
                <a:gridCol w="3977325"/>
              </a:tblGrid>
              <a:tr h="381000">
                <a:tc>
                  <a:txBody>
                    <a:bodyPr/>
                    <a:lstStyle/>
                    <a:p>
                      <a:pPr indent="-190500" lvl="0" marL="190500" marR="0" rtl="0" algn="l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ru-RU" sz="1500" u="none" cap="none" strike="noStrike">
                          <a:solidFill>
                            <a:schemeClr val="dk1"/>
                          </a:solidFill>
                        </a:rPr>
                        <a:t>Telegram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cap="none" strike="noStrike">
                          <a:solidFill>
                            <a:schemeClr val="dk1"/>
                          </a:solidFill>
                        </a:rPr>
                        <a:t>https://t.me/sweetyboii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