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Arial Black"/>
      <p:regular r:id="rId12"/>
    </p:embeddedFont>
    <p:embeddedFont>
      <p:font typeface="PT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gUbFzpnqR8Q4E1qFpz5SU357U4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16EBDD-EA8B-4933-9020-C0E000483132}">
  <a:tblStyle styleId="{6916EBDD-EA8B-4933-9020-C0E00048313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PTSans-regular.fntdata"/><Relationship Id="rId12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PTSans-italic.fntdata"/><Relationship Id="rId14" Type="http://schemas.openxmlformats.org/officeDocument/2006/relationships/font" Target="fonts/PTSans-bold.fntdata"/><Relationship Id="rId17" Type="http://customschemas.google.com/relationships/presentationmetadata" Target="metadata"/><Relationship Id="rId16" Type="http://schemas.openxmlformats.org/officeDocument/2006/relationships/font" Target="fonts/PT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название вашей команды 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На слайде / слайдах далее расскажите про результаты и планы вашего исследования, ответив на следующие вопросы: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какие гипотезы выписали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какие проверили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какие выводы сделали из проверенных гипотез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какие гипотезы собираетесь проверять далее и как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5240A">
            <a:alpha val="9098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1135073" y="598179"/>
            <a:ext cx="8520600" cy="153839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0370"/>
              <a:buNone/>
            </a:pPr>
            <a:r>
              <a:rPr lang="ru" sz="4800">
                <a:solidFill>
                  <a:schemeClr val="lt1"/>
                </a:solidFill>
              </a:rPr>
              <a:t>Мобильное приложение «</a:t>
            </a:r>
            <a:r>
              <a:rPr lang="ru" sz="48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OptimalNutrition</a:t>
            </a:r>
            <a:r>
              <a:rPr lang="ru" sz="4800">
                <a:solidFill>
                  <a:schemeClr val="lt1"/>
                </a:solidFill>
              </a:rPr>
              <a:t>»</a:t>
            </a:r>
            <a:endParaRPr sz="4800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62144" y="2841249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Команда: AgroFoodGroup</a:t>
            </a:r>
            <a:endParaRPr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56" name="Google Shape;56;p1"/>
          <p:cNvSpPr txBox="1"/>
          <p:nvPr>
            <p:ph idx="1" type="subTitle"/>
          </p:nvPr>
        </p:nvSpPr>
        <p:spPr>
          <a:xfrm>
            <a:off x="311700" y="4012150"/>
            <a:ext cx="3703200" cy="8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800">
                <a:solidFill>
                  <a:schemeClr val="lt1"/>
                </a:solidFill>
              </a:rPr>
              <a:t>Ставропольский ГАУ</a:t>
            </a:r>
            <a:br>
              <a:rPr lang="ru" sz="1800">
                <a:solidFill>
                  <a:schemeClr val="lt1"/>
                </a:solidFill>
              </a:rPr>
            </a:br>
            <a:r>
              <a:rPr lang="ru" sz="1800">
                <a:solidFill>
                  <a:schemeClr val="lt1"/>
                </a:solidFill>
              </a:rPr>
              <a:t>инициативная разработка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216" y="491301"/>
            <a:ext cx="1981220" cy="20856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1"/>
          <p:cNvCxnSpPr/>
          <p:nvPr/>
        </p:nvCxnSpPr>
        <p:spPr>
          <a:xfrm>
            <a:off x="2363190" y="2140012"/>
            <a:ext cx="6472052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59" name="Google Shape;5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5826" y="2458192"/>
            <a:ext cx="1282535" cy="11756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Агрохимия 12\Desktop\AgroFoodGroup.jpg" id="60" name="Google Shape;6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75825" y="2458192"/>
            <a:ext cx="1282535" cy="1282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/>
        </p:nvSpPr>
        <p:spPr>
          <a:xfrm>
            <a:off x="169774" y="110350"/>
            <a:ext cx="5128975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" sz="1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Мобильное приложение «OptimalNutrition</a:t>
            </a:r>
            <a:endParaRPr b="1" i="0" sz="18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169775" y="475150"/>
            <a:ext cx="26958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Название команды: AgroFoodGroup</a:t>
            </a:r>
            <a:endParaRPr b="0" i="0" sz="11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Рынки НТИ: FoodNet</a:t>
            </a:r>
            <a:br>
              <a:rPr b="1" i="0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Сквозные технологии НТИ: </a:t>
            </a:r>
            <a:r>
              <a:rPr b="0" i="0" lang="ru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большие данные, искусственный интеллект, новые производственные технологии.</a:t>
            </a:r>
            <a:endParaRPr b="1" i="0" sz="8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169775" y="1696163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i="0" sz="9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Наш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агроном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хочет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быстро расчитывать дозы минеральных удобрений под планируемую урожайность сельскохозяйственных культур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ему мешают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отсутствие систематизированной базы данных о действительной информации результатов о результатах агрохимического обследования почв конкретного хозяйства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решения по расчёту доз минеральных удобрений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обладают 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существенным недостатком: отсутсвие полной картины данных агрохимического монитронинга без привязки к индекcу NDVI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]и потому не позволяют эти барьеры преодолеть.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2667311" y="1696162"/>
            <a:ext cx="2523600" cy="2698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i="0" sz="9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Для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Агронома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наше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мобильное приложение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будет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быстро и точно рассчитывать дозы минеральных удобрений под планируемую урожайность сельскохозяйственных культур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традиционного (ручного) расчета с использованием стандартных формул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иметь	[</a:t>
            </a:r>
            <a:r>
              <a:rPr b="1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достаточный и систематизированный объем данных о результатах агрохимического обследования почв с использиванием спутниковых данных с учётом индексов NDVI</a:t>
            </a:r>
            <a:r>
              <a:rPr b="0" i="0" lang="ru" sz="700" u="none" cap="none" strike="noStrik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169774" y="4216588"/>
            <a:ext cx="4995075" cy="6522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Прототип (MVP):</a:t>
            </a:r>
            <a:endParaRPr b="1" i="0" sz="9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Модель мобильного приложения с систематизированной базой накопленных данных по аргохимческому обследованию почв с учетом индекса NDVI, наличием формул в системе для расчёта точных доз под планируемую урожайность сельскохозяйственной культуры.</a:t>
            </a:r>
            <a:endParaRPr b="0" i="1" sz="8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5298749" y="203123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b="0" i="0" sz="9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72" name="Google Shape;72;p2"/>
          <p:cNvGraphicFramePr/>
          <p:nvPr/>
        </p:nvGraphicFramePr>
        <p:xfrm>
          <a:off x="5356600" y="627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{6916EBDD-EA8B-4933-9020-C0E000483132}</a:tableStyleId>
              </a:tblPr>
              <a:tblGrid>
                <a:gridCol w="1537825"/>
                <a:gridCol w="2084400"/>
              </a:tblGrid>
              <a:tr h="275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ru" sz="1050" u="none" cap="none" strike="noStrik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b="1" sz="1050" u="none" cap="none" strike="noStrike">
                        <a:solidFill>
                          <a:schemeClr val="lt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521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ru" sz="1050" u="none" cap="none" strike="noStrik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b="1" sz="1050" u="none" cap="none" strike="noStrike">
                        <a:solidFill>
                          <a:schemeClr val="lt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5216">
                        <a:alpha val="80000"/>
                      </a:srgbClr>
                    </a:solidFill>
                  </a:tcPr>
                </a:tc>
              </a:tr>
              <a:tr h="8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ru" sz="1050" u="none" cap="none" strike="noStrik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Агроном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521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ru" sz="1050" u="none" cap="none" strike="noStrik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Быстро и точно рассчитывать дозы минеральных удобрений под планируемую урожайность.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5216">
                        <a:alpha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3" name="Google Shape;73;p2"/>
          <p:cNvSpPr txBox="1"/>
          <p:nvPr/>
        </p:nvSpPr>
        <p:spPr>
          <a:xfrm>
            <a:off x="5356600" y="1785068"/>
            <a:ext cx="3965100" cy="26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Команда/вакансии:</a:t>
            </a:r>
            <a:endParaRPr b="1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Запишись в команду здесь (ФИО / leader-id):</a:t>
            </a:r>
            <a:endParaRPr b="0" i="0" sz="8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Кузьминова Юлия Николаевна / 462447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Григоренко Никита Васильевич / 1405784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Поликарпов Олег Евгениевич / 1405844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Стукалова Алиса Денисовна / 1405921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Бычкова Елизавета Владимировна / 1406308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Колесников Илья Дмитриевич / 1405854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Шебаршинов Сергей Алексеевич / 707931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Кочергина Елена Олеговна / 782472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Манукян Роберт Гайкович / 1406772</a:t>
            </a:r>
            <a:endParaRPr b="0" i="0" sz="5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Кто нужен? </a:t>
            </a:r>
            <a:br>
              <a:rPr b="1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8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(расскажи, каких людей тебе не хватает в команду)</a:t>
            </a:r>
            <a:endParaRPr b="0" i="0" sz="8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НАМ НУЖЕН ПРОГРАММИСТ.</a:t>
            </a:r>
            <a:endParaRPr b="0" i="0" sz="1000" u="none" cap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chemeClr val="lt1"/>
                </a:solidFill>
              </a:rPr>
              <a:t>Аналоги нашего решения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032" y="1194494"/>
            <a:ext cx="3191400" cy="179428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/>
          <p:nvPr/>
        </p:nvSpPr>
        <p:spPr>
          <a:xfrm>
            <a:off x="483476" y="745096"/>
            <a:ext cx="358303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Система применения удобрений v2.0 (MS Excel)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 сайте: Агрономическое сообщество</a:t>
            </a:r>
            <a:endParaRPr b="0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67628" y="662661"/>
            <a:ext cx="415847" cy="399585"/>
          </a:xfrm>
          <a:prstGeom prst="flowChartConnector">
            <a:avLst/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 flipH="1">
            <a:off x="2083933" y="1728980"/>
            <a:ext cx="2230509" cy="771134"/>
          </a:xfrm>
          <a:prstGeom prst="homePlate">
            <a:avLst>
              <a:gd fmla="val 47015" name="adj"/>
            </a:avLst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9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Недостатки</a:t>
            </a:r>
            <a:r>
              <a:rPr b="0" i="0" lang="ru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Использованы коэффициенты только для Омской области; отсутствует учет показателей индекса NDVI</a:t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4">
            <a:alphaModFix/>
          </a:blip>
          <a:srcRect b="14319" l="23047" r="22806" t="33526"/>
          <a:stretch/>
        </p:blipFill>
        <p:spPr>
          <a:xfrm>
            <a:off x="4923142" y="1235915"/>
            <a:ext cx="3244898" cy="175726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"/>
          <p:cNvSpPr/>
          <p:nvPr/>
        </p:nvSpPr>
        <p:spPr>
          <a:xfrm>
            <a:off x="4715218" y="662661"/>
            <a:ext cx="415847" cy="399585"/>
          </a:xfrm>
          <a:prstGeom prst="flowChartConnector">
            <a:avLst/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5" name="Google Shape;85;p3"/>
          <p:cNvSpPr/>
          <p:nvPr/>
        </p:nvSpPr>
        <p:spPr>
          <a:xfrm>
            <a:off x="5131065" y="631359"/>
            <a:ext cx="331693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Программа для расчета норм минеральных 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удобрений балансовым методом </a:t>
            </a:r>
            <a:endParaRPr/>
          </a:p>
        </p:txBody>
      </p:sp>
      <p:sp>
        <p:nvSpPr>
          <p:cNvPr id="86" name="Google Shape;86;p3"/>
          <p:cNvSpPr/>
          <p:nvPr/>
        </p:nvSpPr>
        <p:spPr>
          <a:xfrm flipH="1">
            <a:off x="6913491" y="1646138"/>
            <a:ext cx="2230509" cy="853976"/>
          </a:xfrm>
          <a:prstGeom prst="homePlate">
            <a:avLst>
              <a:gd fmla="val 47015" name="adj"/>
            </a:avLst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9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Недостатки</a:t>
            </a:r>
            <a:r>
              <a:rPr b="0" i="0" lang="ru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Нельзя редактировать коэффициенты; отсутствует учет показателей индекса NDVI</a:t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2599541" y="3204648"/>
            <a:ext cx="415847" cy="399585"/>
          </a:xfrm>
          <a:prstGeom prst="flowChartConnector">
            <a:avLst/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8" name="Google Shape;88;p3"/>
          <p:cNvSpPr/>
          <p:nvPr/>
        </p:nvSpPr>
        <p:spPr>
          <a:xfrm>
            <a:off x="3015388" y="3273635"/>
            <a:ext cx="448552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Традиционный способ расчёта доз минеральных удобрений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5995" y="3656400"/>
            <a:ext cx="3191401" cy="84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"/>
          <p:cNvSpPr/>
          <p:nvPr/>
        </p:nvSpPr>
        <p:spPr>
          <a:xfrm flipH="1">
            <a:off x="5937550" y="3656388"/>
            <a:ext cx="2230500" cy="854100"/>
          </a:xfrm>
          <a:prstGeom prst="homePlate">
            <a:avLst>
              <a:gd fmla="val 47015" name="adj"/>
            </a:avLst>
          </a:prstGeom>
          <a:solidFill>
            <a:srgbClr val="2E521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9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Недостатки</a:t>
            </a:r>
            <a:r>
              <a:rPr b="0" i="0" lang="ru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900">
                <a:solidFill>
                  <a:srgbClr val="FFFFFF"/>
                </a:solidFill>
              </a:rPr>
              <a:t>Расчет занимает много времени; </a:t>
            </a:r>
            <a:r>
              <a:rPr b="0" i="0" lang="ru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Нельзя редактировать коэффициенты; отсутствует учет показателей индекса NDVI</a:t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/>
          <p:nvPr>
            <p:ph type="title"/>
          </p:nvPr>
        </p:nvSpPr>
        <p:spPr>
          <a:xfrm>
            <a:off x="311700" y="179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chemeClr val="lt1"/>
                </a:solidFill>
              </a:rPr>
              <a:t>Исследование: план и результаты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4"/>
          <p:cNvSpPr txBox="1"/>
          <p:nvPr>
            <p:ph idx="1" type="body"/>
          </p:nvPr>
        </p:nvSpPr>
        <p:spPr>
          <a:xfrm>
            <a:off x="311700" y="752100"/>
            <a:ext cx="8520600" cy="42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>
                <a:solidFill>
                  <a:schemeClr val="lt1"/>
                </a:solidFill>
              </a:rPr>
              <a:t>Гипотезы: </a:t>
            </a:r>
            <a:endParaRPr>
              <a:solidFill>
                <a:schemeClr val="lt1"/>
              </a:solidFill>
            </a:endParaRPr>
          </a:p>
          <a:p>
            <a:pPr indent="-322729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7647"/>
              <a:buAutoNum type="arabicPeriod"/>
            </a:pPr>
            <a:r>
              <a:rPr lang="ru">
                <a:solidFill>
                  <a:schemeClr val="lt1"/>
                </a:solidFill>
              </a:rPr>
              <a:t>Мы полагаем, что существующие аналоги разработок в данной сфере не отвечают актуальным методам используемым при расчете доз минеральных удобрений.</a:t>
            </a:r>
            <a:endParaRPr/>
          </a:p>
          <a:p>
            <a:pPr indent="-322729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7647"/>
              <a:buAutoNum type="arabicPeriod"/>
            </a:pPr>
            <a:r>
              <a:rPr lang="ru">
                <a:solidFill>
                  <a:schemeClr val="lt1"/>
                </a:solidFill>
              </a:rPr>
              <a:t>Мы полагаем что большинство сельхозтоваропроизводителей используют традиционный способ расчета доз минеральных удобрений c устаревшими коэффициентами выноса питательных элементов, без учёта индексов NDVI.</a:t>
            </a:r>
            <a:endParaRPr/>
          </a:p>
          <a:p>
            <a:pPr indent="-322729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7647"/>
              <a:buAutoNum type="arabicPeriod"/>
            </a:pPr>
            <a:r>
              <a:rPr lang="ru">
                <a:solidFill>
                  <a:schemeClr val="lt1"/>
                </a:solidFill>
              </a:rPr>
              <a:t>Мы полагаем, что индекс NDVI дает более точную информацию по развитию растений на поле, от чего напрямую зависят дозировки минеральных удобрений под культуры.</a:t>
            </a:r>
            <a:endParaRPr/>
          </a:p>
          <a:p>
            <a:pPr indent="-322729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7647"/>
              <a:buFont typeface="Arial"/>
              <a:buAutoNum type="arabicPeriod"/>
            </a:pPr>
            <a:r>
              <a:rPr lang="ru">
                <a:solidFill>
                  <a:schemeClr val="lt1"/>
                </a:solidFill>
              </a:rPr>
              <a:t>Мы полагаем, что разработанное приложение поможет существенно сэкономить время используемое агрономом в ходе сельскохозяйственного сезона для расчета доз минеральных удобрений.</a:t>
            </a:r>
            <a:endParaRPr/>
          </a:p>
          <a:p>
            <a:pPr indent="-2286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В результате  исследования будет разработана модель приложения со следующими преимуществами:</a:t>
            </a:r>
            <a:endParaRPr>
              <a:solidFill>
                <a:schemeClr val="lt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>
                <a:solidFill>
                  <a:schemeClr val="lt1"/>
                </a:solidFill>
              </a:rPr>
              <a:t>Легко в использовании, экономит время агронома;</a:t>
            </a:r>
            <a:endParaRPr/>
          </a:p>
          <a:p>
            <a:pPr indent="-3086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>
                <a:solidFill>
                  <a:schemeClr val="lt1"/>
                </a:solidFill>
              </a:rPr>
              <a:t>Приложение можно использовать в хозяйствах страны с различными почвенными и климатическими условиями;</a:t>
            </a:r>
            <a:endParaRPr>
              <a:solidFill>
                <a:schemeClr val="lt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>
                <a:solidFill>
                  <a:schemeClr val="lt1"/>
                </a:solidFill>
              </a:rPr>
              <a:t>Первое приложение по расчету доз минеральных удобрений с учетом индекса NDVI;</a:t>
            </a:r>
            <a:endParaRPr>
              <a:solidFill>
                <a:schemeClr val="lt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>
                <a:solidFill>
                  <a:schemeClr val="lt1"/>
                </a:solidFill>
              </a:rPr>
              <a:t>Более точные расчеты доз по сравнению с аналогами.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chemeClr val="lt1"/>
                </a:solidFill>
              </a:rPr>
              <a:t>Вопросы экспертам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2" name="Google Shape;102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>
                <a:solidFill>
                  <a:schemeClr val="lt1"/>
                </a:solidFill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