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Roboto Serif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048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6808d518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6808d518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808d5185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808d5185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3d0f6ea1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3d0f6ea14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622904458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622904458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6808d5185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6808d51855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6808d5185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6808d5185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6808d5185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6808d5185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6808d5185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6808d5185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6808d51855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6808d51855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6808d5185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6808d51855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622904458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6229044586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BBBA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BBA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114650" y="594100"/>
            <a:ext cx="6690000" cy="117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11">
                <a:solidFill>
                  <a:schemeClr val="dk2"/>
                </a:solidFill>
              </a:rPr>
              <a:t>Инструмент для создания динамических опросов</a:t>
            </a:r>
            <a:endParaRPr sz="4866" b="1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4029475"/>
            <a:ext cx="5133600" cy="10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/>
              <a:t>Контакты: 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/>
              <a:t>Ирина Сайферт</a:t>
            </a:r>
            <a:r>
              <a:rPr lang="ru" sz="1600" dirty="0"/>
              <a:t>, менеджер проекта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/>
              <a:t>Email: </a:t>
            </a:r>
            <a:r>
              <a:rPr lang="ru" sz="1600" dirty="0"/>
              <a:t>sayfert_iv@mail.ru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2005200" y="1766200"/>
            <a:ext cx="5133600" cy="117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5866" b="1">
                <a:solidFill>
                  <a:schemeClr val="lt1"/>
                </a:solidFill>
              </a:rPr>
              <a:t>МОРФ</a:t>
            </a:r>
            <a:endParaRPr sz="5866" b="1">
              <a:solidFill>
                <a:schemeClr val="lt1"/>
              </a:solidFill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1372425" y="2852400"/>
            <a:ext cx="6432300" cy="10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2190" i="1" dirty="0"/>
              <a:t>Земля говорит: «Здравствуй!», а мы говорим, что перевернем представление об опросах!</a:t>
            </a:r>
            <a:endParaRPr sz="219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О проекте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МОРФ </a:t>
            </a:r>
            <a:r>
              <a:rPr lang="ru"/>
              <a:t>– это инструмент для создания и проведения динамических опросов.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Динамический опрос</a:t>
            </a:r>
            <a:r>
              <a:rPr lang="ru"/>
              <a:t> – это способ проведения опроса, представляющий собой онлайн-анкету, в которой каждый следующий вопрос генерируется с помощью технологий ИИ в зависимости от предыдущего ответа респондента.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Продукт предназначен для </a:t>
            </a:r>
            <a:r>
              <a:rPr lang="ru" b="1"/>
              <a:t>специалистов в сфере образования и науки </a:t>
            </a:r>
            <a:r>
              <a:rPr lang="ru"/>
              <a:t>и способен помочь</a:t>
            </a:r>
            <a:r>
              <a:rPr lang="ru" b="1"/>
              <a:t> </a:t>
            </a:r>
            <a:r>
              <a:rPr lang="ru"/>
              <a:t>решить </a:t>
            </a:r>
            <a:r>
              <a:rPr lang="ru" b="1"/>
              <a:t>проблему получения качественных данных от респондентов</a:t>
            </a:r>
            <a:r>
              <a:rPr lang="ru"/>
              <a:t>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Актуальность проекта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242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Средний коэффициент ответов в статичных онлайн-опросах составляет </a:t>
            </a:r>
            <a:r>
              <a:rPr lang="ru" b="1"/>
              <a:t>44,1% </a:t>
            </a:r>
            <a:r>
              <a:rPr lang="ru"/>
              <a:t>[Voida, 2008].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Уже после первого десятка ответов на вопросы </a:t>
            </a:r>
            <a:r>
              <a:rPr lang="ru" b="1"/>
              <a:t>10,1% </a:t>
            </a:r>
            <a:r>
              <a:rPr lang="ru"/>
              <a:t>респондентов прекращают свое участие [Hoerger, 2010].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Исследователи </a:t>
            </a:r>
            <a:r>
              <a:rPr lang="ru" b="1"/>
              <a:t>обращаются к формату интервью</a:t>
            </a:r>
            <a:r>
              <a:rPr lang="ru"/>
              <a:t>, который позволяет адаптировать вопросы к индивидуальным особенностям респондентов [Jain, 2021]. Однако и в этом случае </a:t>
            </a:r>
            <a:r>
              <a:rPr lang="ru" b="1"/>
              <a:t>наблюдаются существенное ограничение</a:t>
            </a:r>
            <a:r>
              <a:rPr lang="ru"/>
              <a:t> – участие человека-интервьюера, что неэффективно для масштабных исследований с точки зрения временных и трудозатрат.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Качество данных, полученных при проведении онлайн-интервью </a:t>
            </a:r>
            <a:r>
              <a:rPr lang="ru" b="1"/>
              <a:t>сопоставимо</a:t>
            </a:r>
            <a:r>
              <a:rPr lang="ru"/>
              <a:t> с личным общением, а в некоторых аспектах даже </a:t>
            </a:r>
            <a:r>
              <a:rPr lang="ru" b="1"/>
              <a:t>превосходит</a:t>
            </a:r>
            <a:r>
              <a:rPr lang="ru"/>
              <a:t> его [Hinchcliffe, 2009].</a:t>
            </a:r>
            <a:endParaRPr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Описание проекта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242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Инструмент МОРФ предоставляет пользователю возможности: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Повышения вовлеченности</a:t>
            </a:r>
            <a:r>
              <a:rPr lang="ru"/>
              <a:t> респондентов с помощью персонализации опроса;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Создания, хранения и анализа опросов в </a:t>
            </a:r>
            <a:r>
              <a:rPr lang="ru" b="1"/>
              <a:t>личном кабинете</a:t>
            </a:r>
            <a:r>
              <a:rPr lang="ru"/>
              <a:t>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Детальной настройки</a:t>
            </a:r>
            <a:r>
              <a:rPr lang="ru"/>
              <a:t> динамического опроса под свои задачи;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Управления опросами</a:t>
            </a:r>
            <a:r>
              <a:rPr lang="ru"/>
              <a:t> из личного кабинета;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Наблюдения за прохождением опроса </a:t>
            </a:r>
            <a:r>
              <a:rPr lang="ru"/>
              <a:t>в режиме реального времени;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Автоматического </a:t>
            </a:r>
            <a:r>
              <a:rPr lang="ru" b="1"/>
              <a:t>сбора и анализа полученных данных</a:t>
            </a:r>
            <a:r>
              <a:rPr lang="ru"/>
              <a:t>.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7" title="2025-05-09_19-17-09.png"/>
          <p:cNvPicPr preferRelativeResize="0"/>
          <p:nvPr/>
        </p:nvPicPr>
        <p:blipFill rotWithShape="1">
          <a:blip r:embed="rId3">
            <a:alphaModFix/>
          </a:blip>
          <a:srcRect l="4978" r="2489"/>
          <a:stretch/>
        </p:blipFill>
        <p:spPr>
          <a:xfrm>
            <a:off x="1924275" y="344675"/>
            <a:ext cx="2312651" cy="21521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1" name="Google Shape;81;p17" title="2025-05-09_19-32-59 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5325" y="307189"/>
            <a:ext cx="2374900" cy="22270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2" name="Google Shape;82;p17" title="2025-06-05_17-12-26.png"/>
          <p:cNvPicPr preferRelativeResize="0"/>
          <p:nvPr/>
        </p:nvPicPr>
        <p:blipFill rotWithShape="1">
          <a:blip r:embed="rId5">
            <a:alphaModFix/>
          </a:blip>
          <a:srcRect l="2940"/>
          <a:stretch/>
        </p:blipFill>
        <p:spPr>
          <a:xfrm>
            <a:off x="1893150" y="2755950"/>
            <a:ext cx="2374900" cy="22009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3" name="Google Shape;83;p17" title="2025-05-09_20-09-26.png"/>
          <p:cNvPicPr preferRelativeResize="0"/>
          <p:nvPr/>
        </p:nvPicPr>
        <p:blipFill rotWithShape="1">
          <a:blip r:embed="rId6">
            <a:alphaModFix/>
          </a:blip>
          <a:srcRect l="5999" r="6026"/>
          <a:stretch/>
        </p:blipFill>
        <p:spPr>
          <a:xfrm>
            <a:off x="4965325" y="2741700"/>
            <a:ext cx="2374900" cy="2229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Проблемы целевой аудитории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Инструмент для создания и проведения динамических опросов МОРФ уже на стадии пилота решает проблемы: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Обеспечения более репрезентативных данных</a:t>
            </a:r>
            <a:r>
              <a:rPr lang="ru"/>
              <a:t> за счет персонализированного подхода к каждому респонденту;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Повышения вовлеченности респондента</a:t>
            </a:r>
            <a:r>
              <a:rPr lang="ru"/>
              <a:t> за счет эмоционального отклика;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Возможности проведения сравнительных исследований</a:t>
            </a:r>
            <a:r>
              <a:rPr lang="ru"/>
              <a:t> статичных и динамических опросов.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Инновация и конкурентное преимущество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Мы предлагаем </a:t>
            </a:r>
            <a:r>
              <a:rPr lang="ru" b="1"/>
              <a:t>инновационные взгляды</a:t>
            </a:r>
            <a:r>
              <a:rPr lang="ru"/>
              <a:t> на опросы: </a:t>
            </a:r>
            <a:endParaRPr/>
          </a:p>
          <a:p>
            <a:pPr marL="457200" lvl="0" indent="-334327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ru"/>
              <a:t>Что, если не мы будем задавать вопросы ИИ, а ИИ будет задавать вопросы нам? 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/>
              <a:t>Что, если не респондент будет фокусируется на опросе, а сам инструмент будет фокусироваться на респонденте?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Наши </a:t>
            </a:r>
            <a:r>
              <a:rPr lang="ru" b="1"/>
              <a:t>конкурентные преимущества</a:t>
            </a:r>
            <a:r>
              <a:rPr lang="ru"/>
              <a:t>: </a:t>
            </a:r>
            <a:endParaRPr/>
          </a:p>
          <a:p>
            <a:pPr marL="457200" lvl="0" indent="-334327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ru"/>
              <a:t>Не стараемся выдать ИИ за человека, а показываем, как технологии могут помогать решать современные проблемы сбора данных; 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/>
              <a:t>Предоставляем широкий спектр настроек динамических опросов; 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/>
              <a:t>Обеспечиваем возможность анализа данных и автоматической формулировки инсайтов по результатом опросов.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Технологии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125" y="1185975"/>
            <a:ext cx="3200128" cy="914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3163" y="1185975"/>
            <a:ext cx="2929736" cy="914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7525" y="2268325"/>
            <a:ext cx="2929725" cy="1082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33700" y="3772875"/>
            <a:ext cx="2477379" cy="10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73463" y="2268325"/>
            <a:ext cx="3490186" cy="13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 title="talos 2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73475" y="3655525"/>
            <a:ext cx="1189112" cy="131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6220400" y="3967850"/>
            <a:ext cx="27084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Talos Linux</a:t>
            </a:r>
            <a:endParaRPr sz="33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Дорожная карта проекта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13" name="Google Shape;113;p21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5529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cxnSp>
        <p:nvCxnSpPr>
          <p:cNvPr id="114" name="Google Shape;114;p21"/>
          <p:cNvCxnSpPr>
            <a:endCxn id="115" idx="6"/>
          </p:cNvCxnSpPr>
          <p:nvPr/>
        </p:nvCxnSpPr>
        <p:spPr>
          <a:xfrm rot="10800000" flipH="1">
            <a:off x="2129689" y="4063121"/>
            <a:ext cx="4800900" cy="12600"/>
          </a:xfrm>
          <a:prstGeom prst="straightConnector1">
            <a:avLst/>
          </a:prstGeom>
          <a:noFill/>
          <a:ln w="38100" cap="flat" cmpd="sng">
            <a:solidFill>
              <a:srgbClr val="CBBB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6" name="Google Shape;116;p21"/>
          <p:cNvSpPr txBox="1"/>
          <p:nvPr/>
        </p:nvSpPr>
        <p:spPr>
          <a:xfrm>
            <a:off x="1797074" y="4166375"/>
            <a:ext cx="553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</a:rPr>
              <a:t>Q</a:t>
            </a:r>
            <a:r>
              <a:rPr lang="ru" sz="1100"/>
              <a:t>4</a:t>
            </a:r>
            <a:r>
              <a:rPr lang="ru" sz="1100">
                <a:solidFill>
                  <a:srgbClr val="000000"/>
                </a:solidFill>
              </a:rPr>
              <a:t>'202</a:t>
            </a:r>
            <a:r>
              <a:rPr lang="ru" sz="1100"/>
              <a:t>4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117" name="Google Shape;117;p21"/>
          <p:cNvSpPr txBox="1"/>
          <p:nvPr/>
        </p:nvSpPr>
        <p:spPr>
          <a:xfrm>
            <a:off x="2736274" y="4166375"/>
            <a:ext cx="553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</a:rPr>
              <a:t>Q</a:t>
            </a:r>
            <a:r>
              <a:rPr lang="ru" sz="1100"/>
              <a:t>1</a:t>
            </a:r>
            <a:r>
              <a:rPr lang="ru" sz="1100">
                <a:solidFill>
                  <a:srgbClr val="000000"/>
                </a:solidFill>
              </a:rPr>
              <a:t>'202</a:t>
            </a:r>
            <a:r>
              <a:rPr lang="ru" sz="1100"/>
              <a:t>5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118" name="Google Shape;118;p21"/>
          <p:cNvSpPr txBox="1"/>
          <p:nvPr/>
        </p:nvSpPr>
        <p:spPr>
          <a:xfrm>
            <a:off x="3773424" y="4166374"/>
            <a:ext cx="553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</a:rPr>
              <a:t>Q</a:t>
            </a:r>
            <a:r>
              <a:rPr lang="ru" sz="1100"/>
              <a:t>2</a:t>
            </a:r>
            <a:r>
              <a:rPr lang="ru" sz="1100">
                <a:solidFill>
                  <a:srgbClr val="000000"/>
                </a:solidFill>
              </a:rPr>
              <a:t>'202</a:t>
            </a:r>
            <a:r>
              <a:rPr lang="ru" sz="1100"/>
              <a:t>5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4719801" y="4166375"/>
            <a:ext cx="553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</a:rPr>
              <a:t>Q</a:t>
            </a:r>
            <a:r>
              <a:rPr lang="ru" sz="1100"/>
              <a:t>3</a:t>
            </a:r>
            <a:r>
              <a:rPr lang="ru" sz="1100">
                <a:solidFill>
                  <a:srgbClr val="000000"/>
                </a:solidFill>
              </a:rPr>
              <a:t>'202</a:t>
            </a:r>
            <a:r>
              <a:rPr lang="ru" sz="1100"/>
              <a:t>5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120" name="Google Shape;120;p21"/>
          <p:cNvSpPr txBox="1"/>
          <p:nvPr/>
        </p:nvSpPr>
        <p:spPr>
          <a:xfrm>
            <a:off x="5701780" y="4173700"/>
            <a:ext cx="547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</a:rPr>
              <a:t>Q4'2</a:t>
            </a:r>
            <a:r>
              <a:rPr lang="ru" sz="1100">
                <a:solidFill>
                  <a:srgbClr val="000000"/>
                </a:solidFill>
              </a:rPr>
              <a:t>02</a:t>
            </a:r>
            <a:r>
              <a:rPr lang="ru" sz="1100"/>
              <a:t>5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6728325" y="4166375"/>
            <a:ext cx="6186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</a:rPr>
              <a:t>202</a:t>
            </a:r>
            <a:r>
              <a:rPr lang="ru" sz="1100"/>
              <a:t>6</a:t>
            </a:r>
            <a:endParaRPr sz="1100">
              <a:solidFill>
                <a:srgbClr val="000000"/>
              </a:solidFill>
            </a:endParaRPr>
          </a:p>
        </p:txBody>
      </p:sp>
      <p:grpSp>
        <p:nvGrpSpPr>
          <p:cNvPr id="122" name="Google Shape;122;p21"/>
          <p:cNvGrpSpPr/>
          <p:nvPr/>
        </p:nvGrpSpPr>
        <p:grpSpPr>
          <a:xfrm>
            <a:off x="1572179" y="2899578"/>
            <a:ext cx="976759" cy="1028648"/>
            <a:chOff x="9625995" y="4261211"/>
            <a:chExt cx="1112735" cy="1286453"/>
          </a:xfrm>
        </p:grpSpPr>
        <p:sp>
          <p:nvSpPr>
            <p:cNvPr id="123" name="Google Shape;123;p21"/>
            <p:cNvSpPr/>
            <p:nvPr/>
          </p:nvSpPr>
          <p:spPr>
            <a:xfrm rot="3465820">
              <a:off x="9661059" y="4548698"/>
              <a:ext cx="1042609" cy="658145"/>
            </a:xfrm>
            <a:custGeom>
              <a:avLst/>
              <a:gdLst/>
              <a:ahLst/>
              <a:cxnLst/>
              <a:rect l="l" t="t" r="r" b="b"/>
              <a:pathLst>
                <a:path w="428625" h="261619" extrusionOk="0">
                  <a:moveTo>
                    <a:pt x="0" y="0"/>
                  </a:moveTo>
                  <a:lnTo>
                    <a:pt x="422926" y="258311"/>
                  </a:lnTo>
                  <a:lnTo>
                    <a:pt x="428345" y="261621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4" name="Google Shape;124;p21"/>
            <p:cNvSpPr/>
            <p:nvPr/>
          </p:nvSpPr>
          <p:spPr>
            <a:xfrm rot="3369280">
              <a:off x="10156837" y="5477287"/>
              <a:ext cx="65312" cy="55564"/>
            </a:xfrm>
            <a:custGeom>
              <a:avLst/>
              <a:gdLst/>
              <a:ahLst/>
              <a:cxnLst/>
              <a:rect l="l" t="t" r="r" b="b"/>
              <a:pathLst>
                <a:path w="85090" h="72389" extrusionOk="0">
                  <a:moveTo>
                    <a:pt x="39712" y="0"/>
                  </a:moveTo>
                  <a:lnTo>
                    <a:pt x="0" y="65036"/>
                  </a:lnTo>
                  <a:lnTo>
                    <a:pt x="84886" y="72237"/>
                  </a:lnTo>
                  <a:lnTo>
                    <a:pt x="397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25" name="Google Shape;125;p21"/>
          <p:cNvSpPr txBox="1"/>
          <p:nvPr/>
        </p:nvSpPr>
        <p:spPr>
          <a:xfrm>
            <a:off x="1286169" y="1989991"/>
            <a:ext cx="15486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5428" marR="0" lvl="0" indent="-17336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5"/>
              <a:buChar char="•"/>
            </a:pPr>
            <a:r>
              <a:rPr lang="ru" sz="1100">
                <a:solidFill>
                  <a:schemeClr val="dk2"/>
                </a:solidFill>
              </a:rPr>
              <a:t>построение команды проекта 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разработка MVP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поиск разработчиков в команду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126" name="Google Shape;126;p21"/>
          <p:cNvCxnSpPr/>
          <p:nvPr/>
        </p:nvCxnSpPr>
        <p:spPr>
          <a:xfrm>
            <a:off x="3556500" y="3689400"/>
            <a:ext cx="370200" cy="283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27" name="Google Shape;127;p21"/>
          <p:cNvSpPr txBox="1"/>
          <p:nvPr/>
        </p:nvSpPr>
        <p:spPr>
          <a:xfrm>
            <a:off x="3059625" y="3372138"/>
            <a:ext cx="9108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</a:rPr>
              <a:t>Мы здесь</a:t>
            </a:r>
            <a:endParaRPr sz="1200">
              <a:solidFill>
                <a:srgbClr val="000000"/>
              </a:solidFill>
            </a:endParaRPr>
          </a:p>
        </p:txBody>
      </p:sp>
      <p:sp>
        <p:nvSpPr>
          <p:cNvPr id="128" name="Google Shape;128;p21"/>
          <p:cNvSpPr/>
          <p:nvPr/>
        </p:nvSpPr>
        <p:spPr>
          <a:xfrm>
            <a:off x="1989971" y="4012549"/>
            <a:ext cx="141000" cy="1179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8296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1"/>
          <p:cNvSpPr/>
          <p:nvPr/>
        </p:nvSpPr>
        <p:spPr>
          <a:xfrm>
            <a:off x="2940423" y="4015357"/>
            <a:ext cx="141000" cy="1179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8296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1"/>
          <p:cNvSpPr/>
          <p:nvPr/>
        </p:nvSpPr>
        <p:spPr>
          <a:xfrm>
            <a:off x="3926761" y="4015357"/>
            <a:ext cx="141000" cy="1179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8296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1"/>
          <p:cNvSpPr/>
          <p:nvPr/>
        </p:nvSpPr>
        <p:spPr>
          <a:xfrm>
            <a:off x="4899054" y="4015357"/>
            <a:ext cx="141000" cy="1179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8296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1"/>
          <p:cNvSpPr/>
          <p:nvPr/>
        </p:nvSpPr>
        <p:spPr>
          <a:xfrm>
            <a:off x="5844331" y="4004175"/>
            <a:ext cx="141000" cy="1179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8296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1"/>
          <p:cNvSpPr/>
          <p:nvPr/>
        </p:nvSpPr>
        <p:spPr>
          <a:xfrm>
            <a:off x="6789589" y="4004171"/>
            <a:ext cx="141000" cy="1179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8296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3" name="Google Shape;133;p21"/>
          <p:cNvGrpSpPr/>
          <p:nvPr/>
        </p:nvGrpSpPr>
        <p:grpSpPr>
          <a:xfrm>
            <a:off x="2522187" y="2044790"/>
            <a:ext cx="976759" cy="1934697"/>
            <a:chOff x="9625995" y="4261211"/>
            <a:chExt cx="1112735" cy="1286453"/>
          </a:xfrm>
        </p:grpSpPr>
        <p:sp>
          <p:nvSpPr>
            <p:cNvPr id="134" name="Google Shape;134;p21"/>
            <p:cNvSpPr/>
            <p:nvPr/>
          </p:nvSpPr>
          <p:spPr>
            <a:xfrm rot="3465820">
              <a:off x="9661059" y="4548698"/>
              <a:ext cx="1042609" cy="658145"/>
            </a:xfrm>
            <a:custGeom>
              <a:avLst/>
              <a:gdLst/>
              <a:ahLst/>
              <a:cxnLst/>
              <a:rect l="l" t="t" r="r" b="b"/>
              <a:pathLst>
                <a:path w="428625" h="261619" extrusionOk="0">
                  <a:moveTo>
                    <a:pt x="0" y="0"/>
                  </a:moveTo>
                  <a:lnTo>
                    <a:pt x="422926" y="258311"/>
                  </a:lnTo>
                  <a:lnTo>
                    <a:pt x="428345" y="261621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5" name="Google Shape;135;p21"/>
            <p:cNvSpPr/>
            <p:nvPr/>
          </p:nvSpPr>
          <p:spPr>
            <a:xfrm rot="3369280">
              <a:off x="10156837" y="5477287"/>
              <a:ext cx="65312" cy="55564"/>
            </a:xfrm>
            <a:custGeom>
              <a:avLst/>
              <a:gdLst/>
              <a:ahLst/>
              <a:cxnLst/>
              <a:rect l="l" t="t" r="r" b="b"/>
              <a:pathLst>
                <a:path w="85090" h="72389" extrusionOk="0">
                  <a:moveTo>
                    <a:pt x="39712" y="0"/>
                  </a:moveTo>
                  <a:lnTo>
                    <a:pt x="0" y="65036"/>
                  </a:lnTo>
                  <a:lnTo>
                    <a:pt x="84886" y="72237"/>
                  </a:lnTo>
                  <a:lnTo>
                    <a:pt x="397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36" name="Google Shape;136;p21"/>
          <p:cNvGrpSpPr/>
          <p:nvPr/>
        </p:nvGrpSpPr>
        <p:grpSpPr>
          <a:xfrm>
            <a:off x="4480662" y="2047597"/>
            <a:ext cx="976759" cy="1934697"/>
            <a:chOff x="9625995" y="4261211"/>
            <a:chExt cx="1112735" cy="1286453"/>
          </a:xfrm>
        </p:grpSpPr>
        <p:sp>
          <p:nvSpPr>
            <p:cNvPr id="137" name="Google Shape;137;p21"/>
            <p:cNvSpPr/>
            <p:nvPr/>
          </p:nvSpPr>
          <p:spPr>
            <a:xfrm rot="3465820">
              <a:off x="9661059" y="4548698"/>
              <a:ext cx="1042609" cy="658145"/>
            </a:xfrm>
            <a:custGeom>
              <a:avLst/>
              <a:gdLst/>
              <a:ahLst/>
              <a:cxnLst/>
              <a:rect l="l" t="t" r="r" b="b"/>
              <a:pathLst>
                <a:path w="428625" h="261619" extrusionOk="0">
                  <a:moveTo>
                    <a:pt x="0" y="0"/>
                  </a:moveTo>
                  <a:lnTo>
                    <a:pt x="422926" y="258311"/>
                  </a:lnTo>
                  <a:lnTo>
                    <a:pt x="428345" y="261621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8" name="Google Shape;138;p21"/>
            <p:cNvSpPr/>
            <p:nvPr/>
          </p:nvSpPr>
          <p:spPr>
            <a:xfrm rot="3369280">
              <a:off x="10156837" y="5477287"/>
              <a:ext cx="65312" cy="55564"/>
            </a:xfrm>
            <a:custGeom>
              <a:avLst/>
              <a:gdLst/>
              <a:ahLst/>
              <a:cxnLst/>
              <a:rect l="l" t="t" r="r" b="b"/>
              <a:pathLst>
                <a:path w="85090" h="72389" extrusionOk="0">
                  <a:moveTo>
                    <a:pt x="39712" y="0"/>
                  </a:moveTo>
                  <a:lnTo>
                    <a:pt x="0" y="65036"/>
                  </a:lnTo>
                  <a:lnTo>
                    <a:pt x="84886" y="72237"/>
                  </a:lnTo>
                  <a:lnTo>
                    <a:pt x="397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39" name="Google Shape;139;p21"/>
          <p:cNvGrpSpPr/>
          <p:nvPr/>
        </p:nvGrpSpPr>
        <p:grpSpPr>
          <a:xfrm>
            <a:off x="6371512" y="2444825"/>
            <a:ext cx="976759" cy="1515185"/>
            <a:chOff x="9625995" y="4261211"/>
            <a:chExt cx="1112735" cy="1286453"/>
          </a:xfrm>
        </p:grpSpPr>
        <p:sp>
          <p:nvSpPr>
            <p:cNvPr id="140" name="Google Shape;140;p21"/>
            <p:cNvSpPr/>
            <p:nvPr/>
          </p:nvSpPr>
          <p:spPr>
            <a:xfrm rot="3465820">
              <a:off x="9661059" y="4548698"/>
              <a:ext cx="1042609" cy="658145"/>
            </a:xfrm>
            <a:custGeom>
              <a:avLst/>
              <a:gdLst/>
              <a:ahLst/>
              <a:cxnLst/>
              <a:rect l="l" t="t" r="r" b="b"/>
              <a:pathLst>
                <a:path w="428625" h="261619" extrusionOk="0">
                  <a:moveTo>
                    <a:pt x="0" y="0"/>
                  </a:moveTo>
                  <a:lnTo>
                    <a:pt x="422926" y="258311"/>
                  </a:lnTo>
                  <a:lnTo>
                    <a:pt x="428345" y="261621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1" name="Google Shape;141;p21"/>
            <p:cNvSpPr/>
            <p:nvPr/>
          </p:nvSpPr>
          <p:spPr>
            <a:xfrm rot="3369280">
              <a:off x="10156837" y="5477287"/>
              <a:ext cx="65312" cy="55564"/>
            </a:xfrm>
            <a:custGeom>
              <a:avLst/>
              <a:gdLst/>
              <a:ahLst/>
              <a:cxnLst/>
              <a:rect l="l" t="t" r="r" b="b"/>
              <a:pathLst>
                <a:path w="85090" h="72389" extrusionOk="0">
                  <a:moveTo>
                    <a:pt x="39712" y="0"/>
                  </a:moveTo>
                  <a:lnTo>
                    <a:pt x="0" y="65036"/>
                  </a:lnTo>
                  <a:lnTo>
                    <a:pt x="84886" y="72237"/>
                  </a:lnTo>
                  <a:lnTo>
                    <a:pt x="397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2" name="Google Shape;142;p21"/>
          <p:cNvGrpSpPr/>
          <p:nvPr/>
        </p:nvGrpSpPr>
        <p:grpSpPr>
          <a:xfrm>
            <a:off x="5445643" y="3020887"/>
            <a:ext cx="976759" cy="944257"/>
            <a:chOff x="9625995" y="4261211"/>
            <a:chExt cx="1112735" cy="1286453"/>
          </a:xfrm>
        </p:grpSpPr>
        <p:sp>
          <p:nvSpPr>
            <p:cNvPr id="143" name="Google Shape;143;p21"/>
            <p:cNvSpPr/>
            <p:nvPr/>
          </p:nvSpPr>
          <p:spPr>
            <a:xfrm rot="3465820">
              <a:off x="9661059" y="4548698"/>
              <a:ext cx="1042609" cy="658145"/>
            </a:xfrm>
            <a:custGeom>
              <a:avLst/>
              <a:gdLst/>
              <a:ahLst/>
              <a:cxnLst/>
              <a:rect l="l" t="t" r="r" b="b"/>
              <a:pathLst>
                <a:path w="428625" h="261619" extrusionOk="0">
                  <a:moveTo>
                    <a:pt x="0" y="0"/>
                  </a:moveTo>
                  <a:lnTo>
                    <a:pt x="422926" y="258311"/>
                  </a:lnTo>
                  <a:lnTo>
                    <a:pt x="428345" y="261621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4" name="Google Shape;144;p21"/>
            <p:cNvSpPr/>
            <p:nvPr/>
          </p:nvSpPr>
          <p:spPr>
            <a:xfrm rot="3369280">
              <a:off x="10156837" y="5477287"/>
              <a:ext cx="65312" cy="55564"/>
            </a:xfrm>
            <a:custGeom>
              <a:avLst/>
              <a:gdLst/>
              <a:ahLst/>
              <a:cxnLst/>
              <a:rect l="l" t="t" r="r" b="b"/>
              <a:pathLst>
                <a:path w="85090" h="72389" extrusionOk="0">
                  <a:moveTo>
                    <a:pt x="39712" y="0"/>
                  </a:moveTo>
                  <a:lnTo>
                    <a:pt x="0" y="65036"/>
                  </a:lnTo>
                  <a:lnTo>
                    <a:pt x="84886" y="72237"/>
                  </a:lnTo>
                  <a:lnTo>
                    <a:pt x="397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5" name="Google Shape;145;p21"/>
          <p:cNvGrpSpPr/>
          <p:nvPr/>
        </p:nvGrpSpPr>
        <p:grpSpPr>
          <a:xfrm>
            <a:off x="3508868" y="3037962"/>
            <a:ext cx="976759" cy="944257"/>
            <a:chOff x="9625995" y="4261211"/>
            <a:chExt cx="1112735" cy="1286453"/>
          </a:xfrm>
        </p:grpSpPr>
        <p:sp>
          <p:nvSpPr>
            <p:cNvPr id="146" name="Google Shape;146;p21"/>
            <p:cNvSpPr/>
            <p:nvPr/>
          </p:nvSpPr>
          <p:spPr>
            <a:xfrm rot="3465820">
              <a:off x="9661059" y="4548698"/>
              <a:ext cx="1042609" cy="658145"/>
            </a:xfrm>
            <a:custGeom>
              <a:avLst/>
              <a:gdLst/>
              <a:ahLst/>
              <a:cxnLst/>
              <a:rect l="l" t="t" r="r" b="b"/>
              <a:pathLst>
                <a:path w="428625" h="261619" extrusionOk="0">
                  <a:moveTo>
                    <a:pt x="0" y="0"/>
                  </a:moveTo>
                  <a:lnTo>
                    <a:pt x="422926" y="258311"/>
                  </a:lnTo>
                  <a:lnTo>
                    <a:pt x="428345" y="261621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7" name="Google Shape;147;p21"/>
            <p:cNvSpPr/>
            <p:nvPr/>
          </p:nvSpPr>
          <p:spPr>
            <a:xfrm rot="3369280">
              <a:off x="10156837" y="5477287"/>
              <a:ext cx="65312" cy="55564"/>
            </a:xfrm>
            <a:custGeom>
              <a:avLst/>
              <a:gdLst/>
              <a:ahLst/>
              <a:cxnLst/>
              <a:rect l="l" t="t" r="r" b="b"/>
              <a:pathLst>
                <a:path w="85090" h="72389" extrusionOk="0">
                  <a:moveTo>
                    <a:pt x="39712" y="0"/>
                  </a:moveTo>
                  <a:lnTo>
                    <a:pt x="0" y="65036"/>
                  </a:lnTo>
                  <a:lnTo>
                    <a:pt x="84886" y="72237"/>
                  </a:lnTo>
                  <a:lnTo>
                    <a:pt x="397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48" name="Google Shape;148;p21"/>
          <p:cNvSpPr txBox="1"/>
          <p:nvPr/>
        </p:nvSpPr>
        <p:spPr>
          <a:xfrm>
            <a:off x="2421819" y="1101504"/>
            <a:ext cx="15486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5428" marR="0" lvl="0" indent="-17336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5"/>
              <a:buChar char="•"/>
            </a:pPr>
            <a:r>
              <a:rPr lang="ru" sz="1100">
                <a:solidFill>
                  <a:schemeClr val="dk2"/>
                </a:solidFill>
              </a:rPr>
              <a:t>завершение разработки MVP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первые тестовые пользователи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ОС от экспертов 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3289469" y="1999616"/>
            <a:ext cx="15486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5428" marR="0" lvl="0" indent="-17336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5"/>
              <a:buChar char="•"/>
            </a:pPr>
            <a:r>
              <a:rPr lang="ru" sz="1100">
                <a:solidFill>
                  <a:schemeClr val="dk2"/>
                </a:solidFill>
              </a:rPr>
              <a:t>проведение сравнительных исследований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новые тестовые пользователи 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участие в КИВО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4326619" y="1106141"/>
            <a:ext cx="15486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доработка MVP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участие в конкурсах  и акселераторах 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расширение круга партнеров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151" name="Google Shape;151;p21"/>
          <p:cNvSpPr txBox="1"/>
          <p:nvPr/>
        </p:nvSpPr>
        <p:spPr>
          <a:xfrm>
            <a:off x="5201069" y="2110666"/>
            <a:ext cx="15486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5428" marR="0" lvl="0" indent="-17336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5"/>
              <a:buChar char="•"/>
            </a:pPr>
            <a:r>
              <a:rPr lang="ru" sz="1100">
                <a:solidFill>
                  <a:schemeClr val="dk2"/>
                </a:solidFill>
              </a:rPr>
              <a:t>расширение команды проекта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релиз продукта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первые платные пользователи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152" name="Google Shape;152;p21"/>
          <p:cNvSpPr txBox="1"/>
          <p:nvPr/>
        </p:nvSpPr>
        <p:spPr>
          <a:xfrm>
            <a:off x="6518494" y="1202741"/>
            <a:ext cx="1548600" cy="11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5428" marR="0" lvl="0" indent="-17336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5"/>
              <a:buChar char="•"/>
            </a:pPr>
            <a:r>
              <a:rPr lang="ru" sz="1100">
                <a:solidFill>
                  <a:schemeClr val="dk2"/>
                </a:solidFill>
              </a:rPr>
              <a:t>выпуск новой версии продукта 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появление постоянных клиентов 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привлечение инвестиций 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Текущие результаты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58" name="Google Shape;158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В марте 2025</a:t>
            </a:r>
            <a:r>
              <a:rPr lang="ru"/>
              <a:t> </a:t>
            </a:r>
            <a:r>
              <a:rPr lang="ru" b="1"/>
              <a:t>года</a:t>
            </a:r>
            <a:r>
              <a:rPr lang="ru"/>
              <a:t> инструмент был МОРФ использован для исследования агентности у школьников. В опросе с использованием динамических форм приняли участие </a:t>
            </a:r>
            <a:r>
              <a:rPr lang="ru" b="1"/>
              <a:t>32 школьника</a:t>
            </a:r>
            <a:r>
              <a:rPr lang="ru"/>
              <a:t>. Использование динамического опроса на основе ИИ </a:t>
            </a:r>
            <a:r>
              <a:rPr lang="ru" b="1"/>
              <a:t>обеспечило более репрезентативные данные</a:t>
            </a:r>
            <a:r>
              <a:rPr lang="ru"/>
              <a:t> за счет персонализированного подхода к каждому респонденту.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В апреле 2025 года</a:t>
            </a:r>
            <a:r>
              <a:rPr lang="ru"/>
              <a:t> была проведена апробация инструмента МОРФ в ГБНОУ «Академия талантов». Динамические формы стали альтернативным средством сбора обратной связи от </a:t>
            </a:r>
            <a:r>
              <a:rPr lang="ru" b="1"/>
              <a:t>27 участников</a:t>
            </a:r>
            <a:r>
              <a:rPr lang="ru"/>
              <a:t> профильной смены. По результатам апробации руководством </a:t>
            </a:r>
            <a:r>
              <a:rPr lang="ru" b="1"/>
              <a:t>было предложено включить инструмент МОРФ</a:t>
            </a:r>
            <a:r>
              <a:rPr lang="ru"/>
              <a:t> в работу отдела постпрограммного и тьюторского сопровождения.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Команда проекта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64" name="Google Shape;164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Команда проекта </a:t>
            </a:r>
            <a:r>
              <a:rPr lang="ru" b="1"/>
              <a:t>МОРФ</a:t>
            </a:r>
            <a:r>
              <a:rPr lang="ru"/>
              <a:t>: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Капустин Ярослав</a:t>
            </a:r>
            <a:r>
              <a:rPr lang="ru"/>
              <a:t> – лидер проекта, Flutter Senior Developer, магистр Института педагогики СПбГУ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Сайферт Ирина </a:t>
            </a:r>
            <a:r>
              <a:rPr lang="ru"/>
              <a:t>– менеджер проекта, администратор IT-проектов, магистр Института педагогики СПбГУ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BBA0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>
            <a:spLocks noGrp="1"/>
          </p:cNvSpPr>
          <p:nvPr>
            <p:ph type="ctrTitle"/>
          </p:nvPr>
        </p:nvSpPr>
        <p:spPr>
          <a:xfrm>
            <a:off x="1114650" y="594100"/>
            <a:ext cx="6690000" cy="117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11">
                <a:solidFill>
                  <a:schemeClr val="dk2"/>
                </a:solidFill>
              </a:rPr>
              <a:t>Инструмент для создания динамических опросов</a:t>
            </a:r>
            <a:endParaRPr sz="4866" b="1">
              <a:solidFill>
                <a:schemeClr val="lt1"/>
              </a:solidFill>
            </a:endParaRPr>
          </a:p>
        </p:txBody>
      </p:sp>
      <p:sp>
        <p:nvSpPr>
          <p:cNvPr id="170" name="Google Shape;170;p24"/>
          <p:cNvSpPr txBox="1">
            <a:spLocks noGrp="1"/>
          </p:cNvSpPr>
          <p:nvPr>
            <p:ph type="subTitle" idx="1"/>
          </p:nvPr>
        </p:nvSpPr>
        <p:spPr>
          <a:xfrm>
            <a:off x="2005200" y="1766200"/>
            <a:ext cx="5133600" cy="117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5866" b="1">
                <a:solidFill>
                  <a:schemeClr val="lt1"/>
                </a:solidFill>
              </a:rPr>
              <a:t>МОРФ</a:t>
            </a:r>
            <a:endParaRPr sz="5866" b="1">
              <a:solidFill>
                <a:schemeClr val="lt1"/>
              </a:solidFill>
            </a:endParaRPr>
          </a:p>
        </p:txBody>
      </p:sp>
      <p:sp>
        <p:nvSpPr>
          <p:cNvPr id="171" name="Google Shape;171;p24"/>
          <p:cNvSpPr txBox="1">
            <a:spLocks noGrp="1"/>
          </p:cNvSpPr>
          <p:nvPr>
            <p:ph type="subTitle" idx="1"/>
          </p:nvPr>
        </p:nvSpPr>
        <p:spPr>
          <a:xfrm>
            <a:off x="2005200" y="2938300"/>
            <a:ext cx="5133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2190" i="1"/>
              <a:t>Благодарим за внимание!</a:t>
            </a:r>
            <a:endParaRPr sz="2190" i="1"/>
          </a:p>
        </p:txBody>
      </p:sp>
      <p:sp>
        <p:nvSpPr>
          <p:cNvPr id="172" name="Google Shape;172;p24"/>
          <p:cNvSpPr txBox="1">
            <a:spLocks noGrp="1"/>
          </p:cNvSpPr>
          <p:nvPr>
            <p:ph type="subTitle" idx="1"/>
          </p:nvPr>
        </p:nvSpPr>
        <p:spPr>
          <a:xfrm>
            <a:off x="311700" y="4029475"/>
            <a:ext cx="5133600" cy="10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/>
              <a:t>Контакты: 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/>
              <a:t>Ирина Сайферт</a:t>
            </a:r>
            <a:r>
              <a:rPr lang="ru" sz="1600" dirty="0"/>
              <a:t>, менеджер проекта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/>
              <a:t>Email: </a:t>
            </a:r>
            <a:r>
              <a:rPr lang="ru" sz="1600" dirty="0"/>
              <a:t>sayfert_iv@mail.ru</a:t>
            </a:r>
            <a:endParaRPr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611</Words>
  <Application>Microsoft Office PowerPoint</Application>
  <PresentationFormat>Экран (16:9)</PresentationFormat>
  <Paragraphs>79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Roboto Serif</vt:lpstr>
      <vt:lpstr>Arial</vt:lpstr>
      <vt:lpstr>Century Gothic</vt:lpstr>
      <vt:lpstr>Calibri</vt:lpstr>
      <vt:lpstr>Simple Light</vt:lpstr>
      <vt:lpstr> Инструмент для создания динамических опросов</vt:lpstr>
      <vt:lpstr>О проекте </vt:lpstr>
      <vt:lpstr>Актуальность проекта</vt:lpstr>
      <vt:lpstr>Описание проекта</vt:lpstr>
      <vt:lpstr>Презентация PowerPoint</vt:lpstr>
      <vt:lpstr>Проблемы целевой аудитории</vt:lpstr>
      <vt:lpstr>Инновация и конкурентное преимущество</vt:lpstr>
      <vt:lpstr>Технологии</vt:lpstr>
      <vt:lpstr>Дорожная карта проекта </vt:lpstr>
      <vt:lpstr>Текущие результаты </vt:lpstr>
      <vt:lpstr>Команда проекта </vt:lpstr>
      <vt:lpstr> Инструмент для создания динамических опросов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Инструмент для создания динамических опросов</dc:title>
  <cp:lastModifiedBy>Ирина </cp:lastModifiedBy>
  <cp:revision>1</cp:revision>
  <dcterms:modified xsi:type="dcterms:W3CDTF">2025-06-17T15:44:51Z</dcterms:modified>
</cp:coreProperties>
</file>