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5143500" cx="9144000"/>
  <p:notesSz cx="6858000" cy="9144000"/>
  <p:embeddedFontLst>
    <p:embeddedFont>
      <p:font typeface="PT Sans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621929C-DF61-43AE-B52C-825BA51C030A}">
  <a:tblStyle styleId="{2621929C-DF61-43AE-B52C-825BA51C030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11" Type="http://schemas.openxmlformats.org/officeDocument/2006/relationships/font" Target="fonts/PTSans-boldItalic.fntdata"/><Relationship Id="rId10" Type="http://schemas.openxmlformats.org/officeDocument/2006/relationships/font" Target="fonts/PTSans-italic.fntdata"/><Relationship Id="rId9" Type="http://schemas.openxmlformats.org/officeDocument/2006/relationships/font" Target="fonts/PTSans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PT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a7c3f80d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a7c3f80d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69775" y="110350"/>
            <a:ext cx="48060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ru" sz="1200">
                <a:latin typeface="PT Sans"/>
                <a:ea typeface="PT Sans"/>
                <a:cs typeface="PT Sans"/>
                <a:sym typeface="PT Sans"/>
              </a:rPr>
              <a:t>Альтернативные источники белка из членистоногих для специализированного и функционального питания</a:t>
            </a:r>
            <a:endParaRPr b="1" i="0" sz="1200" u="none" cap="none" strike="noStrik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69775" y="1799975"/>
            <a:ext cx="2523600" cy="17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latin typeface="PT Sans"/>
                <a:ea typeface="PT Sans"/>
                <a:cs typeface="PT Sans"/>
                <a:sym typeface="PT Sans"/>
              </a:rPr>
              <a:t>Какую п</a:t>
            </a:r>
            <a:r>
              <a:rPr b="1" lang="ru" sz="9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роблем</a:t>
            </a:r>
            <a:r>
              <a:rPr b="1" lang="ru" sz="900">
                <a:latin typeface="PT Sans"/>
                <a:ea typeface="PT Sans"/>
                <a:cs typeface="PT Sans"/>
                <a:sym typeface="PT Sans"/>
              </a:rPr>
              <a:t>у решаем</a:t>
            </a:r>
            <a:r>
              <a:rPr b="1" lang="ru" sz="9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b="1" sz="90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Наш</a:t>
            </a:r>
            <a:r>
              <a:rPr lang="ru" sz="70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[</a:t>
            </a:r>
            <a:r>
              <a:rPr b="1" lang="ru" sz="700">
                <a:latin typeface="Courier New"/>
                <a:ea typeface="Courier New"/>
                <a:cs typeface="Courier New"/>
                <a:sym typeface="Courier New"/>
              </a:rPr>
              <a:t>потребитель продуктов питания</a:t>
            </a:r>
            <a:r>
              <a:rPr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] </a:t>
            </a:r>
            <a:endParaRPr sz="7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хочет</a:t>
            </a:r>
            <a:r>
              <a:rPr lang="ru" sz="70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[</a:t>
            </a:r>
            <a:r>
              <a:rPr b="1" lang="ru" sz="700">
                <a:latin typeface="Courier New"/>
                <a:ea typeface="Courier New"/>
                <a:cs typeface="Courier New"/>
                <a:sym typeface="Courier New"/>
              </a:rPr>
              <a:t>получать суточную норму белка с рационом</a:t>
            </a:r>
            <a:r>
              <a:rPr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], </a:t>
            </a:r>
            <a:br>
              <a:rPr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endParaRPr sz="7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но не может, потому что </a:t>
            </a:r>
            <a:endParaRPr sz="7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ему мешают</a:t>
            </a:r>
            <a:r>
              <a:rPr lang="ru" sz="700">
                <a:latin typeface="Courier New"/>
                <a:ea typeface="Courier New"/>
                <a:cs typeface="Courier New"/>
                <a:sym typeface="Courier New"/>
              </a:rPr>
              <a:t>		</a:t>
            </a:r>
            <a:r>
              <a:rPr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[</a:t>
            </a:r>
            <a:r>
              <a:rPr b="1" lang="ru" sz="700">
                <a:latin typeface="Courier New"/>
                <a:ea typeface="Courier New"/>
                <a:cs typeface="Courier New"/>
                <a:sym typeface="Courier New"/>
              </a:rPr>
              <a:t>ограничения в в рационе (диета, вегетарианство)</a:t>
            </a:r>
            <a:r>
              <a:rPr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], </a:t>
            </a:r>
            <a:endParaRPr sz="7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а существующие</a:t>
            </a:r>
            <a:r>
              <a:rPr lang="ru" sz="700">
                <a:latin typeface="Courier New"/>
                <a:ea typeface="Courier New"/>
                <a:cs typeface="Courier New"/>
                <a:sym typeface="Courier New"/>
              </a:rPr>
              <a:t>	[</a:t>
            </a:r>
            <a:r>
              <a:rPr b="1"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решения</a:t>
            </a:r>
            <a:r>
              <a:rPr b="1" lang="ru" sz="70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такие</a:t>
            </a:r>
            <a:r>
              <a:rPr b="1" lang="ru" sz="700">
                <a:latin typeface="Courier New"/>
                <a:ea typeface="Courier New"/>
                <a:cs typeface="Courier New"/>
                <a:sym typeface="Courier New"/>
              </a:rPr>
              <a:t> как специализированные протеиновые продукты</a:t>
            </a:r>
            <a:r>
              <a:rPr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] </a:t>
            </a:r>
            <a:endParaRPr sz="7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обладают 	[</a:t>
            </a:r>
            <a:r>
              <a:rPr b="1" lang="ru" sz="700">
                <a:latin typeface="Courier New"/>
                <a:ea typeface="Courier New"/>
                <a:cs typeface="Courier New"/>
                <a:sym typeface="Courier New"/>
              </a:rPr>
              <a:t>существенным недостатком: отличаются высокой стоимостью, вследствие чего для многих потребителей остаются недоступными</a:t>
            </a:r>
            <a:r>
              <a:rPr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]</a:t>
            </a:r>
            <a:endParaRPr sz="7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latin typeface="Courier New"/>
                <a:ea typeface="Courier New"/>
                <a:cs typeface="Courier New"/>
                <a:sym typeface="Courier New"/>
              </a:rPr>
              <a:t>и потому не позволяют эти барьеры преодолеть.</a:t>
            </a:r>
            <a:endParaRPr sz="7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641250" y="1799975"/>
            <a:ext cx="2523600" cy="17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latin typeface="PT Sans"/>
                <a:ea typeface="PT Sans"/>
                <a:cs typeface="PT Sans"/>
                <a:sym typeface="PT Sans"/>
              </a:rPr>
              <a:t>Какое решение предлагаем</a:t>
            </a:r>
            <a:r>
              <a:rPr b="1" lang="ru" sz="9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b="1" sz="90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Для</a:t>
            </a:r>
            <a:r>
              <a:rPr lang="ru" sz="70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[</a:t>
            </a:r>
            <a:r>
              <a:rPr b="1" lang="ru" sz="700">
                <a:latin typeface="Courier New"/>
                <a:ea typeface="Courier New"/>
                <a:cs typeface="Courier New"/>
                <a:sym typeface="Courier New"/>
              </a:rPr>
              <a:t>потребителей продуктов питания</a:t>
            </a:r>
            <a:r>
              <a:rPr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] </a:t>
            </a:r>
            <a:endParaRPr sz="7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наш</a:t>
            </a:r>
            <a:r>
              <a:rPr lang="ru" sz="700">
                <a:latin typeface="Courier New"/>
                <a:ea typeface="Courier New"/>
                <a:cs typeface="Courier New"/>
                <a:sym typeface="Courier New"/>
              </a:rPr>
              <a:t>а	[</a:t>
            </a:r>
            <a:r>
              <a:rPr b="1" lang="ru" sz="700">
                <a:latin typeface="Courier New"/>
                <a:ea typeface="Courier New"/>
                <a:cs typeface="Courier New"/>
                <a:sym typeface="Courier New"/>
              </a:rPr>
              <a:t>белковая добавка на основе членистоногих</a:t>
            </a:r>
            <a:r>
              <a:rPr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] </a:t>
            </a:r>
            <a:endParaRPr sz="7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будет</a:t>
            </a:r>
            <a:r>
              <a:rPr lang="ru" sz="70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[</a:t>
            </a:r>
            <a:r>
              <a:rPr b="1" lang="ru" sz="700">
                <a:latin typeface="Courier New"/>
                <a:ea typeface="Courier New"/>
                <a:cs typeface="Courier New"/>
                <a:sym typeface="Courier New"/>
              </a:rPr>
              <a:t>позволять получить суточную норму белка</a:t>
            </a:r>
            <a:r>
              <a:rPr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], </a:t>
            </a:r>
            <a:endParaRPr sz="7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и в отличие от</a:t>
            </a:r>
            <a:r>
              <a:rPr lang="ru" sz="70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[</a:t>
            </a:r>
            <a:r>
              <a:rPr b="1" lang="ru" sz="700">
                <a:latin typeface="Courier New"/>
                <a:ea typeface="Courier New"/>
                <a:cs typeface="Courier New"/>
                <a:sym typeface="Courier New"/>
              </a:rPr>
              <a:t>протеиновых батончиков или порошков</a:t>
            </a:r>
            <a:r>
              <a:rPr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]</a:t>
            </a:r>
            <a:endParaRPr sz="7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будет иметь</a:t>
            </a:r>
            <a:r>
              <a:rPr lang="ru" sz="70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[</a:t>
            </a:r>
            <a:r>
              <a:rPr b="1"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такие-то преимущества, как более низкая стоимость, дополнительное обогащение рациона хитином и</a:t>
            </a:r>
            <a:r>
              <a:rPr b="1" lang="ru" sz="70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простота производства</a:t>
            </a:r>
            <a:r>
              <a:rPr lang="ru" sz="7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]</a:t>
            </a:r>
            <a:endParaRPr sz="700">
              <a:solidFill>
                <a:srgbClr val="595959"/>
              </a:solidFill>
            </a:endParaRPr>
          </a:p>
        </p:txBody>
      </p:sp>
      <p:cxnSp>
        <p:nvCxnSpPr>
          <p:cNvPr id="57" name="Google Shape;57;p13"/>
          <p:cNvCxnSpPr/>
          <p:nvPr/>
        </p:nvCxnSpPr>
        <p:spPr>
          <a:xfrm>
            <a:off x="5239025" y="-6425"/>
            <a:ext cx="0" cy="51501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58" name="Google Shape;58;p13"/>
          <p:cNvSpPr txBox="1"/>
          <p:nvPr/>
        </p:nvSpPr>
        <p:spPr>
          <a:xfrm>
            <a:off x="169775" y="723950"/>
            <a:ext cx="4517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latin typeface="PT Sans"/>
                <a:ea typeface="PT Sans"/>
                <a:cs typeface="PT Sans"/>
                <a:sym typeface="PT Sans"/>
              </a:rPr>
              <a:t>Дополнительная информация/ссылки, если есть</a:t>
            </a:r>
            <a:endParaRPr sz="7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5301250" y="41925"/>
            <a:ext cx="3807600" cy="4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latin typeface="PT Sans"/>
                <a:ea typeface="PT Sans"/>
                <a:cs typeface="PT Sans"/>
                <a:sym typeface="PT Sans"/>
              </a:rPr>
              <a:t>Пользователи и другие вовлеченные стороны: </a:t>
            </a:r>
            <a:endParaRPr sz="9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60" name="Google Shape;60;p13"/>
          <p:cNvGraphicFramePr/>
          <p:nvPr/>
        </p:nvGraphicFramePr>
        <p:xfrm>
          <a:off x="5377450" y="3538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{2621929C-DF61-43AE-B52C-825BA51C030A}</a:tableStyleId>
              </a:tblPr>
              <a:tblGrid>
                <a:gridCol w="1537825"/>
                <a:gridCol w="2084400"/>
              </a:tblGrid>
              <a:tr h="275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Кто?</a:t>
                      </a:r>
                      <a:endParaRPr b="1"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Чего хочет?</a:t>
                      </a:r>
                      <a:endParaRPr b="1" sz="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8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люди, придерживающиеся особого режима питания</a:t>
                      </a: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получать суточную норму белка</a:t>
                      </a: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производители продуктов питания</a:t>
                      </a: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получить максимальную прибыль от реализации производимого продукта</a:t>
                      </a: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торговые сети</a:t>
                      </a: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иметь в ассортименте разноплановую продукцию для формирования выбора у покупателей</a:t>
                      </a: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человечество</a:t>
                      </a: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в условиях постоянного роста населения планеты иметь возможность обеспечить его сбалансированным питанием</a:t>
                      </a: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производители кормов для животных/специалисты по кормлению</a:t>
                      </a: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уменьшить затраты на кормление и получить максимальную экономическую эффективность</a:t>
                      </a:r>
                      <a:endParaRPr sz="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18000" marB="18000" marR="36000" marL="36000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1" name="Google Shape;61;p13"/>
          <p:cNvSpPr txBox="1"/>
          <p:nvPr/>
        </p:nvSpPr>
        <p:spPr>
          <a:xfrm>
            <a:off x="169775" y="3885550"/>
            <a:ext cx="4517700" cy="9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latin typeface="PT Sans"/>
                <a:ea typeface="PT Sans"/>
                <a:cs typeface="PT Sans"/>
                <a:sym typeface="PT Sans"/>
              </a:rPr>
              <a:t>Прототип (MVP):</a:t>
            </a:r>
            <a:endParaRPr b="1" sz="9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800">
                <a:latin typeface="PT Sans"/>
                <a:ea typeface="PT Sans"/>
                <a:cs typeface="PT Sans"/>
                <a:sym typeface="PT Sans"/>
              </a:rPr>
              <a:t>Белковая добавка из измельченных членистоногих, которая позволит обогатить рацион потребителя необходимым белком и хитином. Получив эту добавку, можно будет исследовать на практике границы ее применения, провести дегустацию продуктов с ее добавлением и опрос населения на тему возможного ее приобретения. Это даст возможность оценить востребованность такого продукта на рынке и понять процент рентабельности ее производства. Кроме того, готовый продукт можно будет исследовать по количеству содержащегося в нем протеина, в том числе, его переваримой части, чтобы понять, насколько он удовлетворяет запросам потребителя и установленным нормам потребления белка.</a:t>
            </a:r>
            <a:endParaRPr i="1" sz="8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5356600" y="2935150"/>
            <a:ext cx="3717900" cy="9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169775" y="1035263"/>
            <a:ext cx="4100100" cy="6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800">
                <a:latin typeface="PT Sans"/>
                <a:ea typeface="PT Sans"/>
                <a:cs typeface="PT Sans"/>
                <a:sym typeface="PT Sans"/>
              </a:rPr>
              <a:t>Вуз: ФГБОУ ВО Воронежский государственный аграрный университет имени императора Петра I</a:t>
            </a:r>
            <a:endParaRPr b="1" sz="8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800">
                <a:latin typeface="PT Sans"/>
                <a:ea typeface="PT Sans"/>
                <a:cs typeface="PT Sans"/>
                <a:sym typeface="PT Sans"/>
              </a:rPr>
              <a:t>Трек (если есть)</a:t>
            </a:r>
            <a:r>
              <a:rPr b="1" lang="ru" sz="800">
                <a:latin typeface="PT Sans"/>
                <a:ea typeface="PT Sans"/>
                <a:cs typeface="PT Sans"/>
                <a:sym typeface="PT Sans"/>
              </a:rPr>
              <a:t>:</a:t>
            </a:r>
            <a:r>
              <a:rPr b="1" lang="ru" sz="800">
                <a:latin typeface="PT Sans"/>
                <a:ea typeface="PT Sans"/>
                <a:cs typeface="PT Sans"/>
                <a:sym typeface="PT Sans"/>
              </a:rPr>
              <a:t> FoodNet</a:t>
            </a:r>
            <a:endParaRPr b="1" sz="8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169775" y="475150"/>
            <a:ext cx="26958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PT Sans"/>
                <a:ea typeface="PT Sans"/>
                <a:cs typeface="PT Sans"/>
                <a:sym typeface="PT Sans"/>
              </a:rPr>
              <a:t>Новаторы</a:t>
            </a:r>
            <a:endParaRPr sz="11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5313200" y="2533800"/>
            <a:ext cx="3545100" cy="21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latin typeface="PT Sans"/>
                <a:ea typeface="PT Sans"/>
                <a:cs typeface="PT Sans"/>
                <a:sym typeface="PT Sans"/>
              </a:rPr>
              <a:t>Команда/:</a:t>
            </a:r>
            <a:endParaRPr b="1" sz="9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700">
                <a:solidFill>
                  <a:srgbClr val="595959"/>
                </a:solidFill>
                <a:latin typeface="PT Sans"/>
                <a:ea typeface="PT Sans"/>
                <a:cs typeface="PT Sans"/>
                <a:sym typeface="PT Sans"/>
              </a:rPr>
              <a:t>Запишись в команду здесь (ФИО / leader-id):</a:t>
            </a:r>
            <a:endParaRPr sz="700">
              <a:solidFill>
                <a:srgbClr val="595959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PT Sans"/>
              <a:buAutoNum type="arabicPeriod"/>
            </a:pPr>
            <a:r>
              <a:rPr lang="ru" sz="900">
                <a:latin typeface="PT Sans"/>
                <a:ea typeface="PT Sans"/>
                <a:cs typeface="PT Sans"/>
                <a:sym typeface="PT Sans"/>
              </a:rPr>
              <a:t>Быстрюков Никита Алексеевич / leader-id 2030956</a:t>
            </a:r>
            <a:endParaRPr sz="900">
              <a:latin typeface="PT Sans"/>
              <a:ea typeface="PT Sans"/>
              <a:cs typeface="PT Sans"/>
              <a:sym typeface="PT San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PT Sans"/>
              <a:buAutoNum type="arabicPeriod"/>
            </a:pPr>
            <a:r>
              <a:rPr lang="ru" sz="900">
                <a:latin typeface="PT Sans"/>
                <a:ea typeface="PT Sans"/>
                <a:cs typeface="PT Sans"/>
                <a:sym typeface="PT Sans"/>
              </a:rPr>
              <a:t>Жилкина Наталья Геннадьевна / leader-id 2027997</a:t>
            </a:r>
            <a:endParaRPr sz="900">
              <a:latin typeface="PT Sans"/>
              <a:ea typeface="PT Sans"/>
              <a:cs typeface="PT Sans"/>
              <a:sym typeface="PT San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PT Sans"/>
              <a:buAutoNum type="arabicPeriod"/>
            </a:pPr>
            <a:r>
              <a:rPr lang="ru" sz="900">
                <a:latin typeface="PT Sans"/>
                <a:ea typeface="PT Sans"/>
                <a:cs typeface="PT Sans"/>
                <a:sym typeface="PT Sans"/>
              </a:rPr>
              <a:t>Андреева Ася Андреевна / leader-id 2031553</a:t>
            </a:r>
            <a:endParaRPr sz="900">
              <a:latin typeface="PT Sans"/>
              <a:ea typeface="PT Sans"/>
              <a:cs typeface="PT Sans"/>
              <a:sym typeface="PT San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PT Sans"/>
              <a:buAutoNum type="arabicPeriod"/>
            </a:pPr>
            <a:r>
              <a:rPr lang="ru" sz="900">
                <a:latin typeface="PT Sans"/>
                <a:ea typeface="PT Sans"/>
                <a:cs typeface="PT Sans"/>
                <a:sym typeface="PT Sans"/>
              </a:rPr>
              <a:t>Быкова Дарья Олеговна / leader-id 2031318</a:t>
            </a:r>
            <a:endParaRPr sz="900">
              <a:latin typeface="PT Sans"/>
              <a:ea typeface="PT Sans"/>
              <a:cs typeface="PT Sans"/>
              <a:sym typeface="PT San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PT Sans"/>
              <a:buAutoNum type="arabicPeriod"/>
            </a:pPr>
            <a:r>
              <a:rPr lang="ru" sz="900">
                <a:latin typeface="PT Sans"/>
                <a:ea typeface="PT Sans"/>
                <a:cs typeface="PT Sans"/>
                <a:sym typeface="PT Sans"/>
              </a:rPr>
              <a:t>Васильева Евгения Евгеньевна / leader-id 2031551</a:t>
            </a:r>
            <a:endParaRPr sz="900">
              <a:latin typeface="PT Sans"/>
              <a:ea typeface="PT Sans"/>
              <a:cs typeface="PT Sans"/>
              <a:sym typeface="PT San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PT Sans"/>
              <a:buAutoNum type="arabicPeriod"/>
            </a:pPr>
            <a:r>
              <a:rPr lang="ru" sz="900">
                <a:latin typeface="PT Sans"/>
                <a:ea typeface="PT Sans"/>
                <a:cs typeface="PT Sans"/>
                <a:sym typeface="PT Sans"/>
              </a:rPr>
              <a:t>Кобелева Елена Павловна / leader-id 2031097</a:t>
            </a:r>
            <a:endParaRPr sz="9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Готовы ли вы принимать в команду участников из других вузов: </a:t>
            </a:r>
            <a:endParaRPr b="1" sz="8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нет</a:t>
            </a:r>
            <a:endParaRPr sz="900"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