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70" r:id="rId3"/>
    <p:sldId id="292" r:id="rId4"/>
    <p:sldId id="291" r:id="rId5"/>
    <p:sldId id="267" r:id="rId6"/>
    <p:sldId id="322" r:id="rId7"/>
    <p:sldId id="317" r:id="rId8"/>
    <p:sldId id="318" r:id="rId9"/>
    <p:sldId id="315" r:id="rId10"/>
    <p:sldId id="319" r:id="rId11"/>
    <p:sldId id="320" r:id="rId12"/>
    <p:sldId id="321" r:id="rId13"/>
    <p:sldId id="316" r:id="rId14"/>
    <p:sldId id="306" r:id="rId1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66" autoAdjust="0"/>
    <p:restoredTop sz="96327"/>
  </p:normalViewPr>
  <p:slideViewPr>
    <p:cSldViewPr>
      <p:cViewPr varScale="1">
        <p:scale>
          <a:sx n="88" d="100"/>
          <a:sy n="88" d="100"/>
        </p:scale>
        <p:origin x="94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pPr>
                <a:defRPr/>
              </a:pPr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pPr>
                <a:defRPr/>
              </a:pPr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pPr>
                <a:defRPr/>
              </a:pPr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pPr>
                <a:defRPr/>
              </a:pPr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pPr>
                <a:defRPr/>
              </a:pPr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pPr>
                <a:defRPr/>
              </a:pPr>
              <a:t>11.12.2023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416" y="764704"/>
            <a:ext cx="4355976" cy="2819648"/>
          </a:xfrm>
        </p:spPr>
        <p:txBody>
          <a:bodyPr>
            <a:normAutofit/>
          </a:bodyPr>
          <a:lstStyle/>
          <a:p>
            <a:r>
              <a:rPr lang="ru-RU" sz="6600" b="1" dirty="0">
                <a:solidFill>
                  <a:srgbClr val="8F00FF"/>
                </a:solidFill>
              </a:rPr>
              <a:t>Кофейня «</a:t>
            </a:r>
            <a:r>
              <a:rPr lang="ru-RU" sz="6600" b="1" dirty="0" err="1">
                <a:solidFill>
                  <a:srgbClr val="8F00FF"/>
                </a:solidFill>
              </a:rPr>
              <a:t>Гюнешка</a:t>
            </a:r>
            <a:r>
              <a:rPr lang="ru-RU" sz="6600" b="1" dirty="0">
                <a:solidFill>
                  <a:srgbClr val="8F00FF"/>
                </a:solidFill>
              </a:rPr>
              <a:t>»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360" y="5373216"/>
            <a:ext cx="5184576" cy="1051098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>
                <a:solidFill>
                  <a:srgbClr val="8F00FF"/>
                </a:solidFill>
              </a:rPr>
              <a:t>Авторы проекта: Черемных Александра, Ижболдина Мария, Караваева Ксения, Касьянова Наталья, Лебедева Алиса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84BB99-9A72-DBD3-9910-5D89EBCFF1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5" t="1474" r="5933" b="6234"/>
          <a:stretch/>
        </p:blipFill>
        <p:spPr>
          <a:xfrm>
            <a:off x="8809161" y="2348880"/>
            <a:ext cx="3382839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75963" y="323173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839416" y="837740"/>
            <a:ext cx="1110513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Окунуться в атмосферу пленительных турецких сериалов,</a:t>
            </a:r>
            <a:r>
              <a:rPr lang="en-US" sz="24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 их героем </a:t>
            </a:r>
            <a:endParaRPr lang="en-US" sz="24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Закрываем потребность людей в отдыхе, хорошей еде и напитках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6EE93E-CB4A-76EE-976C-05853FA0E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815" y="1813972"/>
            <a:ext cx="7136369" cy="4751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EAAF3F-20FA-8EB8-A232-36C5B5285A5A}"/>
              </a:ext>
            </a:extLst>
          </p:cNvPr>
          <p:cNvSpPr txBox="1"/>
          <p:nvPr/>
        </p:nvSpPr>
        <p:spPr>
          <a:xfrm>
            <a:off x="294079" y="284679"/>
            <a:ext cx="1874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0" y="292396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</a:rPr>
              <a:t>Базовая бизнес-идея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67066" y="958852"/>
            <a:ext cx="11457868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/>
            <a:r>
              <a:rPr lang="ru-RU" sz="24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Кофейня с настоящим турецким кофе, чаем и сладостями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2C4C62-440F-0FF8-45B0-1978444C4A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643" y="4335490"/>
            <a:ext cx="3595533" cy="239327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DAB78F4-55D1-3118-A50A-13874A1D58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1689197"/>
            <a:ext cx="3528392" cy="264629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64640F7-1B61-2848-6F5A-E0BE7953D7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736331"/>
            <a:ext cx="3893299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Массовый рынок</a:t>
            </a: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продуктов (сладости из Турции </a:t>
            </a:r>
            <a:r>
              <a:rPr kumimoji="0" lang="en-US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Şekerler</a:t>
            </a:r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турецкий кофе </a:t>
            </a:r>
            <a:r>
              <a:rPr kumimoji="0"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Mehmet Efendi</a:t>
            </a:r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Уникальное аутентичное место по мотивам турецких сериалов идеально подойдет для того, чтобы скрасить любой вечер в компании чашечки настоящего турецкого чая или кофе</a:t>
            </a:r>
            <a:endParaRPr kumimoji="0"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7386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/>
                <a:cs typeface="Times New Roman" panose="02020603050405020304" pitchFamily="18" charset="0"/>
              </a:rPr>
              <a:t>Структура издержек</a:t>
            </a:r>
          </a:p>
          <a:p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помещения, закупка сырья, реклама, налоги, заработная плата и соц. отчисления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7386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услуги клиентам (заказ с собой или в кофейне)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2459" y="4593179"/>
            <a:ext cx="1792819" cy="84638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оц.сети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(ВК, ТГ, </a:t>
            </a:r>
            <a:r>
              <a:rPr lang="ru-RU" sz="1400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Нельзяграм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27546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работа с каждым клиентом.</a:t>
            </a:r>
          </a:p>
          <a:p>
            <a:endParaRPr kumimoji="0"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первоклассного сервиса в сфере обслуживания</a:t>
            </a: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и сервис</a:t>
            </a:r>
            <a:endParaRPr kumimoji="0"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ресурсы, персонал, финансы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38562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chemeClr val="tx1"/>
                </a:solidFill>
              </a:rPr>
              <a:t>бизнес-модель</a:t>
            </a:r>
            <a:endParaRPr sz="18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/>
              <a:t>Риски </a:t>
            </a:r>
            <a:endParaRPr lang="ru-RU" sz="5400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551383" y="1340768"/>
            <a:ext cx="103691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600" dirty="0" smtClean="0"/>
              <a:t>Конкуренция 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Сезонность 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Маркетинг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Экономические факторы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Отзывы и репутация 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1026" name="Picture 2" descr="https://zakipyati.ru/wp-content/uploads/2023/07/shutterstock_267534530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1341971"/>
            <a:ext cx="5199837" cy="34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885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847678-B595-5C55-6552-70250B26FF33}"/>
              </a:ext>
            </a:extLst>
          </p:cNvPr>
          <p:cNvSpPr txBox="1"/>
          <p:nvPr/>
        </p:nvSpPr>
        <p:spPr>
          <a:xfrm>
            <a:off x="47328" y="332656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РЕЗУЛЬТАТЫ ОПРОСА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F00A92-3FC6-B31C-9F29-987DABF0D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85" y="1340768"/>
            <a:ext cx="5438682" cy="465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5F0AB74-DDF5-F38D-598B-C7EDB8F93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456" y="1340768"/>
            <a:ext cx="5147844" cy="465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098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E27C766-D7F7-0D6A-FE40-F080563F7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692" y="836712"/>
            <a:ext cx="5544616" cy="570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A02AC1-A5D2-A07F-BA32-C1DBF4215CA0}"/>
              </a:ext>
            </a:extLst>
          </p:cNvPr>
          <p:cNvSpPr txBox="1"/>
          <p:nvPr/>
        </p:nvSpPr>
        <p:spPr>
          <a:xfrm>
            <a:off x="47328" y="260648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РЕЗУЛЬТАТЫ ОПРОСА</a:t>
            </a:r>
          </a:p>
        </p:txBody>
      </p:sp>
    </p:spTree>
    <p:extLst>
      <p:ext uri="{BB962C8B-B14F-4D97-AF65-F5344CB8AC3E}">
        <p14:creationId xmlns:p14="http://schemas.microsoft.com/office/powerpoint/2010/main" val="293076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6600056" y="1304364"/>
            <a:ext cx="4525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Конкурентные преимущества</a:t>
            </a:r>
          </a:p>
          <a:p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Выгодное расположение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Разнообразие позиций, вписанных в </a:t>
            </a:r>
            <a:r>
              <a:rPr lang="ru-RU" dirty="0" smtClean="0"/>
              <a:t>тематику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Высокий рейтинг, доверие посетителей </a:t>
            </a:r>
            <a:endParaRPr lang="ru-RU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335360" y="323172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</a:rPr>
              <a:t>Конкуренты</a:t>
            </a:r>
            <a:endParaRPr sz="20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453434" y="1304365"/>
            <a:ext cx="26148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Аналоги</a:t>
            </a:r>
          </a:p>
          <a:p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dirty="0" err="1"/>
              <a:t>ХочуПури</a:t>
            </a:r>
            <a:r>
              <a:rPr lang="ru-RU" dirty="0"/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«Никола Пиросмани»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1384" y="299695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Наши   преимущества 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9376" y="3573016"/>
            <a:ext cx="36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Выгодное расположение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Уютная и аутентичная атмосфера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Акцент на одной стране, ее культуре и кухни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Актуальность кофеен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600056" y="31409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Наши действия 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456040" y="3501008"/>
            <a:ext cx="4824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Провести рекламную кампанию  в социальных сетях и местных СМИ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Создание системы лояльности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Пиар-акция в честь дня открытия кофейни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Организация различных тематических мероприятий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Высокий уровень обслуживания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0F18B4-1659-FE01-9B19-61AFF9E6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" y="260648"/>
            <a:ext cx="3398168" cy="327376"/>
          </a:xfrm>
        </p:spPr>
        <p:txBody>
          <a:bodyPr/>
          <a:lstStyle/>
          <a:p>
            <a:r>
              <a:rPr lang="ru-RU" sz="2000" dirty="0"/>
              <a:t>ИНВЕСТИЦИОННЫЕ РАСХОДЫ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649274F-02D9-35E3-3754-226B3A6F8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881567"/>
              </p:ext>
            </p:extLst>
          </p:nvPr>
        </p:nvGraphicFramePr>
        <p:xfrm>
          <a:off x="1739517" y="1340768"/>
          <a:ext cx="8712966" cy="4536502"/>
        </p:xfrm>
        <a:graphic>
          <a:graphicData uri="http://schemas.openxmlformats.org/drawingml/2006/table">
            <a:tbl>
              <a:tblPr>
                <a:tableStyleId>{88B73998-3D1B-0215-E569-903491C1766C}</a:tableStyleId>
              </a:tblPr>
              <a:tblGrid>
                <a:gridCol w="3785141">
                  <a:extLst>
                    <a:ext uri="{9D8B030D-6E8A-4147-A177-3AD203B41FA5}">
                      <a16:colId xmlns:a16="http://schemas.microsoft.com/office/drawing/2014/main" val="2846158855"/>
                    </a:ext>
                  </a:extLst>
                </a:gridCol>
                <a:gridCol w="857013">
                  <a:extLst>
                    <a:ext uri="{9D8B030D-6E8A-4147-A177-3AD203B41FA5}">
                      <a16:colId xmlns:a16="http://schemas.microsoft.com/office/drawing/2014/main" val="1756834274"/>
                    </a:ext>
                  </a:extLst>
                </a:gridCol>
                <a:gridCol w="1999698">
                  <a:extLst>
                    <a:ext uri="{9D8B030D-6E8A-4147-A177-3AD203B41FA5}">
                      <a16:colId xmlns:a16="http://schemas.microsoft.com/office/drawing/2014/main" val="4035064420"/>
                    </a:ext>
                  </a:extLst>
                </a:gridCol>
                <a:gridCol w="1035557">
                  <a:extLst>
                    <a:ext uri="{9D8B030D-6E8A-4147-A177-3AD203B41FA5}">
                      <a16:colId xmlns:a16="http://schemas.microsoft.com/office/drawing/2014/main" val="1036129731"/>
                    </a:ext>
                  </a:extLst>
                </a:gridCol>
                <a:gridCol w="1035557">
                  <a:extLst>
                    <a:ext uri="{9D8B030D-6E8A-4147-A177-3AD203B41FA5}">
                      <a16:colId xmlns:a16="http://schemas.microsoft.com/office/drawing/2014/main" val="3527323439"/>
                    </a:ext>
                  </a:extLst>
                </a:gridCol>
              </a:tblGrid>
              <a:tr h="37595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Итого за 2023 год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2024 год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2025 год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00643852"/>
                  </a:ext>
                </a:extLst>
              </a:tr>
              <a:tr h="375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Кофейный аппарат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200000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53613961"/>
                  </a:ext>
                </a:extLst>
              </a:tr>
              <a:tr h="375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Холодильник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70000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70000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84268174"/>
                  </a:ext>
                </a:extLst>
              </a:tr>
              <a:tr h="375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Микроволновка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18772450"/>
                  </a:ext>
                </a:extLst>
              </a:tr>
              <a:tr h="375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Ледмашина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10000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10000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46980393"/>
                  </a:ext>
                </a:extLst>
              </a:tr>
              <a:tr h="375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Онлайн касса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14300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14300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29068534"/>
                  </a:ext>
                </a:extLst>
              </a:tr>
              <a:tr h="375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Покупка программ: 1С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73844706"/>
                  </a:ext>
                </a:extLst>
              </a:tr>
              <a:tr h="375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Блендер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20000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20000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42248120"/>
                  </a:ext>
                </a:extLst>
              </a:tr>
              <a:tr h="38848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Витрины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170000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170000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04575082"/>
                  </a:ext>
                </a:extLst>
              </a:tr>
              <a:tr h="375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Мебель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200000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200000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0393220"/>
                  </a:ext>
                </a:extLst>
              </a:tr>
              <a:tr h="375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Ремонт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200000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200000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86600828"/>
                  </a:ext>
                </a:extLst>
              </a:tr>
              <a:tr h="38848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Итого инвестиционные расходы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892300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692300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200000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46095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4503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2665760" cy="327376"/>
          </a:xfrm>
        </p:spPr>
        <p:txBody>
          <a:bodyPr/>
          <a:lstStyle/>
          <a:p>
            <a:r>
              <a:rPr lang="ru-RU" dirty="0" smtClean="0"/>
              <a:t>ПЛАН ПРОДАЖ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991082"/>
              </p:ext>
            </p:extLst>
          </p:nvPr>
        </p:nvGraphicFramePr>
        <p:xfrm>
          <a:off x="2495600" y="1052736"/>
          <a:ext cx="7281464" cy="5522250"/>
        </p:xfrm>
        <a:graphic>
          <a:graphicData uri="http://schemas.openxmlformats.org/drawingml/2006/table">
            <a:tbl>
              <a:tblPr>
                <a:tableStyleId>{88B73998-3D1B-0215-E569-903491C1766C}</a:tableStyleId>
              </a:tblPr>
              <a:tblGrid>
                <a:gridCol w="1820366">
                  <a:extLst>
                    <a:ext uri="{9D8B030D-6E8A-4147-A177-3AD203B41FA5}">
                      <a16:colId xmlns:a16="http://schemas.microsoft.com/office/drawing/2014/main" val="1631909106"/>
                    </a:ext>
                  </a:extLst>
                </a:gridCol>
                <a:gridCol w="1820366">
                  <a:extLst>
                    <a:ext uri="{9D8B030D-6E8A-4147-A177-3AD203B41FA5}">
                      <a16:colId xmlns:a16="http://schemas.microsoft.com/office/drawing/2014/main" val="145191574"/>
                    </a:ext>
                  </a:extLst>
                </a:gridCol>
                <a:gridCol w="1820366">
                  <a:extLst>
                    <a:ext uri="{9D8B030D-6E8A-4147-A177-3AD203B41FA5}">
                      <a16:colId xmlns:a16="http://schemas.microsoft.com/office/drawing/2014/main" val="4214292266"/>
                    </a:ext>
                  </a:extLst>
                </a:gridCol>
                <a:gridCol w="1820366">
                  <a:extLst>
                    <a:ext uri="{9D8B030D-6E8A-4147-A177-3AD203B41FA5}">
                      <a16:colId xmlns:a16="http://schemas.microsoft.com/office/drawing/2014/main" val="464868199"/>
                    </a:ext>
                  </a:extLst>
                </a:gridCol>
              </a:tblGrid>
              <a:tr h="211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План продаж (прогноз доходов)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 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 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 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4350385"/>
                  </a:ext>
                </a:extLst>
              </a:tr>
              <a:tr h="211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6518041"/>
                  </a:ext>
                </a:extLst>
              </a:tr>
              <a:tr h="41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Итого за 2023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Итого за 2024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Итого за 2025 год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146555"/>
                  </a:ext>
                </a:extLst>
              </a:tr>
              <a:tr h="211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Кофейные напитки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200,00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250,00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300,00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628282"/>
                  </a:ext>
                </a:extLst>
              </a:tr>
              <a:tr h="211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Продажи продукта 1, в ед.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48 000,00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80 400,00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83 600,00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96878"/>
                  </a:ext>
                </a:extLst>
              </a:tr>
              <a:tr h="41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Доход от продукта 1 = Цена * Количество шт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9 600 000,00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20 100 000,00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25 080 000,00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7431546"/>
                  </a:ext>
                </a:extLst>
              </a:tr>
              <a:tr h="2036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0108545"/>
                  </a:ext>
                </a:extLst>
              </a:tr>
              <a:tr h="211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Некофейные продукты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150,00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200,00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220,00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1197511"/>
                  </a:ext>
                </a:extLst>
              </a:tr>
              <a:tr h="211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Продажи продукта 1, в ед.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30 000,00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62 400,00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65 600,00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0343720"/>
                  </a:ext>
                </a:extLst>
              </a:tr>
              <a:tr h="41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Доход от продукта 2 = Цена * Количество шт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4 500 000,00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12 480 000,00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14 432 000,00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2644131"/>
                  </a:ext>
                </a:extLst>
              </a:tr>
              <a:tr h="2036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9760568"/>
                  </a:ext>
                </a:extLst>
              </a:tr>
              <a:tr h="211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Сладости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150,00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170,00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190,00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4698277"/>
                  </a:ext>
                </a:extLst>
              </a:tr>
              <a:tr h="211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Продажи продукта 1, в ед.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33 600,00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57 600,00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58 200,00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2895696"/>
                  </a:ext>
                </a:extLst>
              </a:tr>
              <a:tr h="41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Доход от продукта 1 = Цена * Количество шт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5 040 000,00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9 792 000,00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11 058 000,00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9370709"/>
                  </a:ext>
                </a:extLst>
              </a:tr>
              <a:tr h="171025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7631405"/>
                  </a:ext>
                </a:extLst>
              </a:tr>
              <a:tr h="3257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Выпечка (соленая)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150,00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170,00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190,00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925158"/>
                  </a:ext>
                </a:extLst>
              </a:tr>
              <a:tr h="3094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Продажи продукта 1, в ед.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33 600,00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57 600,00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58 200,00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5309534"/>
                  </a:ext>
                </a:extLst>
              </a:tr>
              <a:tr h="260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+mn-lt"/>
                        </a:rPr>
                        <a:t>Доход от продукта 2 = Цена * Количество шт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5 040 000,00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9 792 000,00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11 058 000,00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8737046"/>
                  </a:ext>
                </a:extLst>
              </a:tr>
              <a:tr h="162881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8993250"/>
                  </a:ext>
                </a:extLst>
              </a:tr>
              <a:tr h="2036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44" marR="8144" marT="8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24 180 000,00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52 164 000,00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61 628 000,00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7341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207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952" y="232405"/>
            <a:ext cx="1009576" cy="327376"/>
          </a:xfrm>
        </p:spPr>
        <p:txBody>
          <a:bodyPr/>
          <a:lstStyle/>
          <a:p>
            <a:r>
              <a:rPr lang="ru-RU" dirty="0" smtClean="0"/>
              <a:t>БДР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153117"/>
              </p:ext>
            </p:extLst>
          </p:nvPr>
        </p:nvGraphicFramePr>
        <p:xfrm>
          <a:off x="2711624" y="980728"/>
          <a:ext cx="6576120" cy="4861168"/>
        </p:xfrm>
        <a:graphic>
          <a:graphicData uri="http://schemas.openxmlformats.org/drawingml/2006/table">
            <a:tbl>
              <a:tblPr>
                <a:tableStyleId>{88B73998-3D1B-0215-E569-903491C1766C}</a:tableStyleId>
              </a:tblPr>
              <a:tblGrid>
                <a:gridCol w="1644030">
                  <a:extLst>
                    <a:ext uri="{9D8B030D-6E8A-4147-A177-3AD203B41FA5}">
                      <a16:colId xmlns:a16="http://schemas.microsoft.com/office/drawing/2014/main" val="1656524191"/>
                    </a:ext>
                  </a:extLst>
                </a:gridCol>
                <a:gridCol w="1668338">
                  <a:extLst>
                    <a:ext uri="{9D8B030D-6E8A-4147-A177-3AD203B41FA5}">
                      <a16:colId xmlns:a16="http://schemas.microsoft.com/office/drawing/2014/main" val="653246061"/>
                    </a:ext>
                  </a:extLst>
                </a:gridCol>
                <a:gridCol w="1619722">
                  <a:extLst>
                    <a:ext uri="{9D8B030D-6E8A-4147-A177-3AD203B41FA5}">
                      <a16:colId xmlns:a16="http://schemas.microsoft.com/office/drawing/2014/main" val="875491858"/>
                    </a:ext>
                  </a:extLst>
                </a:gridCol>
                <a:gridCol w="1644030">
                  <a:extLst>
                    <a:ext uri="{9D8B030D-6E8A-4147-A177-3AD203B41FA5}">
                      <a16:colId xmlns:a16="http://schemas.microsoft.com/office/drawing/2014/main" val="2210633727"/>
                    </a:ext>
                  </a:extLst>
                </a:gridCol>
              </a:tblGrid>
              <a:tr h="2621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БДР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3011115"/>
                  </a:ext>
                </a:extLst>
              </a:tr>
              <a:tr h="262135"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1488162"/>
                  </a:ext>
                </a:extLst>
              </a:tr>
              <a:tr h="2621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Доходы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24 180 000,00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52 164 000,00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61 628 000,00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0147917"/>
                  </a:ext>
                </a:extLst>
              </a:tr>
              <a:tr h="5710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Переменные расходы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9 346 140,00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20 656 850,00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25 266 930,00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7036604"/>
                  </a:ext>
                </a:extLst>
              </a:tr>
              <a:tr h="505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Постоянные расходы (аренда и др.)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3 510 525,00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8 557 275,00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8 851 550,00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5906438"/>
                  </a:ext>
                </a:extLst>
              </a:tr>
              <a:tr h="5804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Зарплата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2 892 250,00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3 726 000,00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4 071 000,00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885771"/>
                  </a:ext>
                </a:extLst>
              </a:tr>
              <a:tr h="5804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Соц. отчисления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867 675,00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1 117 800,00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1 221 300,00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6802043"/>
                  </a:ext>
                </a:extLst>
              </a:tr>
              <a:tr h="2621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Инвестиции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692 300,00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200 000,00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9505465"/>
                  </a:ext>
                </a:extLst>
              </a:tr>
              <a:tr h="2621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% по кредиту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72 909,32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46 771,83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17 319,48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9999885"/>
                  </a:ext>
                </a:extLst>
              </a:tr>
              <a:tr h="5804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-Налог УСН </a:t>
                      </a:r>
                      <a:r>
                        <a:rPr lang="ru-RU" sz="1600" u="none" strike="noStrike" dirty="0" smtClean="0">
                          <a:effectLst/>
                        </a:rPr>
                        <a:t>(6%)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967 200,00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2 876 280,00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4 316 920,00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6930871"/>
                  </a:ext>
                </a:extLst>
              </a:tr>
              <a:tr h="271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Чистая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прибыль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2" marR="9362" marT="936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5 984 800,68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14 983 281</a:t>
                      </a:r>
                    </a:p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9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00 300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935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597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>
                <a:solidFill>
                  <a:srgbClr val="8F00FF"/>
                </a:solidFill>
              </a:rPr>
              <a:t>Спасибо!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ABF53B-B61B-4337-91B0-37CD142806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5" t="1474" r="5933" b="6234"/>
          <a:stretch/>
        </p:blipFill>
        <p:spPr>
          <a:xfrm>
            <a:off x="8809161" y="2348880"/>
            <a:ext cx="3382839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7" y="953572"/>
            <a:ext cx="281290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50291" y="2665246"/>
            <a:ext cx="116372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 (участники стартап-проекта, которые работают в рамках акселерационной программы)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58105" y="3465010"/>
            <a:ext cx="6768752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Gilroy-Light"/>
              </a:rPr>
              <a:t>Лебедева Алиса Владимировна (бухгалтер)</a:t>
            </a:r>
          </a:p>
          <a:p>
            <a:pPr marL="342900" indent="-342900">
              <a:buAutoNum type="arabicPeriod"/>
            </a:pPr>
            <a:r>
              <a:rPr lang="ru-RU" dirty="0">
                <a:latin typeface="Gilroy-Light"/>
              </a:rPr>
              <a:t>Черемных Александра Владимировна (</a:t>
            </a:r>
            <a:r>
              <a:rPr lang="en-US" dirty="0">
                <a:latin typeface="Gilroy-Light"/>
              </a:rPr>
              <a:t>SMM</a:t>
            </a:r>
            <a:r>
              <a:rPr lang="ru-RU" dirty="0">
                <a:latin typeface="Gilroy-Light"/>
              </a:rPr>
              <a:t>-специалист)</a:t>
            </a:r>
          </a:p>
          <a:p>
            <a:pPr marL="342900" indent="-342900">
              <a:buAutoNum type="arabicPeriod"/>
            </a:pPr>
            <a:r>
              <a:rPr lang="ru-RU" dirty="0">
                <a:latin typeface="Gilroy-Light"/>
              </a:rPr>
              <a:t>Касьянова Наталья Алексеевна (официант)</a:t>
            </a:r>
          </a:p>
          <a:p>
            <a:pPr marL="342900" indent="-342900">
              <a:buAutoNum type="arabicPeriod"/>
            </a:pPr>
            <a:r>
              <a:rPr lang="ru-RU" dirty="0">
                <a:latin typeface="Gilroy-Light"/>
              </a:rPr>
              <a:t>Караваева Ксения Алексеевна (бариста)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854C68-6A92-428F-BAC2-A9EA47A16888}"/>
              </a:ext>
            </a:extLst>
          </p:cNvPr>
          <p:cNvSpPr txBox="1"/>
          <p:nvPr/>
        </p:nvSpPr>
        <p:spPr>
          <a:xfrm>
            <a:off x="3088961" y="956739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Ижболдина Мария Александровна (управляющий)</a:t>
            </a:r>
          </a:p>
        </p:txBody>
      </p:sp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665</TotalTime>
  <Words>754</Words>
  <Application>Microsoft Office PowerPoint</Application>
  <DocSecurity>0</DocSecurity>
  <PresentationFormat>Широкоэкранный</PresentationFormat>
  <Paragraphs>252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</vt:lpstr>
      <vt:lpstr>Helvetica Neue</vt:lpstr>
      <vt:lpstr>Times New Roman</vt:lpstr>
      <vt:lpstr>Тема Office</vt:lpstr>
      <vt:lpstr>1_Тема Office</vt:lpstr>
      <vt:lpstr>Кофейня «Гюнешка»</vt:lpstr>
      <vt:lpstr>Презентация PowerPoint</vt:lpstr>
      <vt:lpstr>Презентация PowerPoint</vt:lpstr>
      <vt:lpstr>Презентация PowerPoint</vt:lpstr>
      <vt:lpstr>Риски </vt:lpstr>
      <vt:lpstr>Презентация PowerPoint</vt:lpstr>
      <vt:lpstr>Презентация PowerPoint</vt:lpstr>
      <vt:lpstr>Презентация PowerPoint</vt:lpstr>
      <vt:lpstr>ИНВЕСТИЦИОННЫЕ РАСХОДЫ</vt:lpstr>
      <vt:lpstr>ПЛАН ПРОДАЖ</vt:lpstr>
      <vt:lpstr>БДР</vt:lpstr>
      <vt:lpstr>Спасибо!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Наташа</cp:lastModifiedBy>
  <cp:revision>36</cp:revision>
  <dcterms:created xsi:type="dcterms:W3CDTF">2023-07-21T07:14:15Z</dcterms:created>
  <dcterms:modified xsi:type="dcterms:W3CDTF">2023-12-11T10:59:27Z</dcterms:modified>
  <dc:identifier/>
  <dc:language/>
  <cp:version/>
</cp:coreProperties>
</file>