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12192000" cy="6858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440" autoAdjust="0"/>
  </p:normalViewPr>
  <p:slideViewPr>
    <p:cSldViewPr>
      <p:cViewPr varScale="1">
        <p:scale>
          <a:sx n="75" d="100"/>
          <a:sy n="75" d="100"/>
        </p:scale>
        <p:origin x="60" y="7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SMART-</a:t>
            </a:r>
            <a:r>
              <a:rPr lang="ru-RU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цель должна быть:</a:t>
            </a:r>
            <a:endParaRPr sz="1200" dirty="0">
              <a:latin typeface="Arial" panose="020B0604020202020204" pitchFamily="34" charset="0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200" b="0" i="0" u="none" strike="noStrike" cap="none" dirty="0">
              <a:solidFill>
                <a:srgbClr val="1B1B1B"/>
              </a:solidFill>
              <a:latin typeface="Arial" panose="020B0604020202020204" pitchFamily="34" charset="0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S — Specific — </a:t>
            </a:r>
            <a:r>
              <a:rPr lang="ru-RU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конкретной;</a:t>
            </a:r>
            <a:endParaRPr sz="1200" dirty="0">
              <a:latin typeface="Arial" panose="020B0604020202020204" pitchFamily="34" charset="0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M — Measurable — </a:t>
            </a:r>
            <a:r>
              <a:rPr lang="ru-RU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измеримой;</a:t>
            </a:r>
            <a:endParaRPr sz="1200" dirty="0">
              <a:latin typeface="Arial" panose="020B0604020202020204" pitchFamily="34" charset="0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A — Achievable — </a:t>
            </a:r>
            <a:r>
              <a:rPr lang="ru-RU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достижимой;</a:t>
            </a:r>
            <a:endParaRPr sz="1200" dirty="0">
              <a:latin typeface="Arial" panose="020B0604020202020204" pitchFamily="34" charset="0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R — Relevant — </a:t>
            </a:r>
            <a:r>
              <a:rPr lang="ru-RU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значимой;</a:t>
            </a:r>
            <a:endParaRPr sz="1200" dirty="0">
              <a:latin typeface="Arial" panose="020B0604020202020204" pitchFamily="34" charset="0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T —Time bound — </a:t>
            </a:r>
            <a:r>
              <a:rPr lang="ru-RU" sz="1200" b="0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ограниченной во времени.</a:t>
            </a:r>
            <a:endParaRPr sz="1200" dirty="0">
              <a:latin typeface="Arial" panose="020B0604020202020204" pitchFamily="34" charset="0"/>
            </a:endParaRPr>
          </a:p>
          <a:p>
            <a:pPr>
              <a:defRPr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9912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8797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 bwMode="auto">
          <a:xfrm>
            <a:off x="510703" y="1860993"/>
            <a:ext cx="65189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 dirty="0">
                <a:solidFill>
                  <a:srgbClr val="8F00FF"/>
                </a:solidFill>
                <a:latin typeface="Arial" panose="020B0604020202020204" pitchFamily="34" charset="0"/>
                <a:ea typeface="Arial"/>
                <a:cs typeface="Arial"/>
              </a:rPr>
              <a:t>ЗАГОЛОВОК СЛАЙДА</a:t>
            </a:r>
            <a:endParaRPr dirty="0">
              <a:latin typeface="Arial" panose="020B0604020202020204" pitchFamily="34" charset="0"/>
            </a:endParaRPr>
          </a:p>
        </p:txBody>
      </p:sp>
      <p:sp>
        <p:nvSpPr>
          <p:cNvPr id="23" name="Google Shape;23;p15"/>
          <p:cNvSpPr txBox="1"/>
          <p:nvPr/>
        </p:nvSpPr>
        <p:spPr bwMode="auto">
          <a:xfrm>
            <a:off x="609152" y="3188385"/>
            <a:ext cx="4782191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Имеется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спорная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точка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зрения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,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гласящая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примерно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следующее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: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представители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современных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социальных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резервов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призваны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endParaRPr dirty="0">
              <a:latin typeface="Arial" panose="020B0604020202020204" pitchFamily="34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к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ответу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! </a:t>
            </a:r>
            <a:endParaRPr sz="1200" b="0" i="0" u="none" strike="noStrike" cap="none" dirty="0">
              <a:solidFill>
                <a:srgbClr val="888888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В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целом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,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конечно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,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базовый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вектор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развития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позволяет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выполнить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важные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задания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endParaRPr dirty="0">
              <a:latin typeface="Arial" panose="020B0604020202020204" pitchFamily="34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по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разработке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системы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обучения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кадров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,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соответствующей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насущным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потребностям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 </a:t>
            </a:r>
            <a:endParaRPr dirty="0">
              <a:latin typeface="Arial" panose="020B0604020202020204" pitchFamily="34" charset="0"/>
            </a:endParaRPr>
          </a:p>
        </p:txBody>
      </p:sp>
      <p:sp>
        <p:nvSpPr>
          <p:cNvPr id="24" name="Google Shape;24;p15"/>
          <p:cNvSpPr txBox="1"/>
          <p:nvPr/>
        </p:nvSpPr>
        <p:spPr bwMode="auto">
          <a:xfrm>
            <a:off x="6944993" y="3175193"/>
            <a:ext cx="4345769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 dirty="0" err="1">
                <a:solidFill>
                  <a:srgbClr val="8F00FF"/>
                </a:solidFill>
                <a:latin typeface="Arial" panose="020B0604020202020204" pitchFamily="34" charset="0"/>
                <a:ea typeface="Arial"/>
                <a:cs typeface="Arial"/>
              </a:rPr>
              <a:t>Плюсы</a:t>
            </a:r>
            <a:endParaRPr sz="12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 dirty="0" err="1">
                <a:solidFill>
                  <a:srgbClr val="8F00FF"/>
                </a:solidFill>
                <a:latin typeface="Arial" panose="020B0604020202020204" pitchFamily="34" charset="0"/>
                <a:ea typeface="Arial"/>
                <a:cs typeface="Arial"/>
              </a:rPr>
              <a:t>Минусы</a:t>
            </a:r>
            <a:endParaRPr sz="12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 dirty="0" err="1">
                <a:solidFill>
                  <a:srgbClr val="8F00FF"/>
                </a:solidFill>
                <a:latin typeface="Arial" panose="020B0604020202020204" pitchFamily="34" charset="0"/>
                <a:ea typeface="Arial"/>
                <a:cs typeface="Arial"/>
              </a:rPr>
              <a:t>Сомнительные</a:t>
            </a:r>
            <a:r>
              <a:rPr lang="en-US" sz="1600" b="0" i="0" u="none" strike="noStrike" cap="none" dirty="0">
                <a:solidFill>
                  <a:srgbClr val="8F00FF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8F00FF"/>
                </a:solidFill>
                <a:latin typeface="Arial" panose="020B0604020202020204" pitchFamily="34" charset="0"/>
                <a:ea typeface="Arial"/>
                <a:cs typeface="Arial"/>
              </a:rPr>
              <a:t>моменты</a:t>
            </a:r>
            <a:endParaRPr dirty="0">
              <a:latin typeface="Arial" panose="020B0604020202020204" pitchFamily="34" charset="0"/>
            </a:endParaRPr>
          </a:p>
        </p:txBody>
      </p:sp>
      <p:sp>
        <p:nvSpPr>
          <p:cNvPr id="25" name="Google Shape;25;p15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</p:txBody>
      </p:sp>
      <p:grpSp>
        <p:nvGrpSpPr>
          <p:cNvPr id="26" name="Google Shape;26;p15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 bwMode="auto">
            <a:xfrm>
              <a:off x="45719" y="183315"/>
              <a:ext cx="2251741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 dirty="0">
                  <a:solidFill>
                    <a:srgbClr val="FFFFFF"/>
                  </a:solidFill>
                  <a:latin typeface="Arial" panose="020B0604020202020204" pitchFamily="34" charset="0"/>
                  <a:ea typeface="Arial"/>
                  <a:cs typeface="Arial"/>
                </a:rPr>
                <a:t>НАЗВАНИЕ ДОКЛАДА</a:t>
              </a:r>
              <a:endParaRPr dirty="0">
                <a:latin typeface="Arial" panose="020B0604020202020204" pitchFamily="34" charset="0"/>
              </a:endParaRPr>
            </a:p>
          </p:txBody>
        </p:sp>
      </p:grpSp>
      <p:pic>
        <p:nvPicPr>
          <p:cNvPr id="29" name="Google Shape;29;p15" descr="Рисунок 9"/>
          <p:cNvPicPr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 bwMode="auto">
            <a:xfrm>
              <a:off x="45720" y="128035"/>
              <a:ext cx="577629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 dirty="0">
                  <a:solidFill>
                    <a:srgbClr val="FFFFFF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3</a:t>
              </a:r>
              <a:endParaRPr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3" name="Google Shape;33;p15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 bwMode="auto">
            <a:xfrm>
              <a:off x="45720" y="68770"/>
              <a:ext cx="2638651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 dirty="0">
                  <a:solidFill>
                    <a:srgbClr val="FFFFFF"/>
                  </a:solidFill>
                  <a:latin typeface="Arial" panose="020B0604020202020204" pitchFamily="34" charset="0"/>
                  <a:ea typeface="Arial"/>
                  <a:cs typeface="Arial"/>
                </a:rPr>
                <a:t>НАЗВАНИЕ РАЗДЕЛА</a:t>
              </a:r>
              <a:endParaRPr dirty="0">
                <a:latin typeface="Arial" panose="020B0604020202020204" pitchFamily="34" charset="0"/>
              </a:endParaRPr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</p:txBody>
      </p:sp>
      <p:sp>
        <p:nvSpPr>
          <p:cNvPr id="39" name="Google Shape;39;p16"/>
          <p:cNvSpPr txBox="1"/>
          <p:nvPr/>
        </p:nvSpPr>
        <p:spPr bwMode="auto">
          <a:xfrm>
            <a:off x="566087" y="1491661"/>
            <a:ext cx="3774042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 dirty="0">
                <a:solidFill>
                  <a:srgbClr val="8F00FF"/>
                </a:solidFill>
                <a:latin typeface="Arial" panose="020B0604020202020204" pitchFamily="34" charset="0"/>
                <a:ea typeface="Arial"/>
                <a:cs typeface="Arial"/>
              </a:rPr>
              <a:t>ЗАГОЛОВОК СЛАЙДА</a:t>
            </a:r>
            <a:endParaRPr dirty="0">
              <a:latin typeface="Arial" panose="020B0604020202020204" pitchFamily="34" charset="0"/>
            </a:endParaRPr>
          </a:p>
        </p:txBody>
      </p:sp>
      <p:pic>
        <p:nvPicPr>
          <p:cNvPr id="40" name="Google Shape;40;p16" descr="Рисунок 9"/>
          <p:cNvPicPr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 bwMode="auto">
          <a:xfrm>
            <a:off x="6249911" y="65755"/>
            <a:ext cx="759795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 dirty="0">
                <a:solidFill>
                  <a:srgbClr val="FFFFFF"/>
                </a:solidFill>
                <a:latin typeface="Arial" panose="020B0604020202020204" pitchFamily="34" charset="0"/>
                <a:ea typeface="Arial"/>
                <a:cs typeface="Arial"/>
              </a:rPr>
              <a:t>1</a:t>
            </a:r>
            <a:endParaRPr dirty="0">
              <a:latin typeface="Arial" panose="020B0604020202020204" pitchFamily="34" charset="0"/>
            </a:endParaRPr>
          </a:p>
        </p:txBody>
      </p:sp>
      <p:sp>
        <p:nvSpPr>
          <p:cNvPr id="42" name="Google Shape;42;p16"/>
          <p:cNvSpPr txBox="1"/>
          <p:nvPr/>
        </p:nvSpPr>
        <p:spPr bwMode="auto">
          <a:xfrm>
            <a:off x="6141718" y="3003411"/>
            <a:ext cx="759795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 dirty="0">
                <a:solidFill>
                  <a:srgbClr val="FFFFFF"/>
                </a:solidFill>
                <a:latin typeface="Arial" panose="020B0604020202020204" pitchFamily="34" charset="0"/>
                <a:ea typeface="Arial"/>
                <a:cs typeface="Arial"/>
              </a:rPr>
              <a:t>3</a:t>
            </a:r>
            <a:endParaRPr dirty="0">
              <a:latin typeface="Arial" panose="020B0604020202020204" pitchFamily="34" charset="0"/>
            </a:endParaRPr>
          </a:p>
        </p:txBody>
      </p:sp>
      <p:sp>
        <p:nvSpPr>
          <p:cNvPr id="43" name="Google Shape;43;p16"/>
          <p:cNvSpPr txBox="1"/>
          <p:nvPr/>
        </p:nvSpPr>
        <p:spPr bwMode="auto">
          <a:xfrm>
            <a:off x="9319724" y="1464172"/>
            <a:ext cx="759794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 dirty="0">
                <a:solidFill>
                  <a:srgbClr val="FFFFFF"/>
                </a:solidFill>
                <a:latin typeface="Arial" panose="020B0604020202020204" pitchFamily="34" charset="0"/>
                <a:ea typeface="Arial"/>
                <a:cs typeface="Arial"/>
              </a:rPr>
              <a:t>2</a:t>
            </a:r>
            <a:endParaRPr dirty="0">
              <a:latin typeface="Arial" panose="020B0604020202020204" pitchFamily="34" charset="0"/>
            </a:endParaRPr>
          </a:p>
        </p:txBody>
      </p:sp>
      <p:sp>
        <p:nvSpPr>
          <p:cNvPr id="44" name="Google Shape;44;p16"/>
          <p:cNvSpPr txBox="1"/>
          <p:nvPr/>
        </p:nvSpPr>
        <p:spPr bwMode="auto">
          <a:xfrm>
            <a:off x="9832523" y="3926839"/>
            <a:ext cx="759794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 dirty="0">
                <a:solidFill>
                  <a:srgbClr val="FFFFFF"/>
                </a:solidFill>
                <a:latin typeface="Arial" panose="020B0604020202020204" pitchFamily="34" charset="0"/>
                <a:ea typeface="Arial"/>
                <a:cs typeface="Arial"/>
              </a:rPr>
              <a:t>4</a:t>
            </a:r>
            <a:endParaRPr dirty="0">
              <a:latin typeface="Arial" panose="020B0604020202020204" pitchFamily="34" charset="0"/>
            </a:endParaRPr>
          </a:p>
        </p:txBody>
      </p:sp>
      <p:sp>
        <p:nvSpPr>
          <p:cNvPr id="45" name="Google Shape;45;p16"/>
          <p:cNvSpPr txBox="1"/>
          <p:nvPr/>
        </p:nvSpPr>
        <p:spPr bwMode="auto">
          <a:xfrm>
            <a:off x="6207392" y="4738556"/>
            <a:ext cx="156501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Имеется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спорная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точка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зрения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, </a:t>
            </a:r>
            <a:endParaRPr dirty="0">
              <a:latin typeface="Arial" panose="020B0604020202020204" pitchFamily="34" charset="0"/>
            </a:endParaRPr>
          </a:p>
        </p:txBody>
      </p:sp>
      <p:sp>
        <p:nvSpPr>
          <p:cNvPr id="46" name="Google Shape;46;p16"/>
          <p:cNvSpPr txBox="1"/>
          <p:nvPr/>
        </p:nvSpPr>
        <p:spPr bwMode="auto">
          <a:xfrm>
            <a:off x="6297379" y="1736275"/>
            <a:ext cx="156501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Имеется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спорная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точка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зрения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, </a:t>
            </a:r>
            <a:endParaRPr dirty="0">
              <a:latin typeface="Arial" panose="020B0604020202020204" pitchFamily="34" charset="0"/>
            </a:endParaRPr>
          </a:p>
        </p:txBody>
      </p:sp>
      <p:sp>
        <p:nvSpPr>
          <p:cNvPr id="47" name="Google Shape;47;p16"/>
          <p:cNvSpPr txBox="1"/>
          <p:nvPr/>
        </p:nvSpPr>
        <p:spPr bwMode="auto">
          <a:xfrm>
            <a:off x="9353136" y="3153597"/>
            <a:ext cx="156501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Имеется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спорная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точка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зрения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, </a:t>
            </a:r>
            <a:endParaRPr dirty="0">
              <a:latin typeface="Arial" panose="020B0604020202020204" pitchFamily="34" charset="0"/>
            </a:endParaRPr>
          </a:p>
        </p:txBody>
      </p:sp>
      <p:sp>
        <p:nvSpPr>
          <p:cNvPr id="48" name="Google Shape;48;p16"/>
          <p:cNvSpPr txBox="1"/>
          <p:nvPr/>
        </p:nvSpPr>
        <p:spPr bwMode="auto">
          <a:xfrm>
            <a:off x="9901276" y="5614599"/>
            <a:ext cx="156501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Имеется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спорная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точка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зрения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, </a:t>
            </a:r>
            <a:endParaRPr dirty="0">
              <a:latin typeface="Arial" panose="020B0604020202020204" pitchFamily="34" charset="0"/>
            </a:endParaRPr>
          </a:p>
        </p:txBody>
      </p:sp>
      <p:sp>
        <p:nvSpPr>
          <p:cNvPr id="49" name="Google Shape;49;p16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</p:txBody>
      </p:sp>
      <p:pic>
        <p:nvPicPr>
          <p:cNvPr id="50" name="Google Shape;50;p16" descr="Рисунок 9"/>
          <p:cNvPicPr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 bwMode="auto">
            <a:xfrm>
              <a:off x="45720" y="128035"/>
              <a:ext cx="577629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 dirty="0">
                  <a:solidFill>
                    <a:srgbClr val="FFFFFF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6</a:t>
              </a:r>
              <a:endParaRPr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54" name="Google Shape;54;p16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 bwMode="auto">
            <a:xfrm>
              <a:off x="45720" y="68770"/>
              <a:ext cx="2638651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 dirty="0">
                  <a:solidFill>
                    <a:srgbClr val="FFFFFF"/>
                  </a:solidFill>
                  <a:latin typeface="Arial" panose="020B0604020202020204" pitchFamily="34" charset="0"/>
                  <a:ea typeface="Arial"/>
                  <a:cs typeface="Arial"/>
                </a:rPr>
                <a:t>НАЗВАНИЕ РАЗДЕЛА</a:t>
              </a:r>
              <a:endParaRPr dirty="0">
                <a:latin typeface="Arial" panose="020B0604020202020204" pitchFamily="34" charset="0"/>
              </a:endParaRPr>
            </a:p>
          </p:txBody>
        </p:sp>
      </p:grpSp>
      <p:sp>
        <p:nvSpPr>
          <p:cNvPr id="57" name="Google Shape;57;p16"/>
          <p:cNvSpPr txBox="1"/>
          <p:nvPr/>
        </p:nvSpPr>
        <p:spPr bwMode="auto">
          <a:xfrm>
            <a:off x="609152" y="3188385"/>
            <a:ext cx="4782191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Имеется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спорная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точка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зрения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,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гласящая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примерно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следующее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: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представители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современных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социальных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резервов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призваны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endParaRPr dirty="0">
              <a:latin typeface="Arial" panose="020B0604020202020204" pitchFamily="34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к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ответу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! </a:t>
            </a:r>
            <a:endParaRPr sz="1200" b="0" i="0" u="none" strike="noStrike" cap="none" dirty="0">
              <a:solidFill>
                <a:srgbClr val="888888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В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целом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,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конечно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,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базовый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вектор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развития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позволяет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выполнить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важные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задания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endParaRPr dirty="0">
              <a:latin typeface="Arial" panose="020B0604020202020204" pitchFamily="34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по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разработке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системы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обучения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кадров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,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соответствующей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насущным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потребностям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 </a:t>
            </a:r>
            <a:endParaRPr dirty="0">
              <a:latin typeface="Arial" panose="020B0604020202020204" pitchFamily="34" charset="0"/>
            </a:endParaRPr>
          </a:p>
        </p:txBody>
      </p:sp>
      <p:sp>
        <p:nvSpPr>
          <p:cNvPr id="58" name="Google Shape;58;p16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</p:txBody>
      </p:sp>
      <p:sp>
        <p:nvSpPr>
          <p:cNvPr id="59" name="Google Shape;59;p16"/>
          <p:cNvSpPr/>
          <p:nvPr/>
        </p:nvSpPr>
        <p:spPr bwMode="auto"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</p:txBody>
      </p:sp>
      <p:sp>
        <p:nvSpPr>
          <p:cNvPr id="60" name="Google Shape;60;p16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  <a:defRPr/>
            </a:pPr>
            <a:r>
              <a:rPr lang="en-US" sz="7200" b="0" i="0" u="none" strike="noStrike" cap="none" dirty="0">
                <a:solidFill>
                  <a:srgbClr val="8F00FF"/>
                </a:solidFill>
                <a:latin typeface="Arial" panose="020B0604020202020204" pitchFamily="34" charset="0"/>
                <a:ea typeface="Arial"/>
                <a:cs typeface="Arial"/>
              </a:rPr>
              <a:t>НАЗВАНИЕ  РАЗДЕЛА</a:t>
            </a:r>
            <a:endParaRPr dirty="0">
              <a:latin typeface="Arial" panose="020B0604020202020204" pitchFamily="34" charset="0"/>
            </a:endParaRPr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</p:txBody>
      </p:sp>
      <p:sp>
        <p:nvSpPr>
          <p:cNvPr id="69" name="Google Shape;69;p19"/>
          <p:cNvSpPr txBox="1"/>
          <p:nvPr/>
        </p:nvSpPr>
        <p:spPr bwMode="auto">
          <a:xfrm>
            <a:off x="540509" y="771575"/>
            <a:ext cx="65189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 dirty="0">
                <a:solidFill>
                  <a:srgbClr val="8F00FF"/>
                </a:solidFill>
                <a:latin typeface="Arial" panose="020B0604020202020204" pitchFamily="34" charset="0"/>
                <a:ea typeface="Arial"/>
                <a:cs typeface="Arial"/>
              </a:rPr>
              <a:t>ЗАГОЛОВОК СЛАЙДА</a:t>
            </a:r>
            <a:endParaRPr dirty="0">
              <a:latin typeface="Arial" panose="020B0604020202020204" pitchFamily="34" charset="0"/>
            </a:endParaRPr>
          </a:p>
        </p:txBody>
      </p:sp>
      <p:pic>
        <p:nvPicPr>
          <p:cNvPr id="70" name="Google Shape;70;p19" descr="Рисунок 9"/>
          <p:cNvPicPr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>
            <a:graphicFrameLocks/>
          </p:cNvGraphicFramePr>
          <p:nvPr/>
        </p:nvGraphicFramePr>
        <p:xfrm>
          <a:off x="623887" y="1633919"/>
          <a:ext cx="10712550" cy="43896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 dirty="0">
                        <a:latin typeface="Arial" panose="020B0604020202020204" pitchFamily="34" charset="0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 bwMode="auto">
            <a:xfrm>
              <a:off x="45719" y="183315"/>
              <a:ext cx="2251741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 dirty="0">
                  <a:solidFill>
                    <a:srgbClr val="FFFFFF"/>
                  </a:solidFill>
                  <a:latin typeface="Arial" panose="020B0604020202020204" pitchFamily="34" charset="0"/>
                  <a:ea typeface="Arial"/>
                  <a:cs typeface="Arial"/>
                </a:rPr>
                <a:t>НАЗВАНИЕ ДОКЛАДА</a:t>
              </a:r>
              <a:endParaRPr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75" name="Google Shape;75;p19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 bwMode="auto">
            <a:xfrm>
              <a:off x="45720" y="128035"/>
              <a:ext cx="577629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 dirty="0">
                  <a:solidFill>
                    <a:srgbClr val="FFFFFF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4</a:t>
              </a:r>
              <a:endParaRPr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78" name="Google Shape;78;p19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 bwMode="auto">
            <a:xfrm>
              <a:off x="45720" y="68770"/>
              <a:ext cx="2638651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 dirty="0">
                  <a:solidFill>
                    <a:srgbClr val="FFFFFF"/>
                  </a:solidFill>
                  <a:latin typeface="Arial" panose="020B0604020202020204" pitchFamily="34" charset="0"/>
                  <a:ea typeface="Arial"/>
                  <a:cs typeface="Arial"/>
                </a:rPr>
                <a:t>НАЗВАНИЕ РАЗДЕЛА</a:t>
              </a:r>
              <a:endParaRPr dirty="0">
                <a:latin typeface="Arial" panose="020B0604020202020204" pitchFamily="34" charset="0"/>
              </a:endParaRPr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 bwMode="auto">
          <a:xfrm>
            <a:off x="566087" y="1491661"/>
            <a:ext cx="3774042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 dirty="0">
                <a:solidFill>
                  <a:srgbClr val="8F00FF"/>
                </a:solidFill>
                <a:latin typeface="Arial" panose="020B0604020202020204" pitchFamily="34" charset="0"/>
                <a:ea typeface="Arial"/>
                <a:cs typeface="Arial"/>
              </a:rPr>
              <a:t>ЗАГОЛОВОК СЛАЙДА</a:t>
            </a:r>
            <a:endParaRPr dirty="0">
              <a:latin typeface="Arial" panose="020B0604020202020204" pitchFamily="34" charset="0"/>
            </a:endParaRPr>
          </a:p>
        </p:txBody>
      </p:sp>
      <p:sp>
        <p:nvSpPr>
          <p:cNvPr id="86" name="Google Shape;86;p20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</p:txBody>
      </p:sp>
      <p:pic>
        <p:nvPicPr>
          <p:cNvPr id="87" name="Google Shape;87;p20" descr="Рисунок 9"/>
          <p:cNvPicPr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 bwMode="auto">
            <a:xfrm>
              <a:off x="45719" y="183315"/>
              <a:ext cx="2251741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 dirty="0">
                  <a:solidFill>
                    <a:srgbClr val="FFFFFF"/>
                  </a:solidFill>
                  <a:latin typeface="Arial" panose="020B0604020202020204" pitchFamily="34" charset="0"/>
                  <a:ea typeface="Arial"/>
                  <a:cs typeface="Arial"/>
                </a:rPr>
                <a:t>НАЗВАНИЕ ДОКЛАДА</a:t>
              </a:r>
              <a:endParaRPr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91" name="Google Shape;91;p20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 bwMode="auto">
            <a:xfrm>
              <a:off x="45720" y="128035"/>
              <a:ext cx="577629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 dirty="0">
                  <a:solidFill>
                    <a:srgbClr val="FFFFFF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7</a:t>
              </a:r>
              <a:endParaRPr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94" name="Google Shape;94;p20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 bwMode="auto">
            <a:xfrm>
              <a:off x="45720" y="68770"/>
              <a:ext cx="2638651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 dirty="0">
                  <a:solidFill>
                    <a:srgbClr val="FFFFFF"/>
                  </a:solidFill>
                  <a:latin typeface="Arial" panose="020B0604020202020204" pitchFamily="34" charset="0"/>
                  <a:ea typeface="Arial"/>
                  <a:cs typeface="Arial"/>
                </a:rPr>
                <a:t>НАЗВАНИЕ РАЗДЕЛА</a:t>
              </a:r>
              <a:endParaRPr dirty="0">
                <a:latin typeface="Arial" panose="020B0604020202020204" pitchFamily="34" charset="0"/>
              </a:endParaRPr>
            </a:p>
          </p:txBody>
        </p:sp>
      </p:grpSp>
      <p:sp>
        <p:nvSpPr>
          <p:cNvPr id="97" name="Google Shape;97;p20"/>
          <p:cNvSpPr txBox="1"/>
          <p:nvPr/>
        </p:nvSpPr>
        <p:spPr bwMode="auto">
          <a:xfrm>
            <a:off x="609152" y="3188385"/>
            <a:ext cx="4782191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Имеется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спорная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точка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зрения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,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гласящая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примерно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следующее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: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представители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современных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социальных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резервов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призваны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endParaRPr dirty="0">
              <a:latin typeface="Arial" panose="020B0604020202020204" pitchFamily="34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к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ответу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! </a:t>
            </a:r>
            <a:endParaRPr sz="1200" b="0" i="0" u="none" strike="noStrike" cap="none" dirty="0">
              <a:solidFill>
                <a:srgbClr val="888888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В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целом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,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конечно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,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базовый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вектор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развития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позволяет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выполнить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важные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задания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endParaRPr dirty="0">
              <a:latin typeface="Arial" panose="020B0604020202020204" pitchFamily="34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по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разработке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системы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обучения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кадров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,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соответствующей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насущным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потребностям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 panose="020B0604020202020204" pitchFamily="34" charset="0"/>
                <a:ea typeface="Arial"/>
                <a:cs typeface="Arial"/>
              </a:rPr>
              <a:t> </a:t>
            </a:r>
            <a:endParaRPr dirty="0">
              <a:latin typeface="Arial" panose="020B0604020202020204" pitchFamily="34" charset="0"/>
            </a:endParaRPr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 dirty="0"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 dirty="0"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 bwMode="auto">
          <a:xfrm>
            <a:off x="-4395" y="-2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</p:txBody>
      </p:sp>
      <p:sp>
        <p:nvSpPr>
          <p:cNvPr id="104" name="Google Shape;104;p1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</p:txBody>
      </p:sp>
      <p:sp>
        <p:nvSpPr>
          <p:cNvPr id="107" name="Google Shape;107;p1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</p:txBody>
      </p:sp>
      <p:sp>
        <p:nvSpPr>
          <p:cNvPr id="109" name="Google Shape;109;p1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</p:txBody>
      </p:sp>
      <p:pic>
        <p:nvPicPr>
          <p:cNvPr id="111" name="Google Shape;111;p1"/>
          <p:cNvPicPr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"/>
          <p:cNvSpPr/>
          <p:nvPr/>
        </p:nvSpPr>
        <p:spPr bwMode="auto">
          <a:xfrm>
            <a:off x="6117947" y="4536658"/>
            <a:ext cx="6121528" cy="2345383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</p:txBody>
      </p:sp>
      <p:sp>
        <p:nvSpPr>
          <p:cNvPr id="1466120874" name="Google Shape;285;p9"/>
          <p:cNvSpPr/>
          <p:nvPr/>
        </p:nvSpPr>
        <p:spPr bwMode="auto">
          <a:xfrm>
            <a:off x="8818528" y="2349044"/>
            <a:ext cx="3404106" cy="45247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29142" tIns="29142" rIns="29142" bIns="29142" anchor="ctr" anchorCtr="0">
            <a:noAutofit/>
          </a:bodyPr>
          <a:lstStyle/>
          <a:p>
            <a:pPr>
              <a:buClr>
                <a:srgbClr val="B5D8E1"/>
              </a:buClr>
              <a:buSzPts val="1800"/>
              <a:defRPr/>
            </a:pPr>
            <a:endParaRPr sz="1150" dirty="0"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0" y="-4619"/>
            <a:ext cx="6124725" cy="2694879"/>
          </a:xfrm>
          <a:prstGeom prst="rect">
            <a:avLst/>
          </a:prstGeom>
        </p:spPr>
      </p:pic>
      <p:sp>
        <p:nvSpPr>
          <p:cNvPr id="13" name="Google Shape;106;p1">
            <a:extLst>
              <a:ext uri="{FF2B5EF4-FFF2-40B4-BE49-F238E27FC236}">
                <a16:creationId xmlns:a16="http://schemas.microsoft.com/office/drawing/2014/main" id="{65CCE52F-8960-41D0-A7D2-55FF643DAD95}"/>
              </a:ext>
            </a:extLst>
          </p:cNvPr>
          <p:cNvSpPr txBox="1"/>
          <p:nvPr/>
        </p:nvSpPr>
        <p:spPr bwMode="auto">
          <a:xfrm>
            <a:off x="119336" y="3429001"/>
            <a:ext cx="5616625" cy="2592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356" tIns="75356" rIns="75356" bIns="75356" anchor="ctr" anchorCtr="0">
            <a:normAutofit fontScale="40000" lnSpcReduction="20000"/>
          </a:bodyPr>
          <a:lstStyle/>
          <a:p>
            <a:pPr>
              <a:buClr>
                <a:srgbClr val="8F00FF"/>
              </a:buClr>
              <a:buSzPts val="4000"/>
              <a:defRPr/>
            </a:pPr>
            <a:r>
              <a:rPr lang="ru-RU" sz="6596" b="1" dirty="0">
                <a:solidFill>
                  <a:srgbClr val="8F00FF"/>
                </a:solidFill>
                <a:latin typeface="+mn-lt"/>
              </a:rPr>
              <a:t>Социальное жилище в России-</a:t>
            </a:r>
            <a:r>
              <a:rPr lang="en-US" sz="6596" b="1" dirty="0">
                <a:solidFill>
                  <a:srgbClr val="8F00FF"/>
                </a:solidFill>
                <a:latin typeface="+mn-lt"/>
              </a:rPr>
              <a:t>Social housing in Russia</a:t>
            </a:r>
            <a:endParaRPr lang="ru-RU" sz="2968" b="1" dirty="0">
              <a:latin typeface="+mn-lt"/>
            </a:endParaRPr>
          </a:p>
          <a:p>
            <a:pPr>
              <a:buClr>
                <a:srgbClr val="8F00FF"/>
              </a:buClr>
              <a:buSzPts val="1800"/>
              <a:defRPr/>
            </a:pPr>
            <a:endParaRPr sz="2968" dirty="0">
              <a:solidFill>
                <a:srgbClr val="000000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8F00FF"/>
              </a:buClr>
              <a:buSzPts val="2300"/>
              <a:defRPr/>
            </a:pPr>
            <a:endParaRPr sz="11378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8F00FF"/>
              </a:buClr>
              <a:buSzPts val="2300"/>
              <a:defRPr/>
            </a:pPr>
            <a:r>
              <a:rPr lang="en-US" sz="3793" dirty="0">
                <a:solidFill>
                  <a:srgbClr val="8F00FF"/>
                </a:solidFill>
                <a:latin typeface="Arial" panose="020B0604020202020204" pitchFamily="34" charset="0"/>
              </a:rPr>
              <a:t>ЛИДЕР КОМАНДЫ:</a:t>
            </a:r>
            <a:endParaRPr sz="2968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8F00FF"/>
              </a:buClr>
              <a:buSzPts val="2300"/>
              <a:defRPr/>
            </a:pPr>
            <a:r>
              <a:rPr lang="ru-RU" sz="3793" dirty="0">
                <a:solidFill>
                  <a:srgbClr val="8F00FF"/>
                </a:solidFill>
                <a:latin typeface="+mj-lt"/>
              </a:rPr>
              <a:t>Огиенко Евгений</a:t>
            </a:r>
            <a:endParaRPr sz="2968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1B1B1B"/>
              </a:buClr>
              <a:buSzPts val="2300"/>
              <a:defRPr/>
            </a:pPr>
            <a:endParaRPr sz="2968" dirty="0">
              <a:latin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52981D0-0D09-4292-8CE0-8FED6B28BD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409056" y="760606"/>
            <a:ext cx="2679557" cy="258986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AD52DB5-256C-4BC4-92D8-5BD21D1997E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1568" y="2373770"/>
            <a:ext cx="2693798" cy="21771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 dirty="0">
              <a:latin typeface="Arial" panose="020B0604020202020204" pitchFamily="34" charset="0"/>
            </a:endParaRPr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 dirty="0">
                  <a:solidFill>
                    <a:srgbClr val="FFFFFF"/>
                  </a:solidFill>
                  <a:latin typeface="Arial" panose="020B0604020202020204" pitchFamily="34" charset="0"/>
                </a:rPr>
                <a:t>2</a:t>
              </a:r>
              <a:endParaRPr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2" name="Google Shape;123;p2"/>
          <p:cNvGrpSpPr/>
          <p:nvPr/>
        </p:nvGrpSpPr>
        <p:grpSpPr bwMode="auto">
          <a:xfrm>
            <a:off x="0" y="556394"/>
            <a:ext cx="2624903" cy="369291"/>
            <a:chOff x="0" y="556394"/>
            <a:chExt cx="2624903" cy="369291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556394"/>
              <a:ext cx="1294463" cy="36929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556394"/>
              <a:ext cx="1294463" cy="369291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556394"/>
              <a:ext cx="1294463" cy="36929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556394"/>
              <a:ext cx="1294463" cy="36929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556394"/>
              <a:ext cx="1294463" cy="36929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</p:grpSp>
      <p:sp>
        <p:nvSpPr>
          <p:cNvPr id="24" name="object 2">
            <a:extLst>
              <a:ext uri="{FF2B5EF4-FFF2-40B4-BE49-F238E27FC236}">
                <a16:creationId xmlns:a16="http://schemas.microsoft.com/office/drawing/2014/main" id="{FF102F77-C928-447B-8A92-9F06526F3C51}"/>
              </a:ext>
            </a:extLst>
          </p:cNvPr>
          <p:cNvSpPr txBox="1"/>
          <p:nvPr/>
        </p:nvSpPr>
        <p:spPr>
          <a:xfrm>
            <a:off x="335195" y="1640991"/>
            <a:ext cx="6554045" cy="10977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b="1" dirty="0">
                <a:latin typeface="+mn-lt"/>
              </a:rPr>
              <a:t>АЛЬБОМ ПРОЕКТНЫХ</a:t>
            </a:r>
            <a:r>
              <a:rPr lang="ru-RU" b="1" dirty="0">
                <a:latin typeface="+mn-lt"/>
              </a:rPr>
              <a:t>РЕШЕНИЙ И МЕТОДИКУ ПРОЦЕССА ФОРМИРОВАНИЯ ЖИЛИЩА</a:t>
            </a:r>
            <a:endParaRPr lang="ru-RU" dirty="0">
              <a:latin typeface="+mn-lt"/>
            </a:endParaRPr>
          </a:p>
          <a:p>
            <a:pPr marL="12700">
              <a:lnSpc>
                <a:spcPts val="5165"/>
              </a:lnSpc>
            </a:pPr>
            <a:endParaRPr sz="4350" dirty="0">
              <a:latin typeface="Arial" panose="020B0604020202020204" pitchFamily="34" charset="0"/>
            </a:endParaRPr>
          </a:p>
        </p:txBody>
      </p:sp>
      <p:sp>
        <p:nvSpPr>
          <p:cNvPr id="26" name="object 4">
            <a:extLst>
              <a:ext uri="{FF2B5EF4-FFF2-40B4-BE49-F238E27FC236}">
                <a16:creationId xmlns:a16="http://schemas.microsoft.com/office/drawing/2014/main" id="{69AB78D8-CFD5-47C7-97B9-9013044C25A2}"/>
              </a:ext>
            </a:extLst>
          </p:cNvPr>
          <p:cNvSpPr txBox="1"/>
          <p:nvPr/>
        </p:nvSpPr>
        <p:spPr>
          <a:xfrm>
            <a:off x="308454" y="968951"/>
            <a:ext cx="2645183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950" b="1" dirty="0">
                <a:solidFill>
                  <a:srgbClr val="737373"/>
                </a:solidFill>
                <a:latin typeface="Arial" panose="020B0604020202020204" pitchFamily="34" charset="0"/>
              </a:rPr>
              <a:t>ЧТО МЫ ПРЕДЛАГАЕМ?</a:t>
            </a:r>
            <a:endParaRPr sz="1950" dirty="0">
              <a:latin typeface="Arial" panose="020B0604020202020204" pitchFamily="34" charset="0"/>
            </a:endParaRPr>
          </a:p>
        </p:txBody>
      </p:sp>
      <p:sp>
        <p:nvSpPr>
          <p:cNvPr id="27" name="object 5">
            <a:extLst>
              <a:ext uri="{FF2B5EF4-FFF2-40B4-BE49-F238E27FC236}">
                <a16:creationId xmlns:a16="http://schemas.microsoft.com/office/drawing/2014/main" id="{11C70607-1C37-474A-8C2B-E31E89EFB6EC}"/>
              </a:ext>
            </a:extLst>
          </p:cNvPr>
          <p:cNvSpPr txBox="1"/>
          <p:nvPr/>
        </p:nvSpPr>
        <p:spPr>
          <a:xfrm>
            <a:off x="357243" y="2408586"/>
            <a:ext cx="5255361" cy="2693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000"/>
            <a:r>
              <a:rPr lang="ru-RU" b="1" dirty="0">
                <a:latin typeface="+mn-lt"/>
              </a:rPr>
              <a:t>ДЛЯ КОГО?</a:t>
            </a:r>
            <a:endParaRPr lang="ru-RU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marL="36000"/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-государство</a:t>
            </a:r>
            <a:endParaRPr lang="ru-RU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marL="36000"/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-девелопер</a:t>
            </a:r>
            <a:endParaRPr lang="ru-RU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marL="36000"/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-житель</a:t>
            </a:r>
            <a:endParaRPr lang="ru-RU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marL="36000">
              <a:spcBef>
                <a:spcPts val="2895"/>
              </a:spcBef>
            </a:pP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ЗАЧЕМ?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  <a:p>
            <a:pPr marL="36000">
              <a:spcBef>
                <a:spcPts val="1310"/>
              </a:spcBef>
            </a:pP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-доступность</a:t>
            </a:r>
            <a:endParaRPr lang="ru-RU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marL="36000"/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-</a:t>
            </a:r>
            <a:r>
              <a:rPr lang="ru-RU" b="1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соцадаптация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и </a:t>
            </a:r>
            <a:r>
              <a:rPr lang="ru-RU" b="1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соцмобильность</a:t>
            </a:r>
            <a:endParaRPr lang="ru-RU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marL="36000"/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-реализация государственных программ</a:t>
            </a:r>
          </a:p>
          <a:p>
            <a:pPr marL="36000"/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-поддержка демографии</a:t>
            </a:r>
            <a:endParaRPr lang="ru-RU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marL="36000"/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-повышение прозрачности бизнеса</a:t>
            </a:r>
            <a:endParaRPr lang="ru-RU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9" name="object 7">
            <a:extLst>
              <a:ext uri="{FF2B5EF4-FFF2-40B4-BE49-F238E27FC236}">
                <a16:creationId xmlns:a16="http://schemas.microsoft.com/office/drawing/2014/main" id="{2FC46406-8C89-4B94-9082-C15D12B04E93}"/>
              </a:ext>
            </a:extLst>
          </p:cNvPr>
          <p:cNvSpPr txBox="1"/>
          <p:nvPr/>
        </p:nvSpPr>
        <p:spPr>
          <a:xfrm>
            <a:off x="6182114" y="3450290"/>
            <a:ext cx="5687409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b="1" dirty="0">
                <a:latin typeface="Arial" panose="020B0604020202020204" pitchFamily="34" charset="0"/>
              </a:rPr>
              <a:t>СХЕМА МЕТО</a:t>
            </a:r>
            <a:r>
              <a:rPr b="1" dirty="0">
                <a:latin typeface="+mn-lt"/>
              </a:rPr>
              <a:t>Д</a:t>
            </a:r>
            <a:r>
              <a:rPr b="1" dirty="0">
                <a:latin typeface="Arial" panose="020B0604020202020204" pitchFamily="34" charset="0"/>
              </a:rPr>
              <a:t>ИКИ С УЧЕТОМ РЕАЛЬНОГО ОПЫТА ПРОЕКТИРОВАНИЯ</a:t>
            </a:r>
          </a:p>
          <a:p>
            <a:pPr marL="12700"/>
            <a:r>
              <a:rPr b="1" dirty="0">
                <a:latin typeface="Arial" panose="020B0604020202020204" pitchFamily="34" charset="0"/>
              </a:rPr>
              <a:t>ДЛЯ ОПТИМИЗАЦИИ ПРОЦЕССА ПРОЕКТИРОВАНИЯ СОЦИАЛЬНОГО ЖИЛИЩА</a:t>
            </a:r>
          </a:p>
        </p:txBody>
      </p:sp>
      <p:sp>
        <p:nvSpPr>
          <p:cNvPr id="30" name="object 2">
            <a:extLst>
              <a:ext uri="{FF2B5EF4-FFF2-40B4-BE49-F238E27FC236}">
                <a16:creationId xmlns:a16="http://schemas.microsoft.com/office/drawing/2014/main" id="{F420C257-E50A-4DAE-9B67-0DE416EA4279}"/>
              </a:ext>
            </a:extLst>
          </p:cNvPr>
          <p:cNvSpPr txBox="1"/>
          <p:nvPr/>
        </p:nvSpPr>
        <p:spPr>
          <a:xfrm>
            <a:off x="6744072" y="323614"/>
            <a:ext cx="9755066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>
              <a:spcBef>
                <a:spcPts val="40"/>
              </a:spcBef>
            </a:pPr>
            <a:r>
              <a:rPr lang="ru-RU" b="1" dirty="0"/>
              <a:t>ПРИМЕРЫ НАШИХ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КОНЦЕПЦИЙ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21C649B-D050-4E81-999A-C6B421E491D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4032" y="4550300"/>
            <a:ext cx="3923596" cy="188142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5813C48-D635-4D4C-9465-007656FCF4D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6040" y="776966"/>
            <a:ext cx="3455106" cy="244146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0" y="556394"/>
            <a:ext cx="2624903" cy="369291"/>
            <a:chOff x="0" y="556394"/>
            <a:chExt cx="2624903" cy="369291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556394"/>
              <a:ext cx="1294463" cy="36929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556394"/>
              <a:ext cx="1294463" cy="369291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556394"/>
              <a:ext cx="1294463" cy="36929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556394"/>
              <a:ext cx="1294463" cy="36929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556394"/>
              <a:ext cx="1294463" cy="36929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</p:grpSp>
      <p:grpSp>
        <p:nvGrpSpPr>
          <p:cNvPr id="9" name="Google Shape;202;p6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0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11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 dirty="0">
                  <a:solidFill>
                    <a:srgbClr val="FFFFFF"/>
                  </a:solidFill>
                  <a:latin typeface="Arial" panose="020B0604020202020204" pitchFamily="34" charset="0"/>
                </a:rPr>
                <a:t>6</a:t>
              </a:r>
              <a:endParaRPr dirty="0">
                <a:latin typeface="Arial" panose="020B0604020202020204" pitchFamily="34" charset="0"/>
              </a:endParaRPr>
            </a:p>
          </p:txBody>
        </p:sp>
      </p:grpSp>
      <p:sp>
        <p:nvSpPr>
          <p:cNvPr id="558206907" name="Google Shape;117;p2"/>
          <p:cNvSpPr txBox="1"/>
          <p:nvPr/>
        </p:nvSpPr>
        <p:spPr bwMode="auto">
          <a:xfrm>
            <a:off x="609151" y="4962417"/>
            <a:ext cx="4989861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>
              <a:defRPr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id="{F860DE61-E619-4835-AF8E-76E74C8599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5422548" y="692501"/>
            <a:ext cx="15421735" cy="507475"/>
          </a:xfrm>
          <a:prstGeom prst="rect">
            <a:avLst/>
          </a:prstGeom>
        </p:spPr>
        <p:txBody>
          <a:bodyPr vert="horz" wrap="square" lIns="0" tIns="289207" rIns="0" bIns="0" rtlCol="0">
            <a:spAutoFit/>
          </a:bodyPr>
          <a:lstStyle/>
          <a:p>
            <a:pPr marL="33020">
              <a:lnSpc>
                <a:spcPct val="100000"/>
              </a:lnSpc>
            </a:pPr>
            <a:r>
              <a:rPr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ПРОБЛЕМА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СЕГМЕНТ: ГОСУДАРСТВО</a:t>
            </a: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8966C9A7-5759-4B2F-A87F-455B0B62EC19}"/>
              </a:ext>
            </a:extLst>
          </p:cNvPr>
          <p:cNvSpPr txBox="1"/>
          <p:nvPr/>
        </p:nvSpPr>
        <p:spPr>
          <a:xfrm>
            <a:off x="673166" y="1354959"/>
            <a:ext cx="6343374" cy="1451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-снижение прозрачности бизнеса</a:t>
            </a:r>
          </a:p>
          <a:p>
            <a:pPr>
              <a:lnSpc>
                <a:spcPct val="100000"/>
              </a:lnSpc>
              <a:spcBef>
                <a:spcPts val="49"/>
              </a:spcBef>
            </a:pPr>
            <a:endParaRPr lang="ru-RU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1096645">
              <a:lnSpc>
                <a:spcPct val="119900"/>
              </a:lnSpc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-слабая поддержка социальная мобильности</a:t>
            </a:r>
          </a:p>
          <a:p>
            <a:pPr>
              <a:lnSpc>
                <a:spcPct val="100000"/>
              </a:lnSpc>
              <a:spcBef>
                <a:spcPts val="54"/>
              </a:spcBef>
            </a:pPr>
            <a:endParaRPr lang="ru-RU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-социальное давление из-за жилища,</a:t>
            </a: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которым недовольно общество</a:t>
            </a:r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83489E79-FBF7-445D-AC83-C2B2CA438F14}"/>
              </a:ext>
            </a:extLst>
          </p:cNvPr>
          <p:cNvSpPr txBox="1">
            <a:spLocks/>
          </p:cNvSpPr>
          <p:nvPr/>
        </p:nvSpPr>
        <p:spPr>
          <a:xfrm>
            <a:off x="635773" y="2674512"/>
            <a:ext cx="15421735" cy="507475"/>
          </a:xfrm>
          <a:prstGeom prst="rect">
            <a:avLst/>
          </a:prstGeom>
        </p:spPr>
        <p:txBody>
          <a:bodyPr vert="horz" wrap="square" lIns="0" tIns="289207" rIns="0" bIns="0" rtlCol="0" anchor="ctr">
            <a:spAutoFit/>
          </a:bodyPr>
          <a:lstStyle>
            <a:lvl1pPr algn="l" defTabSz="15078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3020">
              <a:lnSpc>
                <a:spcPct val="100000"/>
              </a:lnSpc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 СЕГМЕНТ: ДЕВЕЛОПЕР</a:t>
            </a:r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id="{A6B6F304-D516-4C84-BEFF-C915898CDE3B}"/>
              </a:ext>
            </a:extLst>
          </p:cNvPr>
          <p:cNvSpPr txBox="1"/>
          <p:nvPr/>
        </p:nvSpPr>
        <p:spPr>
          <a:xfrm>
            <a:off x="652247" y="3352362"/>
            <a:ext cx="5893261" cy="4518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-простаивание жилища</a:t>
            </a:r>
          </a:p>
          <a:p>
            <a:pPr marL="12700" marR="534035">
              <a:lnSpc>
                <a:spcPct val="121000"/>
              </a:lnSpc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-быстрый моральный износ здания</a:t>
            </a:r>
          </a:p>
        </p:txBody>
      </p:sp>
      <p:sp>
        <p:nvSpPr>
          <p:cNvPr id="23" name="object 2">
            <a:extLst>
              <a:ext uri="{FF2B5EF4-FFF2-40B4-BE49-F238E27FC236}">
                <a16:creationId xmlns:a16="http://schemas.microsoft.com/office/drawing/2014/main" id="{B39F69D3-BBBB-434F-92EA-1CB0858A1456}"/>
              </a:ext>
            </a:extLst>
          </p:cNvPr>
          <p:cNvSpPr txBox="1">
            <a:spLocks/>
          </p:cNvSpPr>
          <p:nvPr/>
        </p:nvSpPr>
        <p:spPr>
          <a:xfrm>
            <a:off x="585349" y="3818464"/>
            <a:ext cx="15421735" cy="507475"/>
          </a:xfrm>
          <a:prstGeom prst="rect">
            <a:avLst/>
          </a:prstGeom>
        </p:spPr>
        <p:txBody>
          <a:bodyPr vert="horz" wrap="square" lIns="0" tIns="289207" rIns="0" bIns="0" rtlCol="0" anchor="ctr">
            <a:spAutoFit/>
          </a:bodyPr>
          <a:lstStyle>
            <a:lvl1pPr algn="l" defTabSz="15078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3020">
              <a:lnSpc>
                <a:spcPct val="100000"/>
              </a:lnSpc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 СЕГМЕНТ: ЖИТЕЛЬ</a:t>
            </a:r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id="{2ABA84FB-52CE-451A-B5E4-3540E94C11D0}"/>
              </a:ext>
            </a:extLst>
          </p:cNvPr>
          <p:cNvSpPr txBox="1"/>
          <p:nvPr/>
        </p:nvSpPr>
        <p:spPr>
          <a:xfrm>
            <a:off x="563653" y="4466839"/>
            <a:ext cx="6427522" cy="2210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88975">
              <a:lnSpc>
                <a:spcPct val="103800"/>
              </a:lnSpc>
            </a:pPr>
            <a:r>
              <a:rPr dirty="0">
                <a:solidFill>
                  <a:srgbClr val="DEDE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высокая стоимость аренды и эксплуатации на 1 семью</a:t>
            </a:r>
          </a:p>
          <a:p>
            <a:pPr>
              <a:lnSpc>
                <a:spcPct val="100000"/>
              </a:lnSpc>
              <a:spcBef>
                <a:spcPts val="2"/>
              </a:spcBef>
            </a:pPr>
            <a:endParaRPr lang="ru-RU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27050">
              <a:lnSpc>
                <a:spcPct val="103800"/>
              </a:lnSpc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-невозможность проведения перепланировки места проживания - 48%</a:t>
            </a:r>
          </a:p>
          <a:p>
            <a:pPr>
              <a:lnSpc>
                <a:spcPct val="100000"/>
              </a:lnSpc>
              <a:spcBef>
                <a:spcPts val="2"/>
              </a:spcBef>
            </a:pPr>
            <a:endParaRPr lang="ru-RU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ct val="103800"/>
              </a:lnSpc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-площадь места проживания (недостаточная или излишняя) - 58%</a:t>
            </a:r>
          </a:p>
          <a:p>
            <a:pPr>
              <a:lnSpc>
                <a:spcPct val="100000"/>
              </a:lnSpc>
              <a:spcBef>
                <a:spcPts val="2"/>
              </a:spcBef>
            </a:pPr>
            <a:endParaRPr lang="ru-RU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6730">
              <a:lnSpc>
                <a:spcPct val="103800"/>
              </a:lnSpc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-отсутствие социальных объектов общего пользования (площадка, парковка и пр.) - 22%</a:t>
            </a:r>
          </a:p>
          <a:p>
            <a:pPr>
              <a:lnSpc>
                <a:spcPct val="100000"/>
              </a:lnSpc>
              <a:spcBef>
                <a:spcPts val="56"/>
              </a:spcBef>
            </a:pPr>
            <a:endParaRPr lang="ru-RU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-не учитываются факторы демографии</a:t>
            </a:r>
          </a:p>
        </p:txBody>
      </p:sp>
      <p:sp>
        <p:nvSpPr>
          <p:cNvPr id="28" name="object 4">
            <a:extLst>
              <a:ext uri="{FF2B5EF4-FFF2-40B4-BE49-F238E27FC236}">
                <a16:creationId xmlns:a16="http://schemas.microsoft.com/office/drawing/2014/main" id="{F068006F-E6FE-49BD-98A0-0A8D7B9D33FC}"/>
              </a:ext>
            </a:extLst>
          </p:cNvPr>
          <p:cNvSpPr/>
          <p:nvPr/>
        </p:nvSpPr>
        <p:spPr bwMode="auto">
          <a:xfrm>
            <a:off x="8616828" y="228044"/>
            <a:ext cx="3303881" cy="1997627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Arial" panose="020B0604020202020204" pitchFamily="34" charset="0"/>
            </a:endParaRPr>
          </a:p>
        </p:txBody>
      </p:sp>
      <p:sp>
        <p:nvSpPr>
          <p:cNvPr id="29" name="object 4">
            <a:extLst>
              <a:ext uri="{FF2B5EF4-FFF2-40B4-BE49-F238E27FC236}">
                <a16:creationId xmlns:a16="http://schemas.microsoft.com/office/drawing/2014/main" id="{FB802FD5-1817-447B-9420-AD0DBBDCDBF4}"/>
              </a:ext>
            </a:extLst>
          </p:cNvPr>
          <p:cNvSpPr/>
          <p:nvPr/>
        </p:nvSpPr>
        <p:spPr bwMode="auto">
          <a:xfrm>
            <a:off x="8592532" y="2093510"/>
            <a:ext cx="3303881" cy="2373329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Arial" panose="020B0604020202020204" pitchFamily="34" charset="0"/>
            </a:endParaRPr>
          </a:p>
        </p:txBody>
      </p:sp>
      <p:sp>
        <p:nvSpPr>
          <p:cNvPr id="30" name="object 4">
            <a:extLst>
              <a:ext uri="{FF2B5EF4-FFF2-40B4-BE49-F238E27FC236}">
                <a16:creationId xmlns:a16="http://schemas.microsoft.com/office/drawing/2014/main" id="{09F3F5F8-5954-4C96-BF80-7C903DC3DAB9}"/>
              </a:ext>
            </a:extLst>
          </p:cNvPr>
          <p:cNvSpPr/>
          <p:nvPr/>
        </p:nvSpPr>
        <p:spPr bwMode="auto">
          <a:xfrm>
            <a:off x="8592532" y="4419102"/>
            <a:ext cx="3328177" cy="2373329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0" y="556394"/>
            <a:ext cx="2624903" cy="369291"/>
            <a:chOff x="0" y="556394"/>
            <a:chExt cx="2624903" cy="369291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556394"/>
              <a:ext cx="1294463" cy="36929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556394"/>
              <a:ext cx="1294463" cy="369291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556394"/>
              <a:ext cx="1294463" cy="36929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556394"/>
              <a:ext cx="1294463" cy="36929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556394"/>
              <a:ext cx="1294463" cy="36929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</p:grpSp>
      <p:grpSp>
        <p:nvGrpSpPr>
          <p:cNvPr id="8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9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10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 dirty="0">
                  <a:solidFill>
                    <a:srgbClr val="FFFFFF"/>
                  </a:solidFill>
                  <a:latin typeface="Arial" panose="020B0604020202020204" pitchFamily="34" charset="0"/>
                </a:rPr>
                <a:t>3</a:t>
              </a:r>
              <a:endParaRPr sz="1200" b="0" i="0" u="none" strike="noStrike" cap="none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3" name="object 4">
            <a:extLst>
              <a:ext uri="{FF2B5EF4-FFF2-40B4-BE49-F238E27FC236}">
                <a16:creationId xmlns:a16="http://schemas.microsoft.com/office/drawing/2014/main" id="{4ACDB256-9738-4D35-9584-BCFB4E3FE2AE}"/>
              </a:ext>
            </a:extLst>
          </p:cNvPr>
          <p:cNvSpPr txBox="1"/>
          <p:nvPr/>
        </p:nvSpPr>
        <p:spPr>
          <a:xfrm>
            <a:off x="545239" y="468409"/>
            <a:ext cx="3953510" cy="9913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740"/>
              </a:lnSpc>
            </a:pPr>
            <a:r>
              <a:rPr sz="2000" spc="-14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Аналоги</a:t>
            </a:r>
            <a:endParaRPr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4" name="object 5">
            <a:extLst>
              <a:ext uri="{FF2B5EF4-FFF2-40B4-BE49-F238E27FC236}">
                <a16:creationId xmlns:a16="http://schemas.microsoft.com/office/drawing/2014/main" id="{53CE5FA6-0251-4AA0-8A05-82A54F84CE38}"/>
              </a:ext>
            </a:extLst>
          </p:cNvPr>
          <p:cNvSpPr txBox="1"/>
          <p:nvPr/>
        </p:nvSpPr>
        <p:spPr>
          <a:xfrm>
            <a:off x="477928" y="1541460"/>
            <a:ext cx="6771005" cy="205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3500"/>
              </a:lnSpc>
            </a:pPr>
            <a:r>
              <a:rPr lang="ru-RU" sz="1600" dirty="0">
                <a:solidFill>
                  <a:schemeClr val="bg1">
                    <a:lumMod val="50000"/>
                  </a:schemeClr>
                </a:solidFill>
              </a:rPr>
              <a:t>в </a:t>
            </a:r>
            <a:r>
              <a:rPr lang="ru-RU" sz="1600" spc="-20" dirty="0">
                <a:solidFill>
                  <a:schemeClr val="bg1">
                    <a:lumMod val="50000"/>
                  </a:schemeClr>
                </a:solidFill>
              </a:rPr>
              <a:t>России </a:t>
            </a:r>
            <a:r>
              <a:rPr lang="ru-RU" sz="1600" spc="-40" dirty="0">
                <a:solidFill>
                  <a:schemeClr val="bg1">
                    <a:lumMod val="50000"/>
                  </a:schemeClr>
                </a:solidFill>
              </a:rPr>
              <a:t>существуют только 3 </a:t>
            </a:r>
            <a:r>
              <a:rPr lang="ru-RU" sz="1600" spc="-65" dirty="0">
                <a:solidFill>
                  <a:schemeClr val="bg1">
                    <a:lumMod val="50000"/>
                  </a:schemeClr>
                </a:solidFill>
              </a:rPr>
              <a:t>типа </a:t>
            </a:r>
            <a:r>
              <a:rPr lang="ru-RU" sz="1600" spc="-20" dirty="0">
                <a:solidFill>
                  <a:schemeClr val="bg1">
                    <a:lumMod val="50000"/>
                  </a:schemeClr>
                </a:solidFill>
              </a:rPr>
              <a:t>социального жилья: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  <a:p>
            <a:pPr marL="298450" marR="5080" indent="-28575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ru-RU" sz="1600" spc="-2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Квартирное жилище</a:t>
            </a:r>
            <a:endParaRPr lang="ru-RU" sz="1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marR="5080" indent="-28575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ru-RU" sz="1600" spc="2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 </a:t>
            </a:r>
            <a:r>
              <a:rPr lang="ru-RU" sz="1600" spc="-5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аспиранта</a:t>
            </a:r>
            <a:endParaRPr lang="ru-RU" sz="1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indent="-285750">
              <a:buClr>
                <a:srgbClr val="777775"/>
              </a:buClr>
              <a:buSzPct val="115625"/>
              <a:buFont typeface="Arial" panose="020B0604020202020204" pitchFamily="34" charset="0"/>
              <a:buChar char="•"/>
              <a:tabLst>
                <a:tab pos="388620" algn="l"/>
              </a:tabLst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ОЖК</a:t>
            </a: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МСЖ</a:t>
            </a:r>
          </a:p>
          <a:p>
            <a:pPr marL="387985">
              <a:lnSpc>
                <a:spcPts val="3620"/>
              </a:lnSpc>
            </a:pPr>
            <a:endParaRPr sz="3200" spc="-20" dirty="0">
              <a:solidFill>
                <a:srgbClr val="558AA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E0A3836-995B-49CB-ACC7-5624B6454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983" y="3429000"/>
            <a:ext cx="10392034" cy="296059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0" y="556394"/>
            <a:ext cx="2624903" cy="369291"/>
            <a:chOff x="0" y="556394"/>
            <a:chExt cx="2624903" cy="369291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556394"/>
              <a:ext cx="1294463" cy="36929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556394"/>
              <a:ext cx="1294463" cy="369291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556394"/>
              <a:ext cx="1294463" cy="36929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556394"/>
              <a:ext cx="1294463" cy="36929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556394"/>
              <a:ext cx="1294463" cy="36929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 dirty="0">
                  <a:solidFill>
                    <a:srgbClr val="FFFFFF"/>
                  </a:solidFill>
                  <a:latin typeface="Arial" panose="020B0604020202020204" pitchFamily="34" charset="0"/>
                </a:rPr>
                <a:t>4</a:t>
              </a:r>
              <a:endParaRPr dirty="0">
                <a:latin typeface="Arial" panose="020B0604020202020204" pitchFamily="34" charset="0"/>
              </a:endParaRPr>
            </a:p>
          </p:txBody>
        </p:sp>
      </p:grpSp>
      <p:sp>
        <p:nvSpPr>
          <p:cNvPr id="16" name="object 3">
            <a:extLst>
              <a:ext uri="{FF2B5EF4-FFF2-40B4-BE49-F238E27FC236}">
                <a16:creationId xmlns:a16="http://schemas.microsoft.com/office/drawing/2014/main" id="{E2FA67DF-F26B-4650-92B0-7B12FF0B55ED}"/>
              </a:ext>
            </a:extLst>
          </p:cNvPr>
          <p:cNvSpPr txBox="1"/>
          <p:nvPr/>
        </p:nvSpPr>
        <p:spPr>
          <a:xfrm>
            <a:off x="743555" y="1338359"/>
            <a:ext cx="4108829" cy="589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688975" indent="-457200">
              <a:lnSpc>
                <a:spcPct val="103800"/>
              </a:lnSpc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Пример решения конкурентов:</a:t>
            </a:r>
          </a:p>
          <a:p>
            <a:pPr marL="469900" marR="688975" indent="-457200">
              <a:lnSpc>
                <a:spcPct val="103800"/>
              </a:lnSpc>
              <a:buFont typeface="Arial" panose="020B0604020202020204" pitchFamily="34" charset="0"/>
              <a:buChar char="•"/>
            </a:pPr>
            <a:endParaRPr lang="ru-RU" sz="24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D51C5E3-03AC-4DCA-B184-016B0E81E85A}"/>
              </a:ext>
            </a:extLst>
          </p:cNvPr>
          <p:cNvSpPr txBox="1"/>
          <p:nvPr/>
        </p:nvSpPr>
        <p:spPr>
          <a:xfrm>
            <a:off x="647231" y="194382"/>
            <a:ext cx="5714156" cy="1093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ts val="9840"/>
              </a:lnSpc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Аналоги</a:t>
            </a:r>
          </a:p>
        </p:txBody>
      </p:sp>
      <p:sp>
        <p:nvSpPr>
          <p:cNvPr id="18" name="object 3">
            <a:extLst>
              <a:ext uri="{FF2B5EF4-FFF2-40B4-BE49-F238E27FC236}">
                <a16:creationId xmlns:a16="http://schemas.microsoft.com/office/drawing/2014/main" id="{12EF0FE7-2519-4A28-942B-41193EE42795}"/>
              </a:ext>
            </a:extLst>
          </p:cNvPr>
          <p:cNvSpPr txBox="1"/>
          <p:nvPr/>
        </p:nvSpPr>
        <p:spPr>
          <a:xfrm>
            <a:off x="983814" y="4634812"/>
            <a:ext cx="4108826" cy="12617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688975" indent="-457200">
              <a:lnSpc>
                <a:spcPct val="1038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  <a:t>Sergey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  <a:t>Skuratov</a:t>
            </a:r>
            <a:r>
              <a:rPr lang="en-US" b="0" i="0" dirty="0"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  <a:t> Architects</a:t>
            </a:r>
          </a:p>
          <a:p>
            <a:pPr marL="469900" marR="688975" indent="-457200">
              <a:lnSpc>
                <a:spcPct val="1038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  <a:t>SPEECH</a:t>
            </a:r>
            <a:endParaRPr lang="en-US" dirty="0">
              <a:solidFill>
                <a:srgbClr val="000000"/>
              </a:solidFill>
              <a:latin typeface="+mn-lt"/>
              <a:cs typeface="Arial" panose="020B0604020202020204" pitchFamily="34" charset="0"/>
            </a:endParaRPr>
          </a:p>
          <a:p>
            <a:pPr marL="469900" marR="688975" indent="-457200">
              <a:lnSpc>
                <a:spcPct val="1038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  <a:t>ABD architects </a:t>
            </a:r>
          </a:p>
          <a:p>
            <a:pPr marL="469900" marR="688975" indent="-457200">
              <a:lnSpc>
                <a:spcPct val="1038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  <a:t>«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  <a:t>Цимайло</a:t>
            </a:r>
            <a:r>
              <a:rPr lang="ru-RU" b="0" i="0" dirty="0"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  <a:t> Ляшенко и Партнеры»</a:t>
            </a:r>
          </a:p>
          <a:p>
            <a:pPr marL="469900" marR="688975" indent="-457200">
              <a:lnSpc>
                <a:spcPct val="103800"/>
              </a:lnSpc>
              <a:buFont typeface="Arial" panose="020B0604020202020204" pitchFamily="34" charset="0"/>
              <a:buChar char="•"/>
            </a:pPr>
            <a:endParaRPr lang="ru-RU" sz="24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D3E388-8BE0-495A-A7C9-5BB8193DF4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555" y="1917342"/>
            <a:ext cx="10572750" cy="23907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0" y="556394"/>
            <a:ext cx="2624903" cy="369291"/>
            <a:chOff x="0" y="556394"/>
            <a:chExt cx="2624903" cy="369291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556394"/>
              <a:ext cx="1294463" cy="36929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556394"/>
              <a:ext cx="1294463" cy="369291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556394"/>
              <a:ext cx="1294463" cy="36929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556394"/>
              <a:ext cx="1294463" cy="36929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556394"/>
              <a:ext cx="1294463" cy="36929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 dirty="0">
                  <a:solidFill>
                    <a:srgbClr val="FFFFFF"/>
                  </a:solidFill>
                  <a:latin typeface="Arial" panose="020B0604020202020204" pitchFamily="34" charset="0"/>
                </a:rPr>
                <a:t>4</a:t>
              </a:r>
              <a:endParaRPr dirty="0">
                <a:latin typeface="Arial" panose="020B0604020202020204" pitchFamily="34" charset="0"/>
              </a:endParaRPr>
            </a:p>
          </p:txBody>
        </p:sp>
      </p:grpSp>
      <p:sp>
        <p:nvSpPr>
          <p:cNvPr id="16" name="object 2">
            <a:extLst>
              <a:ext uri="{FF2B5EF4-FFF2-40B4-BE49-F238E27FC236}">
                <a16:creationId xmlns:a16="http://schemas.microsoft.com/office/drawing/2014/main" id="{85E80CEE-C9C2-40F1-95FE-8227892D7D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4273152" y="875368"/>
            <a:ext cx="17339786" cy="388421"/>
          </a:xfrm>
          <a:prstGeom prst="rect">
            <a:avLst/>
          </a:prstGeom>
        </p:spPr>
        <p:txBody>
          <a:bodyPr vert="horz" wrap="square" lIns="0" tIns="79865" rIns="0" bIns="0" rtlCol="0">
            <a:spAutoFit/>
          </a:bodyPr>
          <a:lstStyle/>
          <a:p>
            <a:pPr marL="33020">
              <a:lnSpc>
                <a:spcPct val="100000"/>
              </a:lnSpc>
            </a:pPr>
            <a:r>
              <a:rPr sz="2000" dirty="0">
                <a:solidFill>
                  <a:schemeClr val="tx1"/>
                </a:solidFill>
                <a:latin typeface="+mn-lt"/>
              </a:rPr>
              <a:t>РЫНОК</a:t>
            </a:r>
          </a:p>
        </p:txBody>
      </p:sp>
      <p:sp>
        <p:nvSpPr>
          <p:cNvPr id="17" name="object 4">
            <a:extLst>
              <a:ext uri="{FF2B5EF4-FFF2-40B4-BE49-F238E27FC236}">
                <a16:creationId xmlns:a16="http://schemas.microsoft.com/office/drawing/2014/main" id="{E77F02CF-18E3-4BCB-A585-5DBF3B75DF59}"/>
              </a:ext>
            </a:extLst>
          </p:cNvPr>
          <p:cNvSpPr txBox="1"/>
          <p:nvPr/>
        </p:nvSpPr>
        <p:spPr>
          <a:xfrm>
            <a:off x="125526" y="2494000"/>
            <a:ext cx="7122602" cy="1869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3800"/>
              </a:lnSpc>
            </a:pPr>
            <a:r>
              <a:rPr dirty="0">
                <a:solidFill>
                  <a:schemeClr val="bg1">
                    <a:lumMod val="50000"/>
                  </a:schemeClr>
                </a:solidFill>
                <a:latin typeface="+mn-lt"/>
              </a:rPr>
              <a:t>PAM- 485,24 млрд $ к 2028 году при среднегодовом темпе роста 5,35% в течение прогнозируемого периода (2023-2028 годы)</a:t>
            </a:r>
          </a:p>
          <a:p>
            <a:pPr marL="12700" marR="1276985">
              <a:lnSpc>
                <a:spcPct val="229999"/>
              </a:lnSpc>
            </a:pPr>
            <a:r>
              <a:rPr dirty="0">
                <a:solidFill>
                  <a:schemeClr val="bg1">
                    <a:lumMod val="50000"/>
                  </a:schemeClr>
                </a:solidFill>
                <a:latin typeface="+mn-lt"/>
              </a:rPr>
              <a:t>TAM- 600 млрд ₽ в год при росте на 10% в </a:t>
            </a:r>
            <a:r>
              <a:rPr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год</a:t>
            </a:r>
            <a:r>
              <a:rPr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endParaRPr lang="ru-RU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marL="12700" marR="1276985">
              <a:lnSpc>
                <a:spcPct val="229999"/>
              </a:lnSpc>
            </a:pPr>
            <a:r>
              <a:rPr dirty="0">
                <a:solidFill>
                  <a:schemeClr val="bg1">
                    <a:lumMod val="50000"/>
                  </a:schemeClr>
                </a:solidFill>
                <a:latin typeface="+mn-lt"/>
              </a:rPr>
              <a:t>SAM- 28 млн. кв. м 500 р/кв.м.= 14 млрд ₽</a:t>
            </a:r>
          </a:p>
          <a:p>
            <a:pPr>
              <a:lnSpc>
                <a:spcPct val="100000"/>
              </a:lnSpc>
              <a:spcBef>
                <a:spcPts val="26"/>
              </a:spcBef>
            </a:pPr>
            <a:endParaRPr dirty="0">
              <a:solidFill>
                <a:schemeClr val="bg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dirty="0">
                <a:solidFill>
                  <a:schemeClr val="bg1">
                    <a:lumMod val="50000"/>
                  </a:schemeClr>
                </a:solidFill>
                <a:latin typeface="+mn-lt"/>
              </a:rPr>
              <a:t>SOM- 14 млрд ₽.*0,1 /5= 1,4 млрд/5= 280 000 000 ₽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7A3AA67-0B2D-4218-90EB-D970B2352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4924" y="420032"/>
            <a:ext cx="4781550" cy="5562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" name="Google Shape;123;p2"/>
          <p:cNvGrpSpPr/>
          <p:nvPr/>
        </p:nvGrpSpPr>
        <p:grpSpPr bwMode="auto">
          <a:xfrm>
            <a:off x="0" y="556394"/>
            <a:ext cx="2624903" cy="369291"/>
            <a:chOff x="0" y="556394"/>
            <a:chExt cx="2624903" cy="369291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556394"/>
              <a:ext cx="1294463" cy="36929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556394"/>
              <a:ext cx="1294463" cy="369291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556394"/>
              <a:ext cx="1294463" cy="36929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556394"/>
              <a:ext cx="1294463" cy="36929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556394"/>
              <a:ext cx="1294463" cy="36929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oogle Shape;221;p7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7" name="Google Shape;222;p7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18" name="Google Shape;223;p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 dirty="0">
                  <a:solidFill>
                    <a:srgbClr val="FFFFFF"/>
                  </a:solidFill>
                  <a:latin typeface="Arial" panose="020B0604020202020204" pitchFamily="34" charset="0"/>
                </a:rPr>
                <a:t>7</a:t>
              </a:r>
              <a:endParaRPr dirty="0">
                <a:latin typeface="Arial" panose="020B0604020202020204" pitchFamily="34" charset="0"/>
              </a:endParaRPr>
            </a:p>
          </p:txBody>
        </p:sp>
      </p:grpSp>
      <p:sp>
        <p:nvSpPr>
          <p:cNvPr id="22" name="object 2">
            <a:extLst>
              <a:ext uri="{FF2B5EF4-FFF2-40B4-BE49-F238E27FC236}">
                <a16:creationId xmlns:a16="http://schemas.microsoft.com/office/drawing/2014/main" id="{755F8E4D-F350-47B9-A671-5B82A80EAAFF}"/>
              </a:ext>
            </a:extLst>
          </p:cNvPr>
          <p:cNvSpPr txBox="1"/>
          <p:nvPr/>
        </p:nvSpPr>
        <p:spPr>
          <a:xfrm>
            <a:off x="984250" y="473075"/>
            <a:ext cx="10173422" cy="1010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890"/>
              </a:lnSpc>
            </a:pPr>
            <a:r>
              <a:rPr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БИЗНЕС-МОДЕЛЬ</a:t>
            </a:r>
            <a:endParaRPr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3" name="object 3">
            <a:extLst>
              <a:ext uri="{FF2B5EF4-FFF2-40B4-BE49-F238E27FC236}">
                <a16:creationId xmlns:a16="http://schemas.microsoft.com/office/drawing/2014/main" id="{EEAC81F2-A68D-44F9-A5C6-BE81D4FB94B5}"/>
              </a:ext>
            </a:extLst>
          </p:cNvPr>
          <p:cNvSpPr txBox="1"/>
          <p:nvPr/>
        </p:nvSpPr>
        <p:spPr>
          <a:xfrm>
            <a:off x="944485" y="2276872"/>
            <a:ext cx="17128093" cy="33818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804670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Что продаем?</a:t>
            </a:r>
          </a:p>
          <a:p>
            <a:pPr marL="12700" marR="1804670"/>
            <a:endParaRPr lang="ru-RU" dirty="0">
              <a:solidFill>
                <a:schemeClr val="bg1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12700" marR="1804670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Альбом с архитектурно-планировочными решениями и методику формирования социального жилища</a:t>
            </a:r>
          </a:p>
          <a:p>
            <a:pPr marL="12700" marR="1804670"/>
            <a:endParaRPr lang="ru-RU" dirty="0">
              <a:solidFill>
                <a:schemeClr val="bg1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12700" marR="1804670"/>
            <a:endParaRPr lang="ru-RU" dirty="0">
              <a:solidFill>
                <a:schemeClr val="bg1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12700" marR="1804670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Концепция стоит:</a:t>
            </a:r>
          </a:p>
          <a:p>
            <a:pPr marL="12700" marR="1804670"/>
            <a:endParaRPr lang="ru-RU" dirty="0">
              <a:solidFill>
                <a:schemeClr val="bg1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12700" marR="1804670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До 1000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кв.м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.- до 200 тыс. руб.</a:t>
            </a:r>
          </a:p>
          <a:p>
            <a:pPr marL="12700" marR="1804670"/>
            <a:endParaRPr lang="ru-RU" dirty="0">
              <a:solidFill>
                <a:schemeClr val="bg1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12700" marR="1804670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1000-5000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кв.м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.- до 300 тыс. руб.</a:t>
            </a:r>
          </a:p>
          <a:p>
            <a:pPr marL="12700" marR="1804670"/>
            <a:endParaRPr lang="ru-RU" dirty="0">
              <a:solidFill>
                <a:schemeClr val="bg1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12700" marR="1804670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Авторский надзор:</a:t>
            </a:r>
          </a:p>
          <a:p>
            <a:pPr marL="12700" marR="1804670"/>
            <a:endParaRPr lang="ru-RU" dirty="0">
              <a:solidFill>
                <a:schemeClr val="bg1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12700" marR="1804670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0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,2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% от стоимости концепции</a:t>
            </a:r>
          </a:p>
          <a:p>
            <a:pPr marL="12700" marR="1804670">
              <a:lnSpc>
                <a:spcPct val="103800"/>
              </a:lnSpc>
            </a:pPr>
            <a:endParaRPr lang="ru-RU" sz="24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" name="Google Shape;141;p20"/>
          <p:cNvSpPr txBox="1"/>
          <p:nvPr/>
        </p:nvSpPr>
        <p:spPr bwMode="auto">
          <a:xfrm rot="2546">
            <a:off x="10092232" y="6277587"/>
            <a:ext cx="4050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r">
              <a:lnSpc>
                <a:spcPct val="114999"/>
              </a:lnSpc>
              <a:defRPr/>
            </a:pPr>
            <a:r>
              <a:rPr lang="ru-RU" sz="1000" dirty="0">
                <a:latin typeface="Arial" panose="020B0604020202020204" pitchFamily="34" charset="0"/>
                <a:ea typeface="Montserrat ExtraBold"/>
                <a:cs typeface="Arial" panose="020B0604020202020204" pitchFamily="34" charset="0"/>
              </a:rPr>
              <a:t>8</a:t>
            </a:r>
            <a:endParaRPr dirty="0">
              <a:latin typeface="Arial" panose="020B0604020202020204" pitchFamily="34" charset="0"/>
            </a:endParaRPr>
          </a:p>
          <a:p>
            <a:pPr algn="r">
              <a:lnSpc>
                <a:spcPct val="114999"/>
              </a:lnSpc>
              <a:defRPr/>
            </a:pPr>
            <a:endParaRPr sz="1000" dirty="0">
              <a:latin typeface="Arial" panose="020B0604020202020204" pitchFamily="34" charset="0"/>
              <a:ea typeface="Montserrat ExtraBold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5675E4-48DA-40FC-B419-CA9D069A04E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3472" y="368277"/>
            <a:ext cx="7264761" cy="633770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</a:rPr>
                <a:t>8</a:t>
              </a:r>
              <a:endParaRPr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8" name="Google Shape;123;p2"/>
          <p:cNvGrpSpPr/>
          <p:nvPr/>
        </p:nvGrpSpPr>
        <p:grpSpPr bwMode="auto">
          <a:xfrm>
            <a:off x="0" y="556394"/>
            <a:ext cx="2624903" cy="369291"/>
            <a:chOff x="0" y="556394"/>
            <a:chExt cx="2624903" cy="369291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556394"/>
              <a:ext cx="1294463" cy="36929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556394"/>
              <a:ext cx="1294463" cy="369291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556394"/>
              <a:ext cx="1294463" cy="36929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556394"/>
              <a:ext cx="1294463" cy="36929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556394"/>
              <a:ext cx="1294463" cy="36929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</p:grpSp>
      <p:sp>
        <p:nvSpPr>
          <p:cNvPr id="14" name="object 2">
            <a:extLst>
              <a:ext uri="{FF2B5EF4-FFF2-40B4-BE49-F238E27FC236}">
                <a16:creationId xmlns:a16="http://schemas.microsoft.com/office/drawing/2014/main" id="{A0F1E78D-38FC-4660-82D7-06BD294E56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5844537" y="432137"/>
            <a:ext cx="17339786" cy="11541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9000"/>
              </a:lnSpc>
            </a:pPr>
            <a:r>
              <a:rPr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СОЦИАЛЬНО-ЗНАЧИМЫЙ ЭФФЕКТ</a:t>
            </a: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9393059A-B422-4428-95BD-76864C07882F}"/>
              </a:ext>
            </a:extLst>
          </p:cNvPr>
          <p:cNvSpPr txBox="1"/>
          <p:nvPr/>
        </p:nvSpPr>
        <p:spPr>
          <a:xfrm>
            <a:off x="336583" y="2059064"/>
            <a:ext cx="17339786" cy="15758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180467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Качественный - увеличится уровень качественного проживания молодых специалистов</a:t>
            </a:r>
          </a:p>
          <a:p>
            <a:pPr marL="355600" marR="508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Количественный - у большинства молодых специалистов появится возможность улучшения качества проживания</a:t>
            </a:r>
          </a:p>
          <a:p>
            <a:pPr marL="355600" marR="508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социальной мобильности</a:t>
            </a:r>
          </a:p>
          <a:p>
            <a:pPr marL="355600" marR="508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Учитываем демографический фактор и род деятельности при проектировании</a:t>
            </a:r>
          </a:p>
          <a:p>
            <a:pPr marL="355600" marR="508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Уменьшение срока морального износа здания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" name="Google Shape;123;p2"/>
          <p:cNvGrpSpPr/>
          <p:nvPr/>
        </p:nvGrpSpPr>
        <p:grpSpPr bwMode="auto">
          <a:xfrm>
            <a:off x="0" y="556394"/>
            <a:ext cx="2624903" cy="369291"/>
            <a:chOff x="0" y="556394"/>
            <a:chExt cx="2624903" cy="369291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556394"/>
              <a:ext cx="1294463" cy="36929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556394"/>
              <a:ext cx="1294463" cy="369291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556394"/>
              <a:ext cx="1294463" cy="36929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556394"/>
              <a:ext cx="1294463" cy="36929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556394"/>
              <a:ext cx="1294463" cy="36929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</a:rPr>
                <a:t>9</a:t>
              </a:r>
              <a:endParaRPr dirty="0">
                <a:latin typeface="Arial" panose="020B0604020202020204" pitchFamily="34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B57531E-205F-4D60-ACBA-167F28378904}"/>
              </a:ext>
            </a:extLst>
          </p:cNvPr>
          <p:cNvSpPr txBox="1"/>
          <p:nvPr/>
        </p:nvSpPr>
        <p:spPr>
          <a:xfrm>
            <a:off x="501716" y="788338"/>
            <a:ext cx="6105832" cy="3745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i="0" dirty="0">
                <a:solidFill>
                  <a:srgbClr val="0D0D0D"/>
                </a:solidFill>
                <a:effectLst/>
                <a:latin typeface="+mn-lt"/>
              </a:rPr>
              <a:t>ЗАПРОС НА ПОДДЕРЖКУ</a:t>
            </a:r>
          </a:p>
          <a:p>
            <a:pPr>
              <a:lnSpc>
                <a:spcPct val="150000"/>
              </a:lnSpc>
            </a:pPr>
            <a:endParaRPr lang="ru-RU" b="1" dirty="0">
              <a:solidFill>
                <a:srgbClr val="0D0D0D"/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endParaRPr lang="ru-RU" b="1" i="0" dirty="0">
              <a:solidFill>
                <a:srgbClr val="0D0D0D"/>
              </a:solidFill>
              <a:effectLst/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ru-RU" b="1" i="0" dirty="0">
                <a:solidFill>
                  <a:srgbClr val="0D0D0D"/>
                </a:solidFill>
                <a:effectLst/>
                <a:latin typeface="+mn-lt"/>
              </a:rPr>
              <a:t/>
            </a:r>
            <a:br>
              <a:rPr lang="ru-RU" b="1" i="0" dirty="0">
                <a:solidFill>
                  <a:srgbClr val="0D0D0D"/>
                </a:solidFill>
                <a:effectLst/>
                <a:latin typeface="+mn-lt"/>
              </a:rPr>
            </a:br>
            <a:r>
              <a:rPr lang="ru-RU" b="0" i="0" dirty="0">
                <a:solidFill>
                  <a:srgbClr val="404040"/>
                </a:solidFill>
                <a:effectLst/>
                <a:latin typeface="+mn-lt"/>
              </a:rPr>
              <a:t>ФИНАНСОВЫЙ (ГРАНТ ФСИ _ИНВЕСТИЦИИ)</a:t>
            </a:r>
            <a:br>
              <a:rPr lang="ru-RU" b="0" i="0" dirty="0">
                <a:solidFill>
                  <a:srgbClr val="404040"/>
                </a:solidFill>
                <a:effectLst/>
                <a:latin typeface="+mn-lt"/>
              </a:rPr>
            </a:br>
            <a:r>
              <a:rPr lang="ru-RU" b="0" i="0" dirty="0">
                <a:solidFill>
                  <a:srgbClr val="404040"/>
                </a:solidFill>
                <a:effectLst/>
                <a:latin typeface="+mn-lt"/>
              </a:rPr>
              <a:t>ПАРТНЕРСКИЙ (ПРОДВИЖЕНИЕ В СФЕРЕ СТРОИТЕЛЬСТВА, ДЕВЕЛОПЕРЫ)</a:t>
            </a:r>
            <a:br>
              <a:rPr lang="ru-RU" b="0" i="0" dirty="0">
                <a:solidFill>
                  <a:srgbClr val="404040"/>
                </a:solidFill>
                <a:effectLst/>
                <a:latin typeface="+mn-lt"/>
              </a:rPr>
            </a:br>
            <a:r>
              <a:rPr lang="ru-RU" b="0" i="0" dirty="0">
                <a:solidFill>
                  <a:srgbClr val="404040"/>
                </a:solidFill>
                <a:effectLst/>
                <a:latin typeface="+mn-lt"/>
              </a:rPr>
              <a:t>РЕСУРСНЫЙ (РАЗРАБОТКА стадии П и Р, практическая проверка)</a:t>
            </a:r>
            <a:br>
              <a:rPr lang="ru-RU" b="0" i="0" dirty="0">
                <a:solidFill>
                  <a:srgbClr val="404040"/>
                </a:solidFill>
                <a:effectLst/>
                <a:latin typeface="+mn-lt"/>
              </a:rPr>
            </a:br>
            <a:r>
              <a:rPr lang="ru-RU" b="0" i="0" dirty="0">
                <a:solidFill>
                  <a:srgbClr val="404040"/>
                </a:solidFill>
                <a:effectLst/>
                <a:latin typeface="+mn-lt"/>
              </a:rPr>
              <a:t>СОПРОВОЖДЕНИЕ (ЮРДИЧЕСКОЕ И Т.Д.)</a:t>
            </a:r>
            <a:br>
              <a:rPr lang="ru-RU" b="0" i="0" dirty="0">
                <a:solidFill>
                  <a:srgbClr val="404040"/>
                </a:solidFill>
                <a:effectLst/>
                <a:latin typeface="+mn-lt"/>
              </a:rPr>
            </a:br>
            <a:r>
              <a:rPr lang="ru-RU" b="0" i="0" dirty="0">
                <a:solidFill>
                  <a:srgbClr val="404040"/>
                </a:solidFill>
                <a:effectLst/>
                <a:latin typeface="+mn-lt"/>
              </a:rPr>
              <a:t>ПРОГРАММЫ ДАЛЬНЕГО ВОСТОКА</a:t>
            </a:r>
            <a:r>
              <a:rPr lang="ru-RU" dirty="0">
                <a:latin typeface="+mn-lt"/>
              </a:rPr>
              <a:t> </a:t>
            </a:r>
            <a:br>
              <a:rPr lang="ru-RU" dirty="0">
                <a:latin typeface="+mn-lt"/>
              </a:rPr>
            </a:br>
            <a:endParaRPr lang="ru-RU" dirty="0">
              <a:latin typeface="+mn-l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533519-7CEA-451F-811F-97AEB03E367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1365" y="66576"/>
            <a:ext cx="4298140" cy="226217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3CDB49-3506-4F09-939E-A0742A25958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4171" y="2264071"/>
            <a:ext cx="4154124" cy="459392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" name="Google Shape;123;p2"/>
          <p:cNvGrpSpPr/>
          <p:nvPr/>
        </p:nvGrpSpPr>
        <p:grpSpPr bwMode="auto">
          <a:xfrm>
            <a:off x="0" y="556394"/>
            <a:ext cx="2624903" cy="369291"/>
            <a:chOff x="0" y="556394"/>
            <a:chExt cx="2624903" cy="369291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556394"/>
              <a:ext cx="1294463" cy="36929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556394"/>
              <a:ext cx="1294463" cy="369291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556394"/>
              <a:ext cx="1294463" cy="36929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556394"/>
              <a:ext cx="1294463" cy="36929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556394"/>
              <a:ext cx="1294463" cy="36929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14</a:t>
              </a:r>
              <a:endParaRPr lang="ru-RU" sz="1200" b="0" i="0" u="none" strike="noStrike" cap="none" dirty="0">
                <a:solidFill>
                  <a:srgbClr val="FFFFFF"/>
                </a:solidFill>
              </a:endParaRPr>
            </a:p>
          </p:txBody>
        </p:sp>
      </p:grpSp>
      <p:sp>
        <p:nvSpPr>
          <p:cNvPr id="23" name="object 2">
            <a:extLst>
              <a:ext uri="{FF2B5EF4-FFF2-40B4-BE49-F238E27FC236}">
                <a16:creationId xmlns:a16="http://schemas.microsoft.com/office/drawing/2014/main" id="{7135E9F2-58A6-499E-A2A1-7B386340FC4D}"/>
              </a:ext>
            </a:extLst>
          </p:cNvPr>
          <p:cNvSpPr txBox="1"/>
          <p:nvPr/>
        </p:nvSpPr>
        <p:spPr>
          <a:xfrm>
            <a:off x="476566" y="235740"/>
            <a:ext cx="7201622" cy="1010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890"/>
              </a:lnSpc>
            </a:pPr>
            <a:r>
              <a:rPr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КОМАНДА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7" name="object 6">
            <a:extLst>
              <a:ext uri="{FF2B5EF4-FFF2-40B4-BE49-F238E27FC236}">
                <a16:creationId xmlns:a16="http://schemas.microsoft.com/office/drawing/2014/main" id="{D336979F-09A8-42CC-AABA-48AD42442CAD}"/>
              </a:ext>
            </a:extLst>
          </p:cNvPr>
          <p:cNvSpPr txBox="1"/>
          <p:nvPr/>
        </p:nvSpPr>
        <p:spPr>
          <a:xfrm>
            <a:off x="502067" y="4557302"/>
            <a:ext cx="2523090" cy="13043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1600"/>
              </a:lnSpc>
            </a:pPr>
            <a:r>
              <a:rPr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ЛИДЕР ПРОЕКТА: 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2700" marR="5080">
              <a:lnSpc>
                <a:spcPct val="101600"/>
              </a:lnSpc>
            </a:pPr>
            <a:r>
              <a:rPr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ОГИЕНКО ЕВГЕНИЙ ЛЕОНИДОВИЧ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2700" marR="5080">
              <a:lnSpc>
                <a:spcPct val="101600"/>
              </a:lnSpc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12700" marR="5080">
              <a:lnSpc>
                <a:spcPct val="101600"/>
              </a:lnSpc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Архитектор. Разработка концепции и методики.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8" name="object 7">
            <a:extLst>
              <a:ext uri="{FF2B5EF4-FFF2-40B4-BE49-F238E27FC236}">
                <a16:creationId xmlns:a16="http://schemas.microsoft.com/office/drawing/2014/main" id="{59F108F0-194A-4B45-95BC-D56EA8F7F162}"/>
              </a:ext>
            </a:extLst>
          </p:cNvPr>
          <p:cNvSpPr txBox="1"/>
          <p:nvPr/>
        </p:nvSpPr>
        <p:spPr>
          <a:xfrm>
            <a:off x="4673124" y="4739241"/>
            <a:ext cx="3031582" cy="1084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1600"/>
              </a:lnSpc>
            </a:pPr>
            <a:r>
              <a:rPr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ГРЕМИТСКИХ ВЛАДА ВЛАДИСЛАВОВНА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2700" marR="5080">
              <a:lnSpc>
                <a:spcPct val="101600"/>
              </a:lnSpc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2700" marR="5080">
              <a:lnSpc>
                <a:spcPct val="101600"/>
              </a:lnSpc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Архитектор. Разработка концепции.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9" name="object 8">
            <a:extLst>
              <a:ext uri="{FF2B5EF4-FFF2-40B4-BE49-F238E27FC236}">
                <a16:creationId xmlns:a16="http://schemas.microsoft.com/office/drawing/2014/main" id="{30B48595-7F1D-4E10-AA2C-372A6771BA48}"/>
              </a:ext>
            </a:extLst>
          </p:cNvPr>
          <p:cNvSpPr txBox="1"/>
          <p:nvPr/>
        </p:nvSpPr>
        <p:spPr>
          <a:xfrm>
            <a:off x="9050772" y="4737438"/>
            <a:ext cx="2580433" cy="1436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1600"/>
              </a:lnSpc>
            </a:pPr>
            <a:r>
              <a:rPr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САДОВСКАЯ ЭЛЬВИРА ВЯЧЕСЛАВОВНА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2700" marR="5080">
              <a:lnSpc>
                <a:spcPct val="101600"/>
              </a:lnSpc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2700" marR="5080">
              <a:lnSpc>
                <a:spcPct val="101600"/>
              </a:lnSpc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Архитектор. Разработка концепции.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2700" marR="5080">
              <a:lnSpc>
                <a:spcPct val="101600"/>
              </a:lnSpc>
            </a:pPr>
            <a:endParaRPr sz="23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5F84454-9E4A-406B-914E-5C15758C9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806" y="1566992"/>
            <a:ext cx="10840130" cy="283643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8" name="Google Shape;298;p10"/>
          <p:cNvSpPr/>
          <p:nvPr/>
        </p:nvSpPr>
        <p:spPr bwMode="auto"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</p:txBody>
      </p:sp>
      <p:sp>
        <p:nvSpPr>
          <p:cNvPr id="299" name="Google Shape;299;p10"/>
          <p:cNvSpPr/>
          <p:nvPr/>
        </p:nvSpPr>
        <p:spPr bwMode="auto"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</p:txBody>
      </p:sp>
      <p:sp>
        <p:nvSpPr>
          <p:cNvPr id="300" name="Google Shape;300;p10"/>
          <p:cNvSpPr/>
          <p:nvPr/>
        </p:nvSpPr>
        <p:spPr bwMode="auto">
          <a:xfrm>
            <a:off x="6124314" y="5358829"/>
            <a:ext cx="6122278" cy="151588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</p:txBody>
      </p:sp>
      <p:sp>
        <p:nvSpPr>
          <p:cNvPr id="301" name="Google Shape;301;p10"/>
          <p:cNvSpPr/>
          <p:nvPr/>
        </p:nvSpPr>
        <p:spPr bwMode="auto"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</p:txBody>
      </p:sp>
      <p:grpSp>
        <p:nvGrpSpPr>
          <p:cNvPr id="3" name="Google Shape;123;p2"/>
          <p:cNvGrpSpPr/>
          <p:nvPr/>
        </p:nvGrpSpPr>
        <p:grpSpPr bwMode="auto">
          <a:xfrm>
            <a:off x="0" y="556394"/>
            <a:ext cx="2624903" cy="369291"/>
            <a:chOff x="0" y="556394"/>
            <a:chExt cx="2624903" cy="369291"/>
          </a:xfrm>
        </p:grpSpPr>
        <p:sp>
          <p:nvSpPr>
            <p:cNvPr id="4" name="Google Shape;124;p2"/>
            <p:cNvSpPr/>
            <p:nvPr/>
          </p:nvSpPr>
          <p:spPr bwMode="auto">
            <a:xfrm>
              <a:off x="0" y="556394"/>
              <a:ext cx="1294463" cy="36929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5" name="Google Shape;125;p2"/>
            <p:cNvSpPr/>
            <p:nvPr/>
          </p:nvSpPr>
          <p:spPr bwMode="auto">
            <a:xfrm>
              <a:off x="336583" y="556394"/>
              <a:ext cx="1294463" cy="369291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6" name="Google Shape;126;p2"/>
            <p:cNvSpPr/>
            <p:nvPr/>
          </p:nvSpPr>
          <p:spPr bwMode="auto">
            <a:xfrm>
              <a:off x="673166" y="556394"/>
              <a:ext cx="1294463" cy="36929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7" name="Google Shape;127;p2"/>
            <p:cNvSpPr/>
            <p:nvPr/>
          </p:nvSpPr>
          <p:spPr bwMode="auto">
            <a:xfrm>
              <a:off x="993857" y="556394"/>
              <a:ext cx="1294463" cy="36929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  <p:sp>
          <p:nvSpPr>
            <p:cNvPr id="8" name="Google Shape;128;p2"/>
            <p:cNvSpPr/>
            <p:nvPr/>
          </p:nvSpPr>
          <p:spPr bwMode="auto">
            <a:xfrm>
              <a:off x="1330440" y="556394"/>
              <a:ext cx="1294463" cy="36929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</a:endParaRPr>
            </a:p>
          </p:txBody>
        </p:sp>
      </p:grpSp>
      <p:pic>
        <p:nvPicPr>
          <p:cNvPr id="9" name="Рисунок 8" descr="значки-03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551546" y="2251752"/>
            <a:ext cx="720000" cy="717575"/>
          </a:xfrm>
          <a:prstGeom prst="rect">
            <a:avLst/>
          </a:prstGeom>
        </p:spPr>
      </p:pic>
      <p:pic>
        <p:nvPicPr>
          <p:cNvPr id="10" name="Рисунок 9" descr="значки-05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551546" y="5827384"/>
            <a:ext cx="720000" cy="717575"/>
          </a:xfrm>
          <a:prstGeom prst="rect">
            <a:avLst/>
          </a:prstGeom>
        </p:spPr>
      </p:pic>
      <p:pic>
        <p:nvPicPr>
          <p:cNvPr id="11" name="Рисунок 10" descr="значки-06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3426414" y="2255927"/>
            <a:ext cx="720000" cy="7175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1214646" y="5986116"/>
            <a:ext cx="2571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122D52"/>
                </a:solidFill>
                <a:latin typeface="Arial" panose="020B0604020202020204" pitchFamily="34" charset="0"/>
              </a:rPr>
              <a:t>@</a:t>
            </a:r>
            <a:r>
              <a:rPr lang="ru-RU" dirty="0">
                <a:latin typeface="Arial" panose="020B0604020202020204" pitchFamily="34" charset="0"/>
              </a:rPr>
              <a:t>ВКонтакте</a:t>
            </a:r>
            <a:endParaRPr lang="ru-RU" sz="2000" dirty="0">
              <a:latin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3497689" y="5889318"/>
            <a:ext cx="608527" cy="608527"/>
          </a:xfrm>
          <a:prstGeom prst="rect">
            <a:avLst/>
          </a:prstGeom>
        </p:spPr>
      </p:pic>
      <p:sp>
        <p:nvSpPr>
          <p:cNvPr id="25" name="Google Shape;116;p2"/>
          <p:cNvSpPr txBox="1"/>
          <p:nvPr/>
        </p:nvSpPr>
        <p:spPr bwMode="auto">
          <a:xfrm>
            <a:off x="-384720" y="455728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  <a:latin typeface="Arial" panose="020B0604020202020204" pitchFamily="34" charset="0"/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КОНТАКТЫ</a:t>
            </a:r>
            <a:endParaRPr sz="3600" dirty="0">
              <a:latin typeface="Arial" panose="020B0604020202020204" pitchFamily="34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>
              <a:latin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6121947" y="2273894"/>
            <a:ext cx="6127011" cy="269466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B745AFA-0615-4707-8656-7E09C7D8A7B8}"/>
              </a:ext>
            </a:extLst>
          </p:cNvPr>
          <p:cNvSpPr txBox="1"/>
          <p:nvPr/>
        </p:nvSpPr>
        <p:spPr bwMode="auto">
          <a:xfrm>
            <a:off x="1236376" y="2563471"/>
            <a:ext cx="3620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latin typeface="Arial" panose="020B0604020202020204" pitchFamily="34" charset="0"/>
              </a:rPr>
              <a:t>tengue@list.ru</a:t>
            </a:r>
            <a:endParaRPr dirty="0">
              <a:latin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910569-4A84-4C13-B849-2173016CA3AF}"/>
              </a:ext>
            </a:extLst>
          </p:cNvPr>
          <p:cNvSpPr txBox="1"/>
          <p:nvPr/>
        </p:nvSpPr>
        <p:spPr bwMode="auto">
          <a:xfrm>
            <a:off x="4127393" y="6064657"/>
            <a:ext cx="3620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122D52"/>
                </a:solidFill>
                <a:latin typeface="Arial" panose="020B0604020202020204" pitchFamily="34" charset="0"/>
              </a:rPr>
              <a:t>@morgan_ogienko</a:t>
            </a:r>
            <a:endParaRPr lang="ru-RU" dirty="0">
              <a:solidFill>
                <a:srgbClr val="122D52"/>
              </a:solidFill>
              <a:latin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20C47A1-72DA-47CF-8D50-78F79BFAB201}"/>
              </a:ext>
            </a:extLst>
          </p:cNvPr>
          <p:cNvSpPr txBox="1"/>
          <p:nvPr/>
        </p:nvSpPr>
        <p:spPr bwMode="auto">
          <a:xfrm>
            <a:off x="4115044" y="2465392"/>
            <a:ext cx="42407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dirty="0">
                <a:latin typeface="Arial" panose="020B0604020202020204" pitchFamily="34" charset="0"/>
              </a:rPr>
              <a:t>+7 (929) 626-05-69</a:t>
            </a:r>
            <a:endParaRPr sz="16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A91F9A1-67B2-4C32-B71B-B29689C9C585}"/>
              </a:ext>
            </a:extLst>
          </p:cNvPr>
          <p:cNvSpPr txBox="1">
            <a:spLocks/>
          </p:cNvSpPr>
          <p:nvPr/>
        </p:nvSpPr>
        <p:spPr bwMode="auto">
          <a:xfrm>
            <a:off x="719758" y="-173560"/>
            <a:ext cx="14175547" cy="2178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Пример решения 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BC3014-26AE-4EC4-8125-9EAC73B29B2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416" y="3014937"/>
            <a:ext cx="3967286" cy="235952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AEA32DF-DB29-4771-97D4-9D0BDD831F5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1984" y="2276872"/>
            <a:ext cx="4540610" cy="288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426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1;p24">
            <a:extLst>
              <a:ext uri="{FF2B5EF4-FFF2-40B4-BE49-F238E27FC236}">
                <a16:creationId xmlns:a16="http://schemas.microsoft.com/office/drawing/2014/main" id="{10D3D187-D6BB-4ABF-89CE-5D470CC8B313}"/>
              </a:ext>
            </a:extLst>
          </p:cNvPr>
          <p:cNvSpPr txBox="1">
            <a:spLocks/>
          </p:cNvSpPr>
          <p:nvPr/>
        </p:nvSpPr>
        <p:spPr bwMode="auto">
          <a:xfrm>
            <a:off x="0" y="2420888"/>
            <a:ext cx="6816080" cy="618953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201008" tIns="201008" rIns="201008" bIns="201008" rtlCol="0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223378" indent="0">
              <a:buFont typeface="Arial"/>
              <a:buNone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 VR/AR-технологий и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субтехнологий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важными для социального развития и экономического роста в строительстве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Технологии виртуальной и дополненной реальностей</a:t>
            </a:r>
          </a:p>
          <a:p>
            <a:pPr marL="223378" indent="0">
              <a:buFont typeface="Arial"/>
              <a:buNone/>
              <a:defRPr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514FAC-EAB7-44F4-97A4-FFCF196CA81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7248128" y="1648050"/>
            <a:ext cx="4633574" cy="3014515"/>
          </a:xfrm>
          <a:prstGeom prst="rect">
            <a:avLst/>
          </a:prstGeom>
        </p:spPr>
      </p:pic>
      <p:sp>
        <p:nvSpPr>
          <p:cNvPr id="6" name="Google Shape;116;p2">
            <a:extLst>
              <a:ext uri="{FF2B5EF4-FFF2-40B4-BE49-F238E27FC236}">
                <a16:creationId xmlns:a16="http://schemas.microsoft.com/office/drawing/2014/main" id="{2E02E9CA-D7FD-4724-961B-FB9685727A46}"/>
              </a:ext>
            </a:extLst>
          </p:cNvPr>
          <p:cNvSpPr txBox="1"/>
          <p:nvPr/>
        </p:nvSpPr>
        <p:spPr bwMode="auto">
          <a:xfrm>
            <a:off x="-2760984" y="476672"/>
            <a:ext cx="11530443" cy="107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356" tIns="75356" rIns="75356" bIns="75356" anchor="ctr" anchorCtr="0">
            <a:spAutoFit/>
          </a:bodyPr>
          <a:lstStyle/>
          <a:p>
            <a:pPr algn="ctr">
              <a:defRPr/>
            </a:pPr>
            <a:endParaRPr sz="2000" dirty="0">
              <a:solidFill>
                <a:srgbClr val="8F00FF"/>
              </a:solidFill>
              <a:latin typeface="Arial" panose="020B0604020202020204" pitchFamily="34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СКВОЗНАЯ ЦИФРОВАЯ ТЕХНОЛОГИЯ</a:t>
            </a:r>
            <a:endParaRPr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</a:endParaRPr>
          </a:p>
          <a:p>
            <a:pPr>
              <a:buClr>
                <a:srgbClr val="8F00FF"/>
              </a:buClr>
              <a:buSzPts val="3600"/>
              <a:defRPr/>
            </a:pPr>
            <a:endParaRPr sz="20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5489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Тема Office">
        <a:dk1>
          <a:srgbClr val="000000"/>
        </a:dk1>
        <a:lt1>
          <a:srgbClr val="FFFFFF"/>
        </a:lt1>
        <a:dk2>
          <a:srgbClr val="A7A7A7"/>
        </a:dk2>
        <a:lt2>
          <a:srgbClr val="535353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000FF"/>
        </a:hlink>
        <a:folHlink>
          <a:srgbClr val="FF00FF"/>
        </a:folHlink>
      </a:clrScheme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</TotalTime>
  <Words>510</Words>
  <Application>Microsoft Office PowerPoint</Application>
  <DocSecurity>0</DocSecurity>
  <PresentationFormat>Широкоэкранный</PresentationFormat>
  <Paragraphs>121</Paragraphs>
  <Slides>14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Helvetica Neue</vt:lpstr>
      <vt:lpstr>Montserrat ExtraBold</vt:lpstr>
      <vt:lpstr>Calibri</vt:lpstr>
      <vt:lpstr>Тема Office</vt:lpstr>
      <vt:lpstr>Презентация PowerPoint</vt:lpstr>
      <vt:lpstr>Презентация PowerPoint</vt:lpstr>
      <vt:lpstr>ПРОБЛЕМА СЕГМЕНТ: ГОСУДАРСТВО</vt:lpstr>
      <vt:lpstr>Презентация PowerPoint</vt:lpstr>
      <vt:lpstr>Презентация PowerPoint</vt:lpstr>
      <vt:lpstr>РЫНОК</vt:lpstr>
      <vt:lpstr>Презентация PowerPoint</vt:lpstr>
      <vt:lpstr>Презентация PowerPoint</vt:lpstr>
      <vt:lpstr>СОЦИАЛЬНО-ЗНАЧИМЫЙ ЭФФЕКТ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cp:lastModifiedBy>All</cp:lastModifiedBy>
  <cp:revision>48</cp:revision>
  <dcterms:modified xsi:type="dcterms:W3CDTF">2023-12-16T21:15:34Z</dcterms:modified>
  <cp:category/>
  <dc:identifier/>
  <cp:contentStatus/>
  <dc:language/>
  <cp:version/>
</cp:coreProperties>
</file>