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4" r:id="rId10"/>
    <p:sldId id="265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/>
            <a:fld id="{162EF2AD-F4C6-4DF7-99E0-02DD01EE78F8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12221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0938" cy="3721100"/>
          </a:xfrm>
          <a:prstGeom prst="rect">
            <a:avLst/>
          </a:prstGeom>
          <a:ln w="0">
            <a:noFill/>
          </a:ln>
        </p:spPr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080" cy="446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sldNum"/>
          </p:nvPr>
        </p:nvSpPr>
        <p:spPr>
          <a:xfrm>
            <a:off x="3850560" y="9428760"/>
            <a:ext cx="2944440" cy="49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7C488BB4-CDE2-4D22-AF0A-0133A14A0ACF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0938" cy="3721100"/>
          </a:xfrm>
          <a:prstGeom prst="rect">
            <a:avLst/>
          </a:prstGeom>
          <a:ln w="0">
            <a:noFill/>
          </a:ln>
        </p:spPr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080" cy="446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sldNum"/>
          </p:nvPr>
        </p:nvSpPr>
        <p:spPr>
          <a:xfrm>
            <a:off x="3850560" y="9428760"/>
            <a:ext cx="2944440" cy="49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CEC95C14-AFDF-4C65-BB85-0D581BA18889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10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11"/>
          <p:cNvSpPr/>
          <p:nvPr/>
        </p:nvSpPr>
        <p:spPr>
          <a:xfrm>
            <a:off x="360000" y="180000"/>
            <a:ext cx="4049396" cy="7432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5160" tIns="32760" rIns="65160" bIns="3276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200" b="0" strike="noStrike" spc="-1" dirty="0">
                <a:solidFill>
                  <a:srgbClr val="FFFFFF"/>
                </a:solidFill>
                <a:latin typeface="Gilroy SemiBold"/>
                <a:ea typeface="DejaVu Sans"/>
              </a:rPr>
              <a:t>Акселерационная программа </a:t>
            </a:r>
            <a:endParaRPr lang="ru-RU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200" b="0" strike="noStrike" spc="-1" dirty="0">
                <a:solidFill>
                  <a:srgbClr val="FFFFFF"/>
                </a:solidFill>
                <a:latin typeface="Gilroy SemiBold"/>
                <a:ea typeface="DejaVu Sans"/>
              </a:rPr>
              <a:t>«</a:t>
            </a:r>
            <a:r>
              <a:rPr lang="ru-RU" sz="2200" b="0" strike="noStrike" spc="-1" dirty="0" err="1">
                <a:solidFill>
                  <a:srgbClr val="FFFFFF"/>
                </a:solidFill>
                <a:latin typeface="Gilroy SemiBold"/>
                <a:ea typeface="DejaVu Sans"/>
              </a:rPr>
              <a:t>Мосполитех</a:t>
            </a:r>
            <a:r>
              <a:rPr lang="ru-RU" sz="2200" b="0" strike="noStrike" spc="-1" dirty="0">
                <a:solidFill>
                  <a:srgbClr val="FFFFFF"/>
                </a:solidFill>
                <a:latin typeface="Gilroy SemiBold"/>
                <a:ea typeface="DejaVu Sans"/>
              </a:rPr>
              <a:t> – </a:t>
            </a:r>
            <a:r>
              <a:rPr lang="ru-RU" sz="2200" b="0" strike="noStrike" spc="-1" dirty="0" smtClean="0">
                <a:solidFill>
                  <a:srgbClr val="FFFFFF"/>
                </a:solidFill>
                <a:latin typeface="Gilroy SemiBold"/>
                <a:ea typeface="DejaVu Sans"/>
              </a:rPr>
              <a:t>Рязань»</a:t>
            </a:r>
            <a:endParaRPr lang="ru-RU" sz="2200" b="0" strike="noStrike" spc="-1" dirty="0">
              <a:latin typeface="Arial"/>
            </a:endParaRPr>
          </a:p>
        </p:txBody>
      </p:sp>
      <p:sp>
        <p:nvSpPr>
          <p:cNvPr id="45" name="Заголовок 1"/>
          <p:cNvSpPr/>
          <p:nvPr/>
        </p:nvSpPr>
        <p:spPr>
          <a:xfrm>
            <a:off x="360000" y="1626480"/>
            <a:ext cx="5856840" cy="71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3200" spc="-1" dirty="0">
                <a:solidFill>
                  <a:srgbClr val="FFFFFF"/>
                </a:solidFill>
                <a:latin typeface="Gilroy SemiBold"/>
              </a:rPr>
              <a:t>Анализ использования </a:t>
            </a:r>
            <a:r>
              <a:rPr lang="ru-RU" sz="3200" spc="-1" dirty="0" err="1">
                <a:solidFill>
                  <a:srgbClr val="FFFFFF"/>
                </a:solidFill>
                <a:latin typeface="Gilroy SemiBold"/>
              </a:rPr>
              <a:t>фибробетона</a:t>
            </a:r>
            <a:r>
              <a:rPr lang="ru-RU" sz="3200" spc="-1" dirty="0">
                <a:solidFill>
                  <a:srgbClr val="FFFFFF"/>
                </a:solidFill>
                <a:latin typeface="Gilroy SemiBold"/>
              </a:rPr>
              <a:t> в монолитном строительстве</a:t>
            </a:r>
            <a:endParaRPr lang="ru-RU" sz="3200" b="0" strike="noStrike" spc="-1" dirty="0">
              <a:latin typeface="Arial"/>
            </a:endParaRPr>
          </a:p>
        </p:txBody>
      </p:sp>
      <p:sp>
        <p:nvSpPr>
          <p:cNvPr id="46" name="TextBox 1"/>
          <p:cNvSpPr/>
          <p:nvPr/>
        </p:nvSpPr>
        <p:spPr>
          <a:xfrm>
            <a:off x="360000" y="4484520"/>
            <a:ext cx="4129482" cy="7740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5160" tIns="32760" rIns="65160" bIns="3276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200" b="0" strike="noStrike" spc="-1" dirty="0" smtClean="0">
                <a:solidFill>
                  <a:srgbClr val="FFFFFF"/>
                </a:solidFill>
                <a:latin typeface="Gilroy SemiBold"/>
                <a:ea typeface="DejaVu Sans"/>
              </a:rPr>
              <a:t>Печенкина </a:t>
            </a:r>
            <a:r>
              <a:rPr lang="ru-RU" sz="2200" b="0" strike="noStrike" spc="-1" dirty="0" smtClean="0">
                <a:solidFill>
                  <a:srgbClr val="FFFFFF"/>
                </a:solidFill>
                <a:latin typeface="Gilroy SemiBold"/>
                <a:ea typeface="DejaVu Sans"/>
              </a:rPr>
              <a:t>Анна Юрьевна</a:t>
            </a:r>
            <a:endParaRPr lang="ru-RU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anniepechenkina@yandex.ru</a:t>
            </a:r>
            <a:endParaRPr lang="ru-RU" sz="2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EC3AE9C7-57C5-4F24-AB87-CFDEB3BE8B50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8" name="Прямоугольник 2"/>
          <p:cNvSpPr/>
          <p:nvPr/>
        </p:nvSpPr>
        <p:spPr>
          <a:xfrm>
            <a:off x="239040" y="285840"/>
            <a:ext cx="39974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Gilroy"/>
                <a:ea typeface="DejaVu Sans"/>
              </a:rPr>
              <a:t>Актуальность проекта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49" name="Прямоугольник 1"/>
          <p:cNvSpPr/>
          <p:nvPr/>
        </p:nvSpPr>
        <p:spPr>
          <a:xfrm>
            <a:off x="239040" y="741240"/>
            <a:ext cx="8498880" cy="15726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7000"/>
              </a:lnSpc>
              <a:spcBef>
                <a:spcPts val="751"/>
              </a:spcBef>
              <a:spcAft>
                <a:spcPts val="799"/>
              </a:spcAft>
              <a:tabLst>
                <a:tab pos="0" algn="l"/>
              </a:tabLst>
            </a:pPr>
            <a:r>
              <a:rPr lang="ru-RU" dirty="0"/>
              <a:t>Актуальность темы связана с тем, что применение фибры в бетоне обеспечивает бетону более высокие показатели по таким характеристикам как прочность на растяжение, изгиб, срез, ударную и усталостную прочность, </a:t>
            </a:r>
            <a:r>
              <a:rPr lang="ru-RU" dirty="0" err="1"/>
              <a:t>трещиностойкость</a:t>
            </a:r>
            <a:r>
              <a:rPr lang="ru-RU" dirty="0"/>
              <a:t>, морозостойкость, водонепроницаемость, жаропрочность и </a:t>
            </a:r>
            <a:r>
              <a:rPr lang="ru-RU" dirty="0" err="1"/>
              <a:t>пожаростойкость</a:t>
            </a:r>
            <a:r>
              <a:rPr lang="ru-RU" dirty="0" smtClean="0"/>
              <a:t>.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5122" name="Picture 2" descr="https://gymnasia2.ru/wp-content/uploads/4/a/4/4a4c85a914342454923cd22afc370738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" r="2999" b="7968"/>
          <a:stretch/>
        </p:blipFill>
        <p:spPr bwMode="auto">
          <a:xfrm>
            <a:off x="2699792" y="2127110"/>
            <a:ext cx="6371807" cy="422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9A5D48DB-AB8F-419D-8190-50A3E4E83BCE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t>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Прямоугольник 2"/>
          <p:cNvSpPr/>
          <p:nvPr/>
        </p:nvSpPr>
        <p:spPr>
          <a:xfrm>
            <a:off x="326160" y="285840"/>
            <a:ext cx="19231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Gilroy"/>
                <a:ea typeface="DejaVu Sans"/>
              </a:rPr>
              <a:t>Проблема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55" name="Прямоугольник 4"/>
          <p:cNvSpPr/>
          <p:nvPr/>
        </p:nvSpPr>
        <p:spPr>
          <a:xfrm>
            <a:off x="2483040" y="926210"/>
            <a:ext cx="4320480" cy="22453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 err="1">
                <a:solidFill>
                  <a:srgbClr val="000000"/>
                </a:solidFill>
                <a:latin typeface="Gilroy"/>
              </a:rPr>
              <a:t>Фибробетон</a:t>
            </a:r>
            <a:r>
              <a:rPr lang="ru-RU" sz="2000" spc="-1" dirty="0">
                <a:solidFill>
                  <a:srgbClr val="000000"/>
                </a:solidFill>
                <a:latin typeface="Gilroy"/>
              </a:rPr>
              <a:t> решает проблему недостаточной прочности, ударостойкости, появления усадочных трещин строительных </a:t>
            </a:r>
            <a:r>
              <a:rPr lang="ru-RU" sz="2000" spc="-1" dirty="0" smtClean="0">
                <a:solidFill>
                  <a:srgbClr val="000000"/>
                </a:solidFill>
                <a:latin typeface="Gilroy"/>
              </a:rPr>
              <a:t>сооружений</a:t>
            </a:r>
            <a:r>
              <a:rPr lang="ru-RU" sz="2000" spc="-1" dirty="0" smtClean="0">
                <a:solidFill>
                  <a:srgbClr val="000000"/>
                </a:solidFill>
                <a:latin typeface="Gilroy"/>
              </a:rPr>
              <a:t>.</a:t>
            </a:r>
          </a:p>
          <a:p>
            <a:pPr algn="just">
              <a:lnSpc>
                <a:spcPct val="100000"/>
              </a:lnSpc>
            </a:pPr>
            <a:endParaRPr lang="ru-RU" sz="2000" spc="-1" dirty="0" smtClean="0">
              <a:solidFill>
                <a:srgbClr val="000000"/>
              </a:solidFill>
              <a:latin typeface="Gilroy"/>
            </a:endParaRPr>
          </a:p>
          <a:p>
            <a:pPr algn="just">
              <a:lnSpc>
                <a:spcPct val="100000"/>
              </a:lnSpc>
            </a:pPr>
            <a:endParaRPr lang="ru-RU" sz="2000" spc="-1" dirty="0" smtClean="0">
              <a:solidFill>
                <a:srgbClr val="000000"/>
              </a:solidFill>
              <a:latin typeface="Gilroy"/>
            </a:endParaRPr>
          </a:p>
        </p:txBody>
      </p:sp>
      <p:sp>
        <p:nvSpPr>
          <p:cNvPr id="56" name="Прямоугольник 6"/>
          <p:cNvSpPr/>
          <p:nvPr/>
        </p:nvSpPr>
        <p:spPr>
          <a:xfrm>
            <a:off x="4643280" y="1928880"/>
            <a:ext cx="4070880" cy="36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26" name="Picture 2" descr="https://snus-outlet.ru/wp-content/uploads/e/4/6/e46ec53ac2a6c377d08f2efd632966d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623" y="2938100"/>
            <a:ext cx="462331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EB90DB67-B5C2-43FD-AEB7-D180632FF51F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t>4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9" name="Прямоугольник 2"/>
          <p:cNvSpPr/>
          <p:nvPr/>
        </p:nvSpPr>
        <p:spPr>
          <a:xfrm>
            <a:off x="327960" y="285840"/>
            <a:ext cx="1609328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 smtClean="0">
                <a:solidFill>
                  <a:srgbClr val="000000"/>
                </a:solidFill>
                <a:latin typeface="Gilroy"/>
                <a:ea typeface="DejaVu Sans"/>
              </a:rPr>
              <a:t>Решение 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908720"/>
            <a:ext cx="81461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Для решения данной проблемы планируется продвигать использование </a:t>
            </a:r>
            <a:r>
              <a:rPr lang="ru-RU" dirty="0" err="1" smtClean="0"/>
              <a:t>фибробетона</a:t>
            </a:r>
            <a:r>
              <a:rPr lang="ru-RU" dirty="0"/>
              <a:t> </a:t>
            </a:r>
            <a:r>
              <a:rPr lang="ru-RU" dirty="0" smtClean="0"/>
              <a:t>на рынке</a:t>
            </a:r>
            <a:r>
              <a:rPr lang="ru-RU" dirty="0" smtClean="0"/>
              <a:t>, </a:t>
            </a:r>
            <a:r>
              <a:rPr lang="ru-RU" dirty="0" smtClean="0"/>
              <a:t>он позволит </a:t>
            </a:r>
            <a:r>
              <a:rPr lang="ru-RU" dirty="0" smtClean="0"/>
              <a:t>решать проблемы прочности тех стройматериалов, которые с этой задачей не справляются. </a:t>
            </a:r>
            <a:r>
              <a:rPr lang="ru-RU" dirty="0" smtClean="0"/>
              <a:t>Кроме того благодаря этому материалу появляется возможность изготавливать более сложные архитектурные конструкции, что и будет являться нашим конечным продуктом.</a:t>
            </a:r>
            <a:endParaRPr lang="ru-RU" dirty="0"/>
          </a:p>
        </p:txBody>
      </p:sp>
      <p:pic>
        <p:nvPicPr>
          <p:cNvPr id="2050" name="Picture 2" descr="https://i.postimg.cc/1z1QnCZc/Screenshot-2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465" y="3230609"/>
            <a:ext cx="4278796" cy="28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A275950B-4B78-4ADA-9D70-9B1D2B177652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t>5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63" name="Прямоугольник 2"/>
          <p:cNvSpPr/>
          <p:nvPr/>
        </p:nvSpPr>
        <p:spPr>
          <a:xfrm>
            <a:off x="372600" y="285840"/>
            <a:ext cx="1176582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 smtClean="0">
                <a:solidFill>
                  <a:srgbClr val="000000"/>
                </a:solidFill>
                <a:latin typeface="Gilroy"/>
                <a:ea typeface="DejaVu Sans"/>
              </a:rPr>
              <a:t>Рынок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1565" y="1988840"/>
            <a:ext cx="379838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kern="0" dirty="0" smtClean="0"/>
              <a:t>Потенциальными </a:t>
            </a:r>
            <a:r>
              <a:rPr lang="ru-RU" sz="2000" kern="0" dirty="0" smtClean="0"/>
              <a:t>потребителями нашего продукта являются строительные компании, которые уже занимаются строительством сложных архитектурных конструкций и сооружений: «</a:t>
            </a:r>
            <a:r>
              <a:rPr lang="ru-RU" sz="2000" kern="0" dirty="0" err="1" smtClean="0"/>
              <a:t>Бастэн</a:t>
            </a:r>
            <a:r>
              <a:rPr lang="ru-RU" sz="2000" kern="0" dirty="0" smtClean="0"/>
              <a:t>», «</a:t>
            </a:r>
            <a:r>
              <a:rPr lang="ru-RU" sz="2000" kern="0" dirty="0" err="1" smtClean="0"/>
              <a:t>Стройинжиниринг</a:t>
            </a:r>
            <a:r>
              <a:rPr lang="ru-RU" sz="2000" kern="0" dirty="0" smtClean="0"/>
              <a:t>» и т.д.</a:t>
            </a:r>
            <a:endParaRPr lang="ru-RU" sz="2000" kern="0" dirty="0"/>
          </a:p>
        </p:txBody>
      </p:sp>
      <p:sp>
        <p:nvSpPr>
          <p:cNvPr id="4" name="AutoShape 6" descr="https://beton24.ru/storage/upload/image/vnXYl4Y595kPMtg3yqZBiJU9VTv6w4zBFiPG8Qn8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868144" y="5661248"/>
            <a:ext cx="1944216" cy="495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96136" y="5661248"/>
            <a:ext cx="2664296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432" y="620688"/>
            <a:ext cx="4385288" cy="20882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052" y="3606188"/>
            <a:ext cx="4242048" cy="17074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48503BF6-A4BA-4830-B4B7-9B4453B10EDB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t>6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69" name="Прямоугольник 2"/>
          <p:cNvSpPr/>
          <p:nvPr/>
        </p:nvSpPr>
        <p:spPr>
          <a:xfrm>
            <a:off x="277560" y="285840"/>
            <a:ext cx="28360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Gilroy"/>
                <a:ea typeface="DejaVu Sans"/>
              </a:rPr>
              <a:t>Бизнес-модель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741240"/>
            <a:ext cx="80648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Строительная компания, использующая </a:t>
            </a:r>
            <a:r>
              <a:rPr lang="ru-RU" dirty="0" err="1" smtClean="0"/>
              <a:t>фибробетон</a:t>
            </a:r>
            <a:r>
              <a:rPr lang="ru-RU" dirty="0" smtClean="0"/>
              <a:t> в монолитном строительстве, закупает </a:t>
            </a:r>
            <a:r>
              <a:rPr lang="ru-RU" dirty="0" err="1" smtClean="0"/>
              <a:t>фибробетон</a:t>
            </a:r>
            <a:r>
              <a:rPr lang="ru-RU" dirty="0" smtClean="0"/>
              <a:t> у соответствующих поставщиков. </a:t>
            </a:r>
            <a:r>
              <a:rPr lang="ru-RU" b="1" dirty="0" smtClean="0"/>
              <a:t>Продукт – </a:t>
            </a:r>
            <a:r>
              <a:rPr lang="ru-RU" b="1" dirty="0" smtClean="0"/>
              <a:t>проект строительных конструкций, </a:t>
            </a:r>
            <a:r>
              <a:rPr lang="ru-RU" b="1" dirty="0" smtClean="0"/>
              <a:t>в составе которых используется </a:t>
            </a:r>
            <a:r>
              <a:rPr lang="ru-RU" b="1" dirty="0" err="1" smtClean="0"/>
              <a:t>фибробетон</a:t>
            </a:r>
            <a:r>
              <a:rPr lang="ru-RU" dirty="0" smtClean="0"/>
              <a:t>. Отношения с потребителями выстраиваются на основе заказа на стройку соответствующих </a:t>
            </a:r>
            <a:r>
              <a:rPr lang="ru-RU" dirty="0" smtClean="0"/>
              <a:t>конструкц</a:t>
            </a:r>
            <a:r>
              <a:rPr lang="ru-RU" dirty="0" smtClean="0"/>
              <a:t>ий</a:t>
            </a:r>
            <a:r>
              <a:rPr lang="ru-RU" dirty="0" smtClean="0"/>
              <a:t>. Способом привлечения финансовых средств являются вклады от инвесторов (организационно-правовая форма ООО или АО). Каналом продвижения и сбыта </a:t>
            </a:r>
            <a:r>
              <a:rPr lang="ru-RU" dirty="0" smtClean="0"/>
              <a:t>продукции </a:t>
            </a:r>
            <a:r>
              <a:rPr lang="ru-RU" dirty="0" smtClean="0"/>
              <a:t>является: маркетинговая служба компании</a:t>
            </a:r>
            <a:endParaRPr lang="ru-RU" dirty="0"/>
          </a:p>
        </p:txBody>
      </p:sp>
      <p:pic>
        <p:nvPicPr>
          <p:cNvPr id="1026" name="Picture 2" descr="https://i.archi.ru/i/1403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897" y="3298760"/>
            <a:ext cx="6411339" cy="310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620688"/>
            <a:ext cx="4042432" cy="5512216"/>
          </a:xfrm>
        </p:spPr>
        <p:txBody>
          <a:bodyPr/>
          <a:lstStyle/>
          <a:p>
            <a:r>
              <a:rPr lang="ru-RU" dirty="0" smtClean="0"/>
              <a:t>Способы борьбы с рисками: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 Обучение и повышение квалификации персонала.</a:t>
            </a:r>
            <a:br>
              <a:rPr lang="ru-RU" dirty="0" smtClean="0"/>
            </a:br>
            <a:r>
              <a:rPr lang="ru-RU" dirty="0" smtClean="0"/>
              <a:t>2. Соблюдение технологического процесса и контроль за его выполнением.</a:t>
            </a:r>
            <a:br>
              <a:rPr lang="ru-RU" dirty="0" smtClean="0"/>
            </a:br>
            <a:r>
              <a:rPr lang="ru-RU" dirty="0" smtClean="0"/>
              <a:t>3. Проведение тестирования готовых изделий на соответствие требованиям заказчика.</a:t>
            </a:r>
            <a:br>
              <a:rPr lang="ru-RU" dirty="0" smtClean="0"/>
            </a:br>
            <a:r>
              <a:rPr lang="ru-RU" dirty="0" smtClean="0"/>
              <a:t>4. Организация правильной транспортировки и хранения продукции.</a:t>
            </a:r>
            <a:br>
              <a:rPr lang="ru-RU" dirty="0" smtClean="0"/>
            </a:br>
            <a:r>
              <a:rPr lang="ru-RU" dirty="0" smtClean="0"/>
              <a:t>5. Предоставление гарантий на готовые изделия и оперативный ремонт в случае необходимости.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376695" y="1268760"/>
            <a:ext cx="4186808" cy="3977280"/>
          </a:xfrm>
        </p:spPr>
        <p:txBody>
          <a:bodyPr/>
          <a:lstStyle/>
          <a:p>
            <a:r>
              <a:rPr lang="ru-RU" dirty="0" smtClean="0"/>
              <a:t>Риски работы предприятия с </a:t>
            </a:r>
            <a:r>
              <a:rPr lang="ru-RU" dirty="0" err="1" smtClean="0"/>
              <a:t>фибробетоном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1. Недостаточная квалификация работников, что может привести к ошибкам при производстве и монтаже изделий.</a:t>
            </a:r>
          </a:p>
          <a:p>
            <a:r>
              <a:rPr lang="ru-RU" dirty="0" smtClean="0"/>
              <a:t>2. Нарушение технологического процесса, что может привести к ухудшению качества продукции.</a:t>
            </a:r>
          </a:p>
          <a:p>
            <a:r>
              <a:rPr lang="ru-RU" dirty="0" smtClean="0"/>
              <a:t>3. Несоответствие готовых изделий требованиям заказчика, что может привести к отказу от продукции и убыткам.</a:t>
            </a:r>
          </a:p>
          <a:p>
            <a:r>
              <a:rPr lang="ru-RU" dirty="0" smtClean="0"/>
              <a:t>4. Риск повреждения продукции при транспортировке и хранении.</a:t>
            </a:r>
          </a:p>
          <a:p>
            <a:pPr algn="l"/>
            <a:r>
              <a:rPr lang="ru-RU" dirty="0" smtClean="0"/>
              <a:t>5. Риск возникновения проблем с эксплуатацией готовых изделий.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552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52929DAC-3186-4555-B916-0C9E334B7B98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t>8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72" name="Прямоугольник 2"/>
          <p:cNvSpPr/>
          <p:nvPr/>
        </p:nvSpPr>
        <p:spPr>
          <a:xfrm>
            <a:off x="194760" y="285840"/>
            <a:ext cx="37915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Gilroy"/>
                <a:ea typeface="DejaVu Sans"/>
              </a:rPr>
              <a:t>Текущие результаты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4760" y="908720"/>
            <a:ext cx="86257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На данном этапе полностью спланирован проект, включая: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/>
              <a:t>бизнес-идею;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/>
              <a:t>з</a:t>
            </a:r>
            <a:r>
              <a:rPr lang="ru-RU" dirty="0" smtClean="0"/>
              <a:t>апланированная характеристика </a:t>
            </a:r>
            <a:r>
              <a:rPr lang="ru-RU" dirty="0" smtClean="0"/>
              <a:t>будущего продукта;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/>
              <a:t>описание проблемы и её решение;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/>
              <a:t>Запланированная характеристика </a:t>
            </a:r>
            <a:r>
              <a:rPr lang="ru-RU" dirty="0" smtClean="0"/>
              <a:t>будущего предприятия;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/>
              <a:t>Запланированная реализация </a:t>
            </a:r>
            <a:r>
              <a:rPr lang="ru-RU" dirty="0" smtClean="0"/>
              <a:t>проекта (доходы и расходы);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/>
              <a:t>Запланированный календарный </a:t>
            </a:r>
            <a:r>
              <a:rPr lang="ru-RU" dirty="0" smtClean="0"/>
              <a:t>план.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B9F3A54D-AB53-4B51-8FAC-8DA4753EF3BF}" type="slidenum">
              <a:rPr lang="ru-RU" sz="1200" b="0" strike="noStrike" spc="-1">
                <a:solidFill>
                  <a:srgbClr val="8B8B8B"/>
                </a:solidFill>
                <a:latin typeface="Gilroy"/>
              </a:rPr>
              <a:t>9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60648"/>
            <a:ext cx="8496944" cy="4568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  <a:latin typeface="Gilroy"/>
              </a:rPr>
              <a:t>Календарный план</a:t>
            </a:r>
            <a:endParaRPr lang="ru-RU" sz="2400" b="1" dirty="0">
              <a:solidFill>
                <a:schemeClr val="tx1"/>
              </a:solidFill>
              <a:latin typeface="Gilroy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87" y="1268760"/>
            <a:ext cx="8674260" cy="18722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11"/>
          <p:cNvSpPr/>
          <p:nvPr/>
        </p:nvSpPr>
        <p:spPr>
          <a:xfrm>
            <a:off x="585000" y="764640"/>
            <a:ext cx="6003224" cy="39441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5160" tIns="32760" rIns="65160" bIns="3276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0" strike="noStrike" spc="-1" dirty="0" smtClean="0">
                <a:solidFill>
                  <a:srgbClr val="FFFFFF"/>
                </a:solidFill>
                <a:latin typeface="Gilroy SemiBold"/>
                <a:ea typeface="DejaVu Sans"/>
              </a:rPr>
              <a:t>Контакты</a:t>
            </a:r>
          </a:p>
          <a:p>
            <a:pPr>
              <a:lnSpc>
                <a:spcPct val="100000"/>
              </a:lnSpc>
            </a:pPr>
            <a:endParaRPr lang="ru-RU" sz="2800" spc="-1" dirty="0">
              <a:solidFill>
                <a:srgbClr val="FFFFFF"/>
              </a:solidFill>
              <a:latin typeface="Gilroy SemiBold"/>
            </a:endParaRPr>
          </a:p>
          <a:p>
            <a:pPr>
              <a:lnSpc>
                <a:spcPct val="100000"/>
              </a:lnSpc>
            </a:pPr>
            <a:r>
              <a:rPr lang="ru-RU" sz="2800" spc="-1" dirty="0" smtClean="0">
                <a:solidFill>
                  <a:srgbClr val="FFFFFF"/>
                </a:solidFill>
                <a:latin typeface="Gilroy SemiBold"/>
              </a:rPr>
              <a:t>Список команды:</a:t>
            </a:r>
          </a:p>
          <a:p>
            <a:pPr>
              <a:lnSpc>
                <a:spcPct val="100000"/>
              </a:lnSpc>
            </a:pPr>
            <a:endParaRPr lang="ru-RU" sz="2800" spc="-1" dirty="0" smtClean="0">
              <a:solidFill>
                <a:srgbClr val="FFFFFF"/>
              </a:solidFill>
              <a:latin typeface="Gilroy SemiBold"/>
            </a:endParaRPr>
          </a:p>
          <a:p>
            <a:pPr>
              <a:lnSpc>
                <a:spcPct val="100000"/>
              </a:lnSpc>
            </a:pPr>
            <a:r>
              <a:rPr lang="ru-RU" sz="2800" spc="-1" dirty="0" smtClean="0">
                <a:solidFill>
                  <a:srgbClr val="FFFFFF"/>
                </a:solidFill>
                <a:latin typeface="Gilroy SemiBold"/>
              </a:rPr>
              <a:t>Печенкина Анна Юрьевна </a:t>
            </a:r>
          </a:p>
          <a:p>
            <a:pPr>
              <a:lnSpc>
                <a:spcPct val="100000"/>
              </a:lnSpc>
            </a:pPr>
            <a:r>
              <a:rPr lang="ru-RU" sz="2800" spc="-1" dirty="0" smtClean="0">
                <a:solidFill>
                  <a:srgbClr val="FFFFFF"/>
                </a:solidFill>
                <a:latin typeface="Gilroy SemiBold"/>
              </a:rPr>
              <a:t>Савельев Илья Сергеевич </a:t>
            </a:r>
          </a:p>
          <a:p>
            <a:pPr>
              <a:lnSpc>
                <a:spcPct val="100000"/>
              </a:lnSpc>
            </a:pPr>
            <a:r>
              <a:rPr lang="ru-RU" sz="2800" spc="-1" dirty="0" smtClean="0">
                <a:solidFill>
                  <a:srgbClr val="FFFFFF"/>
                </a:solidFill>
                <a:latin typeface="Gilroy SemiBold"/>
              </a:rPr>
              <a:t>Лапин Сергей Максимович</a:t>
            </a:r>
          </a:p>
          <a:p>
            <a:pPr>
              <a:lnSpc>
                <a:spcPct val="100000"/>
              </a:lnSpc>
            </a:pPr>
            <a:r>
              <a:rPr lang="ru-RU" sz="2800" spc="-1" dirty="0" err="1" smtClean="0">
                <a:solidFill>
                  <a:srgbClr val="FFFFFF"/>
                </a:solidFill>
                <a:latin typeface="Gilroy SemiBold"/>
              </a:rPr>
              <a:t>Матченко</a:t>
            </a:r>
            <a:r>
              <a:rPr lang="ru-RU" sz="2800" spc="-1" dirty="0" smtClean="0">
                <a:solidFill>
                  <a:srgbClr val="FFFFFF"/>
                </a:solidFill>
                <a:latin typeface="Gilroy SemiBold"/>
              </a:rPr>
              <a:t> Евгений Владимирович</a:t>
            </a:r>
          </a:p>
          <a:p>
            <a:pPr>
              <a:lnSpc>
                <a:spcPct val="100000"/>
              </a:lnSpc>
            </a:pPr>
            <a:r>
              <a:rPr lang="ru-RU" sz="2800" spc="-1" dirty="0" err="1" smtClean="0">
                <a:solidFill>
                  <a:srgbClr val="FFFFFF"/>
                </a:solidFill>
                <a:latin typeface="Gilroy SemiBold"/>
              </a:rPr>
              <a:t>Парыгин</a:t>
            </a:r>
            <a:r>
              <a:rPr lang="ru-RU" sz="2800" spc="-1" dirty="0" smtClean="0">
                <a:solidFill>
                  <a:srgbClr val="FFFFFF"/>
                </a:solidFill>
                <a:latin typeface="Gilroy SemiBold"/>
              </a:rPr>
              <a:t> Владислав Игоревич</a:t>
            </a:r>
            <a:endParaRPr lang="ru-RU" sz="2800" spc="-1" dirty="0">
              <a:solidFill>
                <a:srgbClr val="FFFFFF"/>
              </a:solidFill>
              <a:latin typeface="Gilroy SemiBold"/>
            </a:endParaRPr>
          </a:p>
        </p:txBody>
      </p:sp>
      <p:sp>
        <p:nvSpPr>
          <p:cNvPr id="84" name="Заголовок 1"/>
          <p:cNvSpPr/>
          <p:nvPr/>
        </p:nvSpPr>
        <p:spPr>
          <a:xfrm>
            <a:off x="2699792" y="4996677"/>
            <a:ext cx="1296144" cy="145665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ts val="2400"/>
              </a:lnSpc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FFFFFF"/>
                </a:solidFill>
                <a:latin typeface="Gilroy SemiBold"/>
                <a:ea typeface="DejaVu Sans"/>
              </a:rPr>
              <a:t>Сайт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ts val="2400"/>
              </a:lnSpc>
              <a:tabLst>
                <a:tab pos="0" algn="l"/>
              </a:tabLst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ts val="2400"/>
              </a:lnSpc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FFFFFF"/>
                </a:solidFill>
                <a:latin typeface="Gilroy SemiBold"/>
                <a:ea typeface="DejaVu Sans"/>
              </a:rPr>
              <a:t>Телефон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ts val="2400"/>
              </a:lnSpc>
              <a:tabLst>
                <a:tab pos="0" algn="l"/>
              </a:tabLst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ts val="2400"/>
              </a:lnSpc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FFFFFF"/>
                </a:solidFill>
                <a:latin typeface="Gilroy SemiBold"/>
                <a:ea typeface="DejaVu Sans"/>
              </a:rPr>
              <a:t>email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85" name="Заголовок 1"/>
          <p:cNvSpPr/>
          <p:nvPr/>
        </p:nvSpPr>
        <p:spPr>
          <a:xfrm>
            <a:off x="4395420" y="4996677"/>
            <a:ext cx="5138180" cy="19714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FFFFFF"/>
                </a:solidFill>
                <a:latin typeface="Gilroy SemiBold"/>
                <a:ea typeface="DejaVu Sans"/>
              </a:rPr>
              <a:t>Website.ru 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 dirty="0" smtClean="0">
                <a:solidFill>
                  <a:srgbClr val="FFFFFF"/>
                </a:solidFill>
                <a:latin typeface="Gilroy SemiBold"/>
                <a:ea typeface="DejaVu Sans"/>
              </a:rPr>
              <a:t>+</a:t>
            </a:r>
            <a:r>
              <a:rPr lang="ru-RU" sz="2000" dirty="0">
                <a:solidFill>
                  <a:schemeClr val="bg1"/>
                </a:solidFill>
              </a:rPr>
              <a:t>89509222015</a:t>
            </a:r>
            <a:endParaRPr lang="ru-RU" sz="20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</a:rPr>
              <a:t>anniepechenkina@yandex.ru</a:t>
            </a:r>
            <a:endParaRPr lang="ru-RU" sz="20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1556792"/>
            <a:ext cx="5832648" cy="3096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Николаенко_ААИ-2015.thmx</Template>
  <TotalTime>3406</TotalTime>
  <Words>376</Words>
  <Application>Microsoft Office PowerPoint</Application>
  <PresentationFormat>Экран (4:3)</PresentationFormat>
  <Paragraphs>63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DejaVu Sans</vt:lpstr>
      <vt:lpstr>Gilroy</vt:lpstr>
      <vt:lpstr>Gilroy SemiBold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Способы борьбы с рисками:   1. Обучение и повышение квалификации персонала. 2. Соблюдение технологического процесса и контроль за его выполнением. 3. Проведение тестирования готовых изделий на соответствие требованиям заказчика. 4. Организация правильной транспортировки и хранения продукции. 5. Предоставление гарантий на готовые изделия и оперативный ремонт в случае необходимости.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Lepeshkin</dc:creator>
  <cp:lastModifiedBy>Анечка</cp:lastModifiedBy>
  <cp:revision>234</cp:revision>
  <cp:lastPrinted>2020-01-30T18:53:01Z</cp:lastPrinted>
  <dcterms:created xsi:type="dcterms:W3CDTF">2015-04-17T11:13:20Z</dcterms:created>
  <dcterms:modified xsi:type="dcterms:W3CDTF">2023-11-30T11:05:32Z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Экран (4:3)</vt:lpwstr>
  </property>
  <property fmtid="{D5CDD505-2E9C-101B-9397-08002B2CF9AE}" pid="4" name="Slides">
    <vt:i4>10</vt:i4>
  </property>
</Properties>
</file>