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  <p:sldMasterId id="2147483670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9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  <p:embeddedFont>
      <p:font typeface="Raleway" pitchFamily="2" charset="-52"/>
      <p:regular r:id="rId23"/>
      <p:bold r:id="rId24"/>
      <p:italic r:id="rId25"/>
      <p:boldItalic r:id="rId26"/>
    </p:embeddedFont>
    <p:embeddedFont>
      <p:font typeface="Raleway SemiBold" pitchFamily="2" charset="-52"/>
      <p:regular r:id="rId27"/>
      <p:bold r:id="rId28"/>
      <p:italic r:id="rId29"/>
      <p:boldItalic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4594571-EBDB-42DB-9F45-CC4A00042952}">
  <a:tblStyle styleId="{04594571-EBDB-42DB-9F45-CC4A0004295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31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2" name="Google Shape;3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9" name="Google Shape;29;p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8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6" name="Google Shape;36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/>
          <p:nvPr/>
        </p:nvSpPr>
        <p:spPr>
          <a:xfrm rot="10800000" flipH="1">
            <a:off x="5224661" y="0"/>
            <a:ext cx="39192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8759" y="45729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4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4079" y="458745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BLS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105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dirty="0" err="1">
                <a:latin typeface="Trebuchet MS"/>
                <a:ea typeface="Trebuchet MS"/>
                <a:cs typeface="Trebuchet MS"/>
                <a:sym typeface="Trebuchet MS"/>
              </a:rPr>
              <a:t>Шичкина</a:t>
            </a:r>
            <a:r>
              <a:rPr lang="ru-RU" sz="1600" dirty="0">
                <a:latin typeface="Trebuchet MS"/>
                <a:ea typeface="Trebuchet MS"/>
                <a:cs typeface="Trebuchet MS"/>
                <a:sym typeface="Trebuchet MS"/>
              </a:rPr>
              <a:t> Марина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sz="1600" dirty="0">
                <a:latin typeface="Trebuchet MS"/>
                <a:ea typeface="Trebuchet MS"/>
                <a:cs typeface="Trebuchet MS"/>
                <a:sym typeface="Trebuchet MS"/>
              </a:rPr>
              <a:t>3 курс МБФ, медицинская биохимия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24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24"/>
          <p:cNvSpPr/>
          <p:nvPr/>
        </p:nvSpPr>
        <p:spPr>
          <a:xfrm>
            <a:off x="8057357" y="1098450"/>
            <a:ext cx="1086600" cy="4045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24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5530" y="254923"/>
            <a:ext cx="750525" cy="58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 rotWithShape="1">
          <a:blip r:embed="rId6">
            <a:alphaModFix/>
          </a:blip>
          <a:srcRect t="37029" b="35484"/>
          <a:stretch/>
        </p:blipFill>
        <p:spPr>
          <a:xfrm>
            <a:off x="456836" y="221293"/>
            <a:ext cx="2790031" cy="764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4"/>
          <p:cNvSpPr/>
          <p:nvPr/>
        </p:nvSpPr>
        <p:spPr>
          <a:xfrm>
            <a:off x="5224519" y="4055504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24"/>
          <p:cNvSpPr/>
          <p:nvPr/>
        </p:nvSpPr>
        <p:spPr>
          <a:xfrm>
            <a:off x="5212699" y="1098450"/>
            <a:ext cx="2832599" cy="2946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25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25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1" name="Google Shape;121;p25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" name="Google Shape;12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/>
          <p:nvPr/>
        </p:nvSpPr>
        <p:spPr>
          <a:xfrm>
            <a:off x="7229232" y="263471"/>
            <a:ext cx="287446" cy="48799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p25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 dirty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27" name="Google Shape;127;p25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8" name="Google Shape;128;p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33" name="Google Shape;13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204BA7-B0F2-7A03-0DB2-B2E4F30C3222}"/>
              </a:ext>
            </a:extLst>
          </p:cNvPr>
          <p:cNvSpPr txBox="1"/>
          <p:nvPr/>
        </p:nvSpPr>
        <p:spPr>
          <a:xfrm>
            <a:off x="579844" y="1758950"/>
            <a:ext cx="59543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Подобный проект всегда был и будет актуален – лекарства назначаются врачами постоянно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И часто пациент принимает не одно лекарство, поэтому нужно задуматься о совместимости двух и более ЛС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Почти у каждого ЛС имеются противопоказания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Trebuchet MS" panose="020B0603020202020204" pitchFamily="34" charset="0"/>
            </a:endParaRPr>
          </a:p>
          <a:p>
            <a:endParaRPr lang="ru-RU" sz="18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>
            <a:spLocks noGrp="1"/>
          </p:cNvSpPr>
          <p:nvPr>
            <p:ph type="title"/>
          </p:nvPr>
        </p:nvSpPr>
        <p:spPr>
          <a:xfrm>
            <a:off x="1144579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ПРОБЛЕМА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8" name="Google Shape;148;p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F1F06E-032F-1D4B-4619-E69C5F675AED}"/>
              </a:ext>
            </a:extLst>
          </p:cNvPr>
          <p:cNvSpPr txBox="1"/>
          <p:nvPr/>
        </p:nvSpPr>
        <p:spPr>
          <a:xfrm>
            <a:off x="530724" y="1443503"/>
            <a:ext cx="76353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Практикующие врачи берут информацию о ЛС из разных источников, вместо того, чтобы эта информация была у них сразу забита в рабочем компьютере (программа) или телефоне (приложение)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В источниках, где врачи берут данную информацию, дается сразу ВСЁ о препарате, а не необходимое врачу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По опросу практикующих врачей, для них является проблемой поиск информации о совместимости и противопоказаниях ЛС, а это увеличивает время приёма пациента</a:t>
            </a:r>
          </a:p>
          <a:p>
            <a:endParaRPr lang="ru-RU" sz="18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ЦЕЛЕВАЯ АУДИТОРИЯ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0E5BDF-D56A-8E04-B511-A109EC18DD2D}"/>
              </a:ext>
            </a:extLst>
          </p:cNvPr>
          <p:cNvSpPr txBox="1"/>
          <p:nvPr/>
        </p:nvSpPr>
        <p:spPr>
          <a:xfrm>
            <a:off x="723900" y="1543050"/>
            <a:ext cx="62674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rebuchet MS" panose="020B0603020202020204" pitchFamily="34" charset="0"/>
              </a:rPr>
              <a:t>Проблему испытывают врачи, т.к. в процессе лечения и ведения  пациента в большинстве случаев нужно назначать ЛС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rebuchet MS" panose="020B0603020202020204" pitchFamily="34" charset="0"/>
              </a:rPr>
              <a:t>В свою очередь, пациент может уже принимать ЛС, либо же нуждаться в назначении нескольких лекарств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rebuchet MS" panose="020B0603020202020204" pitchFamily="34" charset="0"/>
              </a:rPr>
              <a:t>Медицинские организации закупают прикладные ПО для облегчения рабочего процесса медицинских работников, однако модуля или отдельной программы с информацией о ЛС пока не существует</a:t>
            </a:r>
          </a:p>
          <a:p>
            <a:endParaRPr lang="ru-RU" sz="16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1144571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4C783E-1346-B5A9-2F32-EC816C3C8E47}"/>
              </a:ext>
            </a:extLst>
          </p:cNvPr>
          <p:cNvSpPr txBox="1"/>
          <p:nvPr/>
        </p:nvSpPr>
        <p:spPr>
          <a:xfrm>
            <a:off x="647700" y="1555750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Создать прикладное ПО (базу данных) с информацией о ЛС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База данных будет установлена на рабочий ПК врача, при запросе можно будет выбрать, какую именно информацию выдать о лекарстве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Не будет требовать доступа в Интернет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Прикладное ПО требует разработки программистом, владеющим языком </a:t>
            </a:r>
            <a:r>
              <a:rPr lang="en-US" dirty="0">
                <a:latin typeface="Trebuchet MS" panose="020B0603020202020204" pitchFamily="34" charset="0"/>
              </a:rPr>
              <a:t>SQL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ПО предлагается купить единожды (не подпиской), обновляться оно будет бесплатно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rebuchet MS" panose="020B0603020202020204" pitchFamily="34" charset="0"/>
              </a:rPr>
              <a:t>База будет содержать актуальную информацию о лекарствах, подробную информацию о совместимости и противопоказаниях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ЦЕННОСТНОЕ ПРЕДЛОЖЕНИЕ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9"/>
          <p:cNvSpPr txBox="1"/>
          <p:nvPr/>
        </p:nvSpPr>
        <p:spPr>
          <a:xfrm>
            <a:off x="800694" y="1793555"/>
            <a:ext cx="51189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Наш проект </a:t>
            </a:r>
            <a:r>
              <a:rPr lang="en-US" sz="200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BLS</a:t>
            </a:r>
            <a:r>
              <a:rPr lang="ru-RU" sz="2000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2000" b="0" i="0" u="none" strike="noStrike" cap="none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помогает </a:t>
            </a:r>
            <a:r>
              <a:rPr lang="ru-RU" sz="2000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врачам</a:t>
            </a:r>
            <a:r>
              <a:rPr lang="ru-RU" sz="2000" b="0" i="0" u="none" strike="noStrike" cap="none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2000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при назначении лекарственных средств: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решать проблему </a:t>
            </a:r>
            <a:r>
              <a:rPr lang="ru-RU" sz="2000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в поиске информации </a:t>
            </a:r>
            <a:r>
              <a:rPr lang="ru-RU" sz="2000" b="0" i="0" u="none" strike="noStrike" cap="none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 прикладного ПО (базы данных) 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и получать </a:t>
            </a:r>
            <a:r>
              <a:rPr lang="ru-RU" sz="2000" dirty="0">
                <a:solidFill>
                  <a:schemeClr val="bg2"/>
                </a:solidFill>
                <a:latin typeface="Trebuchet MS"/>
                <a:ea typeface="Trebuchet MS"/>
                <a:cs typeface="Trebuchet MS"/>
                <a:sym typeface="Trebuchet MS"/>
              </a:rPr>
              <a:t>экономию времени и сил</a:t>
            </a:r>
            <a:endParaRPr sz="2000" b="0" i="0" u="none" strike="noStrike" cap="none" dirty="0">
              <a:solidFill>
                <a:schemeClr val="bg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>
            <a:spLocks noGrp="1"/>
          </p:cNvSpPr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КОНКУРЕНТЫ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05" name="Google Shape;205;p30"/>
          <p:cNvGraphicFramePr/>
          <p:nvPr>
            <p:extLst>
              <p:ext uri="{D42A27DB-BD31-4B8C-83A1-F6EECF244321}">
                <p14:modId xmlns:p14="http://schemas.microsoft.com/office/powerpoint/2010/main" val="217920374"/>
              </p:ext>
            </p:extLst>
          </p:nvPr>
        </p:nvGraphicFramePr>
        <p:xfrm>
          <a:off x="464826" y="1355661"/>
          <a:ext cx="8031084" cy="3296970"/>
        </p:xfrm>
        <a:graphic>
          <a:graphicData uri="http://schemas.openxmlformats.org/drawingml/2006/table">
            <a:tbl>
              <a:tblPr firstRow="1" bandRow="1">
                <a:noFill/>
                <a:tableStyleId>{04594571-EBDB-42DB-9F45-CC4A00042952}</a:tableStyleId>
              </a:tblPr>
              <a:tblGrid>
                <a:gridCol w="1618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7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Наше решение</a:t>
                      </a:r>
                      <a:endParaRPr sz="1200"/>
                    </a:p>
                  </a:txBody>
                  <a:tcPr marL="91450" marR="91450" marT="45725" marB="457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Энциклопедия РЛС</a:t>
                      </a:r>
                      <a:endParaRPr sz="12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Справочник Видаль</a:t>
                      </a:r>
                      <a:endParaRPr sz="12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1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Прикладное ПО для компьютера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Существует в печатном виде 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Существует в печатном виде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2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Не требует доступа в Интернет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Есть сайт – нужен доступ в интернет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Есть сайт – нужен доступ в интернет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3</a:t>
                      </a: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Нужную информацию о препарате можно выбрать </a:t>
                      </a:r>
                      <a:r>
                        <a:rPr lang="ru-RU" sz="12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попунктно</a:t>
                      </a: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и программа выдаст только её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Выдает только полную информацию о препарате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Выдает только полную информацию о препарате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rebuchet MS" panose="020B0603020202020204" pitchFamily="34" charset="0"/>
                        </a:rPr>
                        <a:t>Параметр 4</a:t>
                      </a:r>
                      <a:endParaRPr sz="1200" dirty="0">
                        <a:latin typeface="Trebuchet MS" panose="020B0603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Не несёт лишнего визуального шума, простой ненавязчивый интерфейс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Есть реклама, новости (может отвлекать)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Содержит различные статьи, новости (может отвлекать)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657365056"/>
                  </a:ext>
                </a:extLst>
              </a:tr>
            </a:tbl>
          </a:graphicData>
        </a:graphic>
      </p:graphicFrame>
      <p:sp>
        <p:nvSpPr>
          <p:cNvPr id="206" name="Google Shape;206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9" name="Google Shape;21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</a:t>
            </a:r>
            <a:endParaRPr/>
          </a:p>
        </p:txBody>
      </p:sp>
      <p:sp>
        <p:nvSpPr>
          <p:cNvPr id="221" name="Google Shape;221;p31"/>
          <p:cNvSpPr txBox="1"/>
          <p:nvPr/>
        </p:nvSpPr>
        <p:spPr>
          <a:xfrm>
            <a:off x="401716" y="4545668"/>
            <a:ext cx="8094194" cy="608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000" b="0" i="1" u="none" strike="noStrike" cap="non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Пояснение к слайду: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000" b="0" i="1" u="none" strike="noStrike" cap="non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Укажите тип рынка (b2b, b2c, b2g)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000" b="0" i="1" u="none" strike="noStrike" cap="non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Оцените рынок по методике TAM, SAM, SOM</a:t>
            </a:r>
            <a:endParaRPr sz="1000" b="0" i="1" u="none" strike="noStrike" cap="non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6EA10-8348-8C90-6A46-2139425C371F}"/>
              </a:ext>
            </a:extLst>
          </p:cNvPr>
          <p:cNvSpPr txBox="1"/>
          <p:nvPr/>
        </p:nvSpPr>
        <p:spPr>
          <a:xfrm>
            <a:off x="499681" y="1638300"/>
            <a:ext cx="72099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rebuchet MS" panose="020B0603020202020204" pitchFamily="34" charset="0"/>
              </a:rPr>
              <a:t>B2b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ru-RU" sz="2400" dirty="0">
                <a:latin typeface="Trebuchet MS" panose="020B0603020202020204" pitchFamily="34" charset="0"/>
              </a:rPr>
              <a:t>«</a:t>
            </a:r>
            <a:r>
              <a:rPr lang="en-US" sz="2400" dirty="0">
                <a:latin typeface="Trebuchet MS" panose="020B0603020202020204" pitchFamily="34" charset="0"/>
              </a:rPr>
              <a:t>business to business</a:t>
            </a:r>
            <a:r>
              <a:rPr lang="ru-RU" sz="2400" dirty="0">
                <a:latin typeface="Trebuchet MS" panose="020B0603020202020204" pitchFamily="34" charset="0"/>
              </a:rPr>
              <a:t>» </a:t>
            </a:r>
          </a:p>
          <a:p>
            <a:r>
              <a:rPr lang="en-US" sz="2400" dirty="0">
                <a:solidFill>
                  <a:schemeClr val="tx1"/>
                </a:solidFill>
                <a:latin typeface="Trebuchet MS" panose="020B0603020202020204" pitchFamily="34" charset="0"/>
              </a:rPr>
              <a:t>SAM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ru-RU" sz="2400" dirty="0">
                <a:latin typeface="Trebuchet MS" panose="020B0603020202020204" pitchFamily="34" charset="0"/>
              </a:rPr>
              <a:t>«</a:t>
            </a:r>
            <a:r>
              <a:rPr lang="en-US" sz="2400" dirty="0">
                <a:latin typeface="Trebuchet MS" panose="020B0603020202020204" pitchFamily="34" charset="0"/>
              </a:rPr>
              <a:t>Served/Serviceable Available Market</a:t>
            </a:r>
            <a:r>
              <a:rPr lang="ru-RU" sz="2400" dirty="0">
                <a:latin typeface="Trebuchet MS" panose="020B0603020202020204" pitchFamily="34" charset="0"/>
              </a:rPr>
              <a:t>» – т.к. частные клиники могут быть не заинтересованы в покупке нашего ПО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2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БИЗНЕС-МОДЕЛЬ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79510-FDE9-F1D4-FB4D-94BB0DBFB02E}"/>
              </a:ext>
            </a:extLst>
          </p:cNvPr>
          <p:cNvSpPr txBox="1"/>
          <p:nvPr/>
        </p:nvSpPr>
        <p:spPr>
          <a:xfrm>
            <a:off x="547849" y="1543050"/>
            <a:ext cx="61196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Разработка прикладного ПО (базы данных) для компьютера и его продажа медицинским организациям (поликлиникам, стационарам, частным клиникам)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При этом ПО покупается единожды (не подписка в месяц/год)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rebuchet MS" panose="020B0603020202020204" pitchFamily="34" charset="0"/>
              </a:rPr>
              <a:t>Обновляется бесплатно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5"/>
          <p:cNvSpPr txBox="1">
            <a:spLocks noGrp="1"/>
          </p:cNvSpPr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6" name="Google Shape;27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8" name="Google Shape;27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1" name="Google Shape;28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2" name="Google Shape;28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3" name="Google Shape;28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5"/>
          <p:cNvSpPr txBox="1">
            <a:spLocks noGrp="1"/>
          </p:cNvSpPr>
          <p:nvPr>
            <p:ph type="body" idx="1"/>
          </p:nvPr>
        </p:nvSpPr>
        <p:spPr>
          <a:xfrm>
            <a:off x="530730" y="1401974"/>
            <a:ext cx="5403445" cy="2433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600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1. Обсуждение с потенциальным программистом функционала базы и стоимости работы (февраль-март 2024)</a:t>
            </a:r>
            <a:endParaRPr sz="1600" dirty="0"/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600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2. Поиск финансирования </a:t>
            </a:r>
          </a:p>
          <a:p>
            <a:pPr marL="146050" indent="0">
              <a:buSzPts val="1300"/>
              <a:buNone/>
            </a:pPr>
            <a:r>
              <a:rPr lang="ru-RU" sz="1600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3. Разработка демо-версии программы (апрель-июнь 2024)</a:t>
            </a:r>
            <a:endParaRPr lang="ru-RU" sz="1800" dirty="0"/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600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4. Тестирование демо-версии (июнь 2024)</a:t>
            </a:r>
            <a:endParaRPr sz="1600" dirty="0"/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600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5. Разработка окончательного вида базы и возможные доработки (июль-сентябрь 2024)</a:t>
            </a: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600" dirty="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6. Выпуск ПО и предложение по его закупке лечебным организациям, реклама (октябрь 2024)</a:t>
            </a:r>
            <a:endParaRPr sz="1600" dirty="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7"/>
          <p:cNvSpPr txBox="1"/>
          <p:nvPr/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КОНТАКТЫ</a:t>
            </a:r>
            <a:endParaRPr/>
          </a:p>
        </p:txBody>
      </p:sp>
      <p:sp>
        <p:nvSpPr>
          <p:cNvPr id="313" name="Google Shape;313;p37"/>
          <p:cNvSpPr txBox="1"/>
          <p:nvPr/>
        </p:nvSpPr>
        <p:spPr>
          <a:xfrm>
            <a:off x="510425" y="1606331"/>
            <a:ext cx="6447677" cy="1533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en-US" sz="1600" b="0" i="1" u="none" strike="noStrike" cap="none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BLS</a:t>
            </a:r>
            <a:endParaRPr sz="28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 sz="1600" b="0" i="1" u="none" strike="noStrike" cap="none" dirty="0" err="1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Шичкина</a:t>
            </a:r>
            <a:r>
              <a:rPr lang="ru-RU" sz="1600" b="0" i="1" u="none" strike="noStrike" cap="none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Марина Константиновна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en-US" sz="1600" i="1" dirty="0">
                <a:solidFill>
                  <a:schemeClr val="dk2"/>
                </a:solidFill>
                <a:latin typeface="Trebuchet MS"/>
                <a:sym typeface="Trebuchet MS"/>
              </a:rPr>
              <a:t>+79618920675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en-US" sz="1600" i="1" dirty="0">
                <a:solidFill>
                  <a:schemeClr val="dk2"/>
                </a:solidFill>
                <a:latin typeface="Trebuchet MS"/>
                <a:sym typeface="Trebuchet MS"/>
              </a:rPr>
              <a:t>Telegram: </a:t>
            </a:r>
            <a:r>
              <a:rPr lang="en-US" sz="1600" i="1" dirty="0" err="1">
                <a:solidFill>
                  <a:schemeClr val="dk2"/>
                </a:solidFill>
                <a:latin typeface="Trebuchet MS"/>
                <a:sym typeface="Trebuchet MS"/>
              </a:rPr>
              <a:t>tdydigivhz</a:t>
            </a:r>
            <a:endParaRPr lang="en-US" sz="1600" i="1" dirty="0">
              <a:solidFill>
                <a:schemeClr val="dk2"/>
              </a:solidFill>
              <a:latin typeface="Trebuchet MS"/>
              <a:sym typeface="Trebuchet M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en-US" sz="1600" i="1" dirty="0">
                <a:solidFill>
                  <a:schemeClr val="dk2"/>
                </a:solidFill>
                <a:latin typeface="Trebuchet MS"/>
                <a:sym typeface="Trebuchet MS"/>
              </a:rPr>
              <a:t>E-mail: genawarner25@gmail.com</a:t>
            </a:r>
            <a:endParaRPr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190330-DB81-571A-2C4B-E28181E04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264" y="2489392"/>
            <a:ext cx="2627648" cy="24746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A1FA58-C8B4-C0B9-FC8C-F19C2A510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718" y="151260"/>
            <a:ext cx="2360022" cy="2554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570</Words>
  <Application>Microsoft Office PowerPoint</Application>
  <PresentationFormat>Экран (16:9)</PresentationFormat>
  <Paragraphs>79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Raleway SemiBold</vt:lpstr>
      <vt:lpstr>Trebuchet MS</vt:lpstr>
      <vt:lpstr>Raleway</vt:lpstr>
      <vt:lpstr>Calibri</vt:lpstr>
      <vt:lpstr>Helvetica Neue</vt:lpstr>
      <vt:lpstr>Century Gothic</vt:lpstr>
      <vt:lpstr>Simple Light</vt:lpstr>
      <vt:lpstr>Simple Light</vt:lpstr>
      <vt:lpstr>BLS</vt:lpstr>
      <vt:lpstr>Презентация PowerPoint</vt:lpstr>
      <vt:lpstr>ПРОБЛЕМА</vt:lpstr>
      <vt:lpstr>ЦЕЛЕВАЯ АУДИТОРИЯ</vt:lpstr>
      <vt:lpstr>РЕШЕНИЕ</vt:lpstr>
      <vt:lpstr>ЦЕННОСТНОЕ ПРЕДЛОЖЕНИЕ</vt:lpstr>
      <vt:lpstr>КОНКУРЕНТЫ</vt:lpstr>
      <vt:lpstr>Презентация PowerPoint</vt:lpstr>
      <vt:lpstr>Презентация PowerPoint</vt:lpstr>
      <vt:lpstr>ПЛАНЫ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BLS</dc:title>
  <cp:lastModifiedBy>Warner Genachii</cp:lastModifiedBy>
  <cp:revision>10</cp:revision>
  <dcterms:modified xsi:type="dcterms:W3CDTF">2023-12-11T13:39:29Z</dcterms:modified>
</cp:coreProperties>
</file>