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2DD31C-78BB-485A-9A7E-25B41A9780E3}">
  <a:tblStyle styleId="{2A2DD31C-78BB-485A-9A7E-25B41A9780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-RU" sz="1200">
                <a:solidFill>
                  <a:srgbClr val="525252"/>
                </a:solidFill>
                <a:latin typeface="Arial"/>
                <a:ea typeface="Arial"/>
                <a:cs typeface="Arial"/>
                <a:sym typeface="Arial"/>
              </a:rPr>
              <a:t>Название проекта – краткое название проекта (например «DiaLAG+»)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525252"/>
                </a:solidFill>
                <a:latin typeface="Arial"/>
                <a:ea typeface="Arial"/>
                <a:cs typeface="Arial"/>
                <a:sym typeface="Arial"/>
              </a:rPr>
              <a:t>Тема проекта – расшифровка темы в одном предложении (например, </a:t>
            </a:r>
            <a:r>
              <a:rPr b="1" i="0"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«Неинвазивная тест система легочной гипертензии»)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11d43ac778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g311d43ac778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11d43ac778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g311d43ac778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11d43ac778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g311d43ac778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11d43ac778_0_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8" name="Google Shape;378;g311d43ac778_0_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4" name="Google Shape;39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1" Type="http://schemas.openxmlformats.org/officeDocument/2006/relationships/image" Target="../media/image10.png"/><Relationship Id="rId10" Type="http://schemas.openxmlformats.org/officeDocument/2006/relationships/image" Target="../media/image3.png"/><Relationship Id="rId12" Type="http://schemas.openxmlformats.org/officeDocument/2006/relationships/image" Target="../media/image14.png"/><Relationship Id="rId9" Type="http://schemas.openxmlformats.org/officeDocument/2006/relationships/image" Target="../media/image7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90" name="Google Shape;90;p13"/>
            <p:cNvSpPr/>
            <p:nvPr/>
          </p:nvSpPr>
          <p:spPr>
            <a:xfrm>
              <a:off x="-10316" y="-620910"/>
              <a:ext cx="10421650" cy="129376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27200" lIns="27200" spcFirstLastPara="1" rIns="27200" wrap="square" tIns="272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85"/>
                <a:buFont typeface="Arial"/>
                <a:buNone/>
              </a:pPr>
              <a:r>
                <a:t/>
              </a:r>
              <a:endParaRPr b="0" i="0" sz="1285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1" name="Google Shape;91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13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1633457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-RU" sz="11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Казанский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1633457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-RU" sz="11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Государственный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1633457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-RU" sz="11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Медицинский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1633457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ru-RU" sz="11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Университет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1633457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95" name="Google Shape;95;p13"/>
          <p:cNvSpPr/>
          <p:nvPr/>
        </p:nvSpPr>
        <p:spPr>
          <a:xfrm>
            <a:off x="1528573" y="1148405"/>
            <a:ext cx="1737768" cy="43570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3261753" y="1148405"/>
            <a:ext cx="1860337" cy="43455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7043036" y="1152416"/>
            <a:ext cx="1859369" cy="431911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8898021" y="1153548"/>
            <a:ext cx="1769980" cy="432889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5116341" y="1129381"/>
            <a:ext cx="1978841" cy="45357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КАЗАНСКИЙ МЕДИЦИНСКИЙ СТАРТАП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СЕНТЯБРЬ-ДЕКАБРЬ 2024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479188" y="6468892"/>
            <a:ext cx="1737768" cy="43005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208380" y="6462979"/>
            <a:ext cx="1860337" cy="43455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7011079" y="6468273"/>
            <a:ext cx="1859369" cy="44578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8864607" y="6462283"/>
            <a:ext cx="1769976" cy="42681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5064195" y="6468273"/>
            <a:ext cx="2351213" cy="44578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ТРЕКЕР: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65377" y="47920"/>
            <a:ext cx="1803223" cy="92725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5038528" y="6495425"/>
            <a:ext cx="529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Леонид Юрьевич Чернигов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10607443" y="6463986"/>
            <a:ext cx="1606241" cy="437591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1" y="6468722"/>
            <a:ext cx="1600454" cy="41159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-11402" y="1151048"/>
            <a:ext cx="1560368" cy="431911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10629129" y="1156619"/>
            <a:ext cx="1562871" cy="43455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7200" lIns="27200" spcFirstLastPara="1" rIns="27200" wrap="square" tIns="27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13"/>
          <p:cNvPicPr preferRelativeResize="0"/>
          <p:nvPr/>
        </p:nvPicPr>
        <p:blipFill rotWithShape="1">
          <a:blip r:embed="rId12">
            <a:alphaModFix/>
          </a:blip>
          <a:srcRect b="8718" l="19751" r="0" t="0"/>
          <a:stretch/>
        </p:blipFill>
        <p:spPr>
          <a:xfrm>
            <a:off x="6921029" y="497732"/>
            <a:ext cx="5082139" cy="578099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/>
          <p:nvPr/>
        </p:nvSpPr>
        <p:spPr>
          <a:xfrm>
            <a:off x="379141" y="2497649"/>
            <a:ext cx="820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ЛипидГен</a:t>
            </a:r>
            <a:endParaRPr b="1" i="0" sz="3200" u="none" cap="none" strike="noStrike">
              <a:solidFill>
                <a:srgbClr val="52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87011" y="4948844"/>
            <a:ext cx="532859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525252"/>
                </a:solidFill>
                <a:latin typeface="Arial"/>
                <a:ea typeface="Arial"/>
                <a:cs typeface="Arial"/>
                <a:sym typeface="Arial"/>
              </a:rPr>
              <a:t>Лидер проекта:</a:t>
            </a:r>
            <a:r>
              <a:rPr b="0" i="0" lang="ru-RU" sz="1600" u="none" cap="none" strike="noStrike">
                <a:solidFill>
                  <a:srgbClr val="525252"/>
                </a:solidFill>
                <a:latin typeface="Arial"/>
                <a:ea typeface="Arial"/>
                <a:cs typeface="Arial"/>
                <a:sym typeface="Arial"/>
              </a:rPr>
              <a:t> Сибгатуллин Азамат</a:t>
            </a:r>
            <a:endParaRPr b="0" i="0" sz="1600" u="none" cap="none" strike="noStrike">
              <a:solidFill>
                <a:srgbClr val="52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389415" y="3894643"/>
            <a:ext cx="8208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База Родственных Связей при Гиперхолестеринемии</a:t>
            </a:r>
            <a:endParaRPr b="1" i="0" sz="1600" u="none" cap="none" strike="noStrike">
              <a:solidFill>
                <a:srgbClr val="52525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4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125" name="Google Shape;125;p1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127;p14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128" name="Google Shape;128;p14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14"/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4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 и актуальность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250" y="1532074"/>
            <a:ext cx="3926325" cy="29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7632" y="765057"/>
            <a:ext cx="2845899" cy="262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57624" y="3678353"/>
            <a:ext cx="2845900" cy="213442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4"/>
          <p:cNvSpPr txBox="1"/>
          <p:nvPr/>
        </p:nvSpPr>
        <p:spPr>
          <a:xfrm>
            <a:off x="542262" y="4783238"/>
            <a:ext cx="3826500" cy="12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Семейная гиперхолестеринемия(СГ)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14"/>
          <p:cNvGrpSpPr/>
          <p:nvPr/>
        </p:nvGrpSpPr>
        <p:grpSpPr>
          <a:xfrm>
            <a:off x="4859900" y="2365750"/>
            <a:ext cx="1951200" cy="1544575"/>
            <a:chOff x="4859900" y="2221275"/>
            <a:chExt cx="1951200" cy="1544575"/>
          </a:xfrm>
        </p:grpSpPr>
        <p:cxnSp>
          <p:nvCxnSpPr>
            <p:cNvPr id="140" name="Google Shape;140;p14"/>
            <p:cNvCxnSpPr/>
            <p:nvPr/>
          </p:nvCxnSpPr>
          <p:spPr>
            <a:xfrm flipH="1" rot="10800000">
              <a:off x="4859900" y="2997250"/>
              <a:ext cx="1951200" cy="14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1" name="Google Shape;141;p14"/>
            <p:cNvCxnSpPr/>
            <p:nvPr/>
          </p:nvCxnSpPr>
          <p:spPr>
            <a:xfrm rot="10800000">
              <a:off x="6788500" y="2221275"/>
              <a:ext cx="14400" cy="7974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2" name="Google Shape;142;p14"/>
            <p:cNvCxnSpPr/>
            <p:nvPr/>
          </p:nvCxnSpPr>
          <p:spPr>
            <a:xfrm>
              <a:off x="6795700" y="2997250"/>
              <a:ext cx="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43" name="Google Shape;143;p14"/>
          <p:cNvCxnSpPr/>
          <p:nvPr/>
        </p:nvCxnSpPr>
        <p:spPr>
          <a:xfrm>
            <a:off x="6788400" y="2380725"/>
            <a:ext cx="927900" cy="14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4" name="Google Shape;144;p14"/>
          <p:cNvCxnSpPr/>
          <p:nvPr/>
        </p:nvCxnSpPr>
        <p:spPr>
          <a:xfrm>
            <a:off x="6817400" y="3903125"/>
            <a:ext cx="8844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5"/>
          <p:cNvGrpSpPr/>
          <p:nvPr/>
        </p:nvGrpSpPr>
        <p:grpSpPr>
          <a:xfrm>
            <a:off x="-1" y="6061184"/>
            <a:ext cx="542400" cy="506700"/>
            <a:chOff x="-1" y="0"/>
            <a:chExt cx="542400" cy="506700"/>
          </a:xfrm>
        </p:grpSpPr>
        <p:sp>
          <p:nvSpPr>
            <p:cNvPr id="151" name="Google Shape;151;p1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" name="Google Shape;153;p15"/>
          <p:cNvGrpSpPr/>
          <p:nvPr/>
        </p:nvGrpSpPr>
        <p:grpSpPr>
          <a:xfrm>
            <a:off x="0" y="781370"/>
            <a:ext cx="2624940" cy="369300"/>
            <a:chOff x="0" y="556376"/>
            <a:chExt cx="2624940" cy="369300"/>
          </a:xfrm>
        </p:grpSpPr>
        <p:sp>
          <p:nvSpPr>
            <p:cNvPr id="154" name="Google Shape;154;p15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15"/>
          <p:cNvSpPr/>
          <p:nvPr/>
        </p:nvSpPr>
        <p:spPr>
          <a:xfrm>
            <a:off x="11262945" y="-15241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292174" y="241846"/>
            <a:ext cx="65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 и актуальность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15"/>
          <p:cNvGrpSpPr/>
          <p:nvPr/>
        </p:nvGrpSpPr>
        <p:grpSpPr>
          <a:xfrm>
            <a:off x="542412" y="1380371"/>
            <a:ext cx="3102831" cy="1246846"/>
            <a:chOff x="933884" y="1945750"/>
            <a:chExt cx="3087087" cy="1072925"/>
          </a:xfrm>
        </p:grpSpPr>
        <p:pic>
          <p:nvPicPr>
            <p:cNvPr id="162" name="Google Shape;162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969959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933884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47794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46547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92942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339499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" name="Google Shape;168;p15"/>
          <p:cNvSpPr txBox="1"/>
          <p:nvPr/>
        </p:nvSpPr>
        <p:spPr>
          <a:xfrm>
            <a:off x="913925" y="2627225"/>
            <a:ext cx="23598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250 </a:t>
            </a:r>
            <a:r>
              <a:rPr lang="ru-RU" sz="2800">
                <a:solidFill>
                  <a:schemeClr val="dk1"/>
                </a:solidFill>
              </a:rPr>
              <a:t>человек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9" name="Google Shape;169;p15"/>
          <p:cNvCxnSpPr>
            <a:stCxn id="168" idx="2"/>
          </p:cNvCxnSpPr>
          <p:nvPr/>
        </p:nvCxnSpPr>
        <p:spPr>
          <a:xfrm flipH="1">
            <a:off x="2090825" y="3221825"/>
            <a:ext cx="3000" cy="942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70" name="Google Shape;170;p15"/>
          <p:cNvPicPr preferRelativeResize="0"/>
          <p:nvPr/>
        </p:nvPicPr>
        <p:blipFill rotWithShape="1">
          <a:blip r:embed="rId3">
            <a:alphaModFix/>
          </a:blip>
          <a:srcRect b="18255" l="28161" r="34202" t="17236"/>
          <a:stretch/>
        </p:blipFill>
        <p:spPr>
          <a:xfrm>
            <a:off x="1705249" y="4273071"/>
            <a:ext cx="629167" cy="124684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5"/>
          <p:cNvSpPr txBox="1"/>
          <p:nvPr/>
        </p:nvSpPr>
        <p:spPr>
          <a:xfrm>
            <a:off x="1129613" y="55199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Один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15"/>
          <p:cNvGrpSpPr/>
          <p:nvPr/>
        </p:nvGrpSpPr>
        <p:grpSpPr>
          <a:xfrm>
            <a:off x="7422312" y="1380371"/>
            <a:ext cx="3102831" cy="1246846"/>
            <a:chOff x="933884" y="1945750"/>
            <a:chExt cx="3087087" cy="1072925"/>
          </a:xfrm>
        </p:grpSpPr>
        <p:pic>
          <p:nvPicPr>
            <p:cNvPr id="173" name="Google Shape;173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969959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933884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47794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46547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92942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339499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9" name="Google Shape;179;p15"/>
          <p:cNvSpPr txBox="1"/>
          <p:nvPr/>
        </p:nvSpPr>
        <p:spPr>
          <a:xfrm>
            <a:off x="8009525" y="26272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147 млн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15"/>
          <p:cNvCxnSpPr>
            <a:stCxn id="179" idx="2"/>
          </p:cNvCxnSpPr>
          <p:nvPr/>
        </p:nvCxnSpPr>
        <p:spPr>
          <a:xfrm flipH="1">
            <a:off x="8970725" y="3221825"/>
            <a:ext cx="3000" cy="942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1" name="Google Shape;181;p15"/>
          <p:cNvSpPr txBox="1"/>
          <p:nvPr/>
        </p:nvSpPr>
        <p:spPr>
          <a:xfrm>
            <a:off x="8009513" y="55199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588 тысяч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15"/>
          <p:cNvCxnSpPr/>
          <p:nvPr/>
        </p:nvCxnSpPr>
        <p:spPr>
          <a:xfrm flipH="1" rot="10800000">
            <a:off x="4048100" y="2018350"/>
            <a:ext cx="3102900" cy="14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183" name="Google Shape;183;p15"/>
          <p:cNvCxnSpPr/>
          <p:nvPr/>
        </p:nvCxnSpPr>
        <p:spPr>
          <a:xfrm flipH="1" rot="10800000">
            <a:off x="4048088" y="4889300"/>
            <a:ext cx="3102900" cy="14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sm" w="sm" type="none"/>
            <a:tailEnd len="med" w="med" type="triangle"/>
          </a:ln>
        </p:spPr>
      </p:cxnSp>
      <p:grpSp>
        <p:nvGrpSpPr>
          <p:cNvPr id="184" name="Google Shape;184;p15"/>
          <p:cNvGrpSpPr/>
          <p:nvPr/>
        </p:nvGrpSpPr>
        <p:grpSpPr>
          <a:xfrm>
            <a:off x="8343049" y="4273071"/>
            <a:ext cx="1258339" cy="1246846"/>
            <a:chOff x="1705249" y="4273071"/>
            <a:chExt cx="1258339" cy="1246846"/>
          </a:xfrm>
        </p:grpSpPr>
        <p:pic>
          <p:nvPicPr>
            <p:cNvPr id="185" name="Google Shape;185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705249" y="4273071"/>
              <a:ext cx="629167" cy="1246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5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334421" y="4273071"/>
              <a:ext cx="629167" cy="124684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6"/>
          <p:cNvGrpSpPr/>
          <p:nvPr/>
        </p:nvGrpSpPr>
        <p:grpSpPr>
          <a:xfrm>
            <a:off x="-1" y="6061184"/>
            <a:ext cx="542400" cy="506700"/>
            <a:chOff x="-1" y="0"/>
            <a:chExt cx="542400" cy="506700"/>
          </a:xfrm>
        </p:grpSpPr>
        <p:sp>
          <p:nvSpPr>
            <p:cNvPr id="193" name="Google Shape;193;p1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16"/>
          <p:cNvGrpSpPr/>
          <p:nvPr/>
        </p:nvGrpSpPr>
        <p:grpSpPr>
          <a:xfrm>
            <a:off x="0" y="781370"/>
            <a:ext cx="2624940" cy="369300"/>
            <a:chOff x="0" y="556376"/>
            <a:chExt cx="2624940" cy="369300"/>
          </a:xfrm>
        </p:grpSpPr>
        <p:sp>
          <p:nvSpPr>
            <p:cNvPr id="196" name="Google Shape;196;p16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6"/>
          <p:cNvSpPr/>
          <p:nvPr/>
        </p:nvSpPr>
        <p:spPr>
          <a:xfrm>
            <a:off x="11262945" y="-15241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6"/>
          <p:cNvSpPr txBox="1"/>
          <p:nvPr/>
        </p:nvSpPr>
        <p:spPr>
          <a:xfrm>
            <a:off x="292174" y="241846"/>
            <a:ext cx="65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 и актуальность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16"/>
          <p:cNvGrpSpPr/>
          <p:nvPr/>
        </p:nvGrpSpPr>
        <p:grpSpPr>
          <a:xfrm>
            <a:off x="542412" y="1380371"/>
            <a:ext cx="3102831" cy="1246846"/>
            <a:chOff x="933884" y="1945750"/>
            <a:chExt cx="3087087" cy="1072925"/>
          </a:xfrm>
        </p:grpSpPr>
        <p:pic>
          <p:nvPicPr>
            <p:cNvPr id="204" name="Google Shape;204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969959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933884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47794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46547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929421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3394996" y="1945750"/>
              <a:ext cx="625975" cy="1072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0" name="Google Shape;210;p16"/>
          <p:cNvSpPr txBox="1"/>
          <p:nvPr/>
        </p:nvSpPr>
        <p:spPr>
          <a:xfrm>
            <a:off x="1129625" y="26272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588 тысяч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16"/>
          <p:cNvCxnSpPr>
            <a:stCxn id="210" idx="2"/>
          </p:cNvCxnSpPr>
          <p:nvPr/>
        </p:nvCxnSpPr>
        <p:spPr>
          <a:xfrm flipH="1">
            <a:off x="2090825" y="3221825"/>
            <a:ext cx="3000" cy="942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2" name="Google Shape;212;p16"/>
          <p:cNvSpPr txBox="1"/>
          <p:nvPr/>
        </p:nvSpPr>
        <p:spPr>
          <a:xfrm>
            <a:off x="1129613" y="55199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5-6 тысяч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16"/>
          <p:cNvCxnSpPr/>
          <p:nvPr/>
        </p:nvCxnSpPr>
        <p:spPr>
          <a:xfrm>
            <a:off x="4048100" y="2032750"/>
            <a:ext cx="1783500" cy="14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14" name="Google Shape;214;p16"/>
          <p:cNvGrpSpPr/>
          <p:nvPr/>
        </p:nvGrpSpPr>
        <p:grpSpPr>
          <a:xfrm>
            <a:off x="1464649" y="4273071"/>
            <a:ext cx="1258339" cy="1246846"/>
            <a:chOff x="1705249" y="4273071"/>
            <a:chExt cx="1258339" cy="1246846"/>
          </a:xfrm>
        </p:grpSpPr>
        <p:pic>
          <p:nvPicPr>
            <p:cNvPr id="215" name="Google Shape;215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1705249" y="4273071"/>
              <a:ext cx="629167" cy="1246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16"/>
            <p:cNvPicPr preferRelativeResize="0"/>
            <p:nvPr/>
          </p:nvPicPr>
          <p:blipFill rotWithShape="1">
            <a:blip r:embed="rId3">
              <a:alphaModFix/>
            </a:blip>
            <a:srcRect b="18255" l="28161" r="34202" t="17236"/>
            <a:stretch/>
          </p:blipFill>
          <p:spPr>
            <a:xfrm>
              <a:off x="2334421" y="4273071"/>
              <a:ext cx="629167" cy="12468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16"/>
          <p:cNvSpPr txBox="1"/>
          <p:nvPr/>
        </p:nvSpPr>
        <p:spPr>
          <a:xfrm>
            <a:off x="1385525" y="3367125"/>
            <a:ext cx="7083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4450" y="1380375"/>
            <a:ext cx="4675563" cy="364770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6"/>
          <p:cNvSpPr txBox="1"/>
          <p:nvPr/>
        </p:nvSpPr>
        <p:spPr>
          <a:xfrm>
            <a:off x="6830874" y="5519925"/>
            <a:ext cx="34827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Риск выше на 20%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6"/>
          <p:cNvSpPr txBox="1"/>
          <p:nvPr/>
        </p:nvSpPr>
        <p:spPr>
          <a:xfrm>
            <a:off x="2093824" y="3314850"/>
            <a:ext cx="3102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Диагностируется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17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226" name="Google Shape;226;p1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1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229" name="Google Shape;229;p17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7"/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7"/>
          <p:cNvSpPr txBox="1"/>
          <p:nvPr/>
        </p:nvSpPr>
        <p:spPr>
          <a:xfrm>
            <a:off x="542253" y="1880075"/>
            <a:ext cx="10117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Цель проекта:</a:t>
            </a: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Создать базу данных пациентов с семейной гиперхолестеринемией (СГХС), способствующую выявлению и мониторингу семейных связей для улучшения диагностики и лечения.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7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Решение/продукт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7"/>
          <p:cNvSpPr txBox="1"/>
          <p:nvPr/>
        </p:nvSpPr>
        <p:spPr>
          <a:xfrm>
            <a:off x="542250" y="2669125"/>
            <a:ext cx="10117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Задачи: </a:t>
            </a:r>
            <a:endParaRPr b="1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Разработка </a:t>
            </a:r>
            <a:r>
              <a:rPr b="0" i="0" lang="ru-RU" sz="1600" u="sng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интерфейса</a:t>
            </a: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для ввода данных пациентов и их родственников.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Создание алгоритмов для установления и визуализации </a:t>
            </a:r>
            <a:r>
              <a:rPr b="0" i="0" lang="ru-RU" sz="1600" u="sng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семейных связей</a:t>
            </a: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</a:pPr>
            <a:r>
              <a:rPr b="0" i="0" lang="ru-RU" sz="1600" u="sng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Интеграция</a:t>
            </a: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с медицинскими системами для автоматического обновления данных.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Ожидаемые результаты: </a:t>
            </a:r>
            <a:endParaRPr b="1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Улучшение выявления случаев СГХС через построение семейных деревьев.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Повышение эффективности лечения за счет ранней диагностики. 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●"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Снижение риска сердечно-сосудистых заболеваний в семейных кластерах.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8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244" name="Google Shape;244;p1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18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247" name="Google Shape;247;p1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18"/>
          <p:cNvSpPr/>
          <p:nvPr/>
        </p:nvSpPr>
        <p:spPr>
          <a:xfrm>
            <a:off x="11294476" y="-15241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8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250" y="1729401"/>
            <a:ext cx="3630274" cy="24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27847" y="1548169"/>
            <a:ext cx="2736299" cy="278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8"/>
          <p:cNvPicPr preferRelativeResize="0"/>
          <p:nvPr/>
        </p:nvPicPr>
        <p:blipFill rotWithShape="1">
          <a:blip r:embed="rId5">
            <a:alphaModFix/>
          </a:blip>
          <a:srcRect b="0" l="20037" r="15698" t="0"/>
          <a:stretch/>
        </p:blipFill>
        <p:spPr>
          <a:xfrm>
            <a:off x="8019475" y="1636213"/>
            <a:ext cx="3350126" cy="26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/>
        </p:nvSpPr>
        <p:spPr>
          <a:xfrm>
            <a:off x="989238" y="4403825"/>
            <a:ext cx="2736300" cy="13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Генетическая диагностика и мониторинг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8"/>
          <p:cNvSpPr txBox="1"/>
          <p:nvPr/>
        </p:nvSpPr>
        <p:spPr>
          <a:xfrm>
            <a:off x="4832700" y="4403825"/>
            <a:ext cx="25266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Кардиология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8"/>
          <p:cNvSpPr txBox="1"/>
          <p:nvPr/>
        </p:nvSpPr>
        <p:spPr>
          <a:xfrm>
            <a:off x="8730338" y="4403825"/>
            <a:ext cx="1928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МИС и БД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9"/>
          <p:cNvGrpSpPr/>
          <p:nvPr/>
        </p:nvGrpSpPr>
        <p:grpSpPr>
          <a:xfrm>
            <a:off x="-1" y="6351159"/>
            <a:ext cx="542400" cy="506700"/>
            <a:chOff x="-1" y="0"/>
            <a:chExt cx="542400" cy="506700"/>
          </a:xfrm>
        </p:grpSpPr>
        <p:sp>
          <p:nvSpPr>
            <p:cNvPr id="266" name="Google Shape;266;p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19"/>
          <p:cNvGrpSpPr/>
          <p:nvPr/>
        </p:nvGrpSpPr>
        <p:grpSpPr>
          <a:xfrm>
            <a:off x="0" y="781370"/>
            <a:ext cx="2624940" cy="369300"/>
            <a:chOff x="0" y="556376"/>
            <a:chExt cx="2624940" cy="369300"/>
          </a:xfrm>
        </p:grpSpPr>
        <p:sp>
          <p:nvSpPr>
            <p:cNvPr id="269" name="Google Shape;269;p19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9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9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9"/>
          <p:cNvSpPr/>
          <p:nvPr/>
        </p:nvSpPr>
        <p:spPr>
          <a:xfrm>
            <a:off x="11294476" y="-15241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9"/>
          <p:cNvSpPr txBox="1"/>
          <p:nvPr/>
        </p:nvSpPr>
        <p:spPr>
          <a:xfrm>
            <a:off x="292174" y="241846"/>
            <a:ext cx="65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542400" y="1333350"/>
            <a:ext cx="101175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Потенциальный потребитель: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Медицинские учреждения.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Врачи.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Пациенты и их семьи: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- </a:t>
            </a:r>
            <a:r>
              <a:rPr b="0" i="1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Пациенты с СГ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для улучшения диагностики и мониторинга состояния, а также для информирования родственников о необходимости пройти обследование.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- </a:t>
            </a:r>
            <a:r>
              <a:rPr b="0" i="1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Родственники пациентов с СГ</a:t>
            </a: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для оценки риска и получения своевременного лечения на основе данных о семейной предрасположенности.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Исследовательские центры.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Страховые компании.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- Для разработки программ страхования, включающих профилактические меры и мониторинг наследственных заболеваний, что позволит снизить расходы на лечение осложнений.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Государственные органы здравоохранения.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0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283" name="Google Shape;283;p2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5" name="Google Shape;285;p20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286" name="Google Shape;286;p20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20"/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0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3" name="Google Shape;293;p20"/>
          <p:cNvGraphicFramePr/>
          <p:nvPr/>
        </p:nvGraphicFramePr>
        <p:xfrm>
          <a:off x="542250" y="137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{2A2DD31C-78BB-485A-9A7E-25B41A9780E3}</a:tableStyleId>
              </a:tblPr>
              <a:tblGrid>
                <a:gridCol w="2057400"/>
                <a:gridCol w="2057400"/>
                <a:gridCol w="2057400"/>
                <a:gridCol w="2057400"/>
                <a:gridCol w="2057400"/>
              </a:tblGrid>
              <a:tr h="71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Название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Глубокая экспертиза в СГХ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Интеграция с медицинскими системами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</a:t>
                      </a:r>
                      <a:r>
                        <a:rPr lang="ru-RU"/>
                        <a:t>нструменты</a:t>
                      </a:r>
                      <a:r>
                        <a:rPr lang="ru-RU"/>
                        <a:t> для анализа данных / визуализации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Поддержка </a:t>
                      </a:r>
                      <a:r>
                        <a:rPr lang="ru-RU"/>
                        <a:t>исследований</a:t>
                      </a:r>
                      <a:r>
                        <a:rPr lang="ru-RU"/>
                        <a:t>/образовательная поддержка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1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Familial Hypercholesterolemia Foundation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28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CASCADE FH Registry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Геноаналитика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28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Гемотест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7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Invitae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7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ЛипидГен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21"/>
          <p:cNvGrpSpPr/>
          <p:nvPr/>
        </p:nvGrpSpPr>
        <p:grpSpPr>
          <a:xfrm>
            <a:off x="-1" y="6366401"/>
            <a:ext cx="542262" cy="506843"/>
            <a:chOff x="-1" y="0"/>
            <a:chExt cx="542260" cy="506841"/>
          </a:xfrm>
        </p:grpSpPr>
        <p:sp>
          <p:nvSpPr>
            <p:cNvPr id="299" name="Google Shape;299;p2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1" name="Google Shape;301;p21"/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302" name="Google Shape;302;p21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21"/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1"/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1"/>
          <p:cNvSpPr txBox="1"/>
          <p:nvPr/>
        </p:nvSpPr>
        <p:spPr>
          <a:xfrm>
            <a:off x="542400" y="1333350"/>
            <a:ext cx="101175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</a:rPr>
              <a:t>Способы создания ценности и получения прибыли</a:t>
            </a:r>
            <a:r>
              <a:rPr b="1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Лицензионные продажи: Продажа лицензий на использование программного обеспечения медицинским учреждениям, генетическим клиникам и исследовательским центрам.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Подписная модель: Ежемесячная или ежегодная подписка на доступ к базе данных и аналитическим инструментам.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Интеграционные услуги: Плата за интеграцию нашего продукта с существующими медицинскими информационными системами.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Аналитические отчеты: Продажа кастомизированных аналитических отчетов и прогнозов по данным СГХ для страховых компаний и государственных органов здравоохранения.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1"/>
          <p:cNvSpPr txBox="1"/>
          <p:nvPr/>
        </p:nvSpPr>
        <p:spPr>
          <a:xfrm>
            <a:off x="542400" y="4134750"/>
            <a:ext cx="10117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</a:rPr>
              <a:t>Привлечение финансовых и иных ресурсов:</a:t>
            </a:r>
            <a:r>
              <a:rPr lang="ru-RU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Венчурное финансирование: Привлечение инвестиций от венчурных фондов, специализирующихся на медико-биологических технологиях.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Гранты и субсидии: Получение государственных и международных грантов на развитие медицинских технологий и улучшение здравоохранения.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Партнерства с медицинскими учреждениями: Сотрудничество с крупными больницами и клиниками для пилотных проектов и тестирования системы.</a:t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22"/>
          <p:cNvGrpSpPr/>
          <p:nvPr/>
        </p:nvGrpSpPr>
        <p:grpSpPr>
          <a:xfrm>
            <a:off x="-1" y="6366401"/>
            <a:ext cx="542400" cy="506700"/>
            <a:chOff x="-1" y="0"/>
            <a:chExt cx="542400" cy="506700"/>
          </a:xfrm>
        </p:grpSpPr>
        <p:sp>
          <p:nvSpPr>
            <p:cNvPr id="316" name="Google Shape;316;p2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8" name="Google Shape;318;p22"/>
          <p:cNvGrpSpPr/>
          <p:nvPr/>
        </p:nvGrpSpPr>
        <p:grpSpPr>
          <a:xfrm>
            <a:off x="0" y="796612"/>
            <a:ext cx="2624940" cy="369300"/>
            <a:chOff x="0" y="556376"/>
            <a:chExt cx="2624940" cy="369300"/>
          </a:xfrm>
        </p:grpSpPr>
        <p:sp>
          <p:nvSpPr>
            <p:cNvPr id="319" name="Google Shape;319;p22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2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2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2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2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22"/>
          <p:cNvSpPr/>
          <p:nvPr/>
        </p:nvSpPr>
        <p:spPr>
          <a:xfrm>
            <a:off x="11294476" y="3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2"/>
          <p:cNvSpPr txBox="1"/>
          <p:nvPr/>
        </p:nvSpPr>
        <p:spPr>
          <a:xfrm>
            <a:off x="292174" y="257088"/>
            <a:ext cx="65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2"/>
          <p:cNvSpPr txBox="1"/>
          <p:nvPr/>
        </p:nvSpPr>
        <p:spPr>
          <a:xfrm>
            <a:off x="542400" y="1333350"/>
            <a:ext cx="10117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</a:rPr>
              <a:t>Выстраивание отношений с потребителями </a:t>
            </a:r>
            <a:r>
              <a:rPr b="1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Персонализированное обслуживание: Индивидуальные консультации и поддержка для медицинских учреждений и клиник.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Обучение и поддержка: Проведение обучающих семинаров, вебинаров и предоставление технической поддержки для медицинского персонала.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2"/>
          <p:cNvSpPr txBox="1"/>
          <p:nvPr/>
        </p:nvSpPr>
        <p:spPr>
          <a:xfrm>
            <a:off x="542400" y="2903250"/>
            <a:ext cx="10117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Ключевые партнерства: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Медицинские учреждения и лаборатории: Партнерства для пилотных проектов и верификации данных.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Технологические компании: Сотрудничество с компаниями-разработчиками медицинского ПО для интеграции и совместного развития технологий.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Академические и исследовательские институты: Сотрудничество для проведения исследований и разработки новых методов анализа данных.</a:t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23"/>
          <p:cNvGrpSpPr/>
          <p:nvPr/>
        </p:nvGrpSpPr>
        <p:grpSpPr>
          <a:xfrm>
            <a:off x="-1" y="6366401"/>
            <a:ext cx="542400" cy="506700"/>
            <a:chOff x="-1" y="0"/>
            <a:chExt cx="542400" cy="506700"/>
          </a:xfrm>
        </p:grpSpPr>
        <p:sp>
          <p:nvSpPr>
            <p:cNvPr id="333" name="Google Shape;333;p2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5" name="Google Shape;335;p23"/>
          <p:cNvGrpSpPr/>
          <p:nvPr/>
        </p:nvGrpSpPr>
        <p:grpSpPr>
          <a:xfrm>
            <a:off x="0" y="796612"/>
            <a:ext cx="2624940" cy="369300"/>
            <a:chOff x="0" y="556376"/>
            <a:chExt cx="2624940" cy="369300"/>
          </a:xfrm>
        </p:grpSpPr>
        <p:sp>
          <p:nvSpPr>
            <p:cNvPr id="336" name="Google Shape;336;p23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3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1" name="Google Shape;341;p23"/>
          <p:cNvSpPr/>
          <p:nvPr/>
        </p:nvSpPr>
        <p:spPr>
          <a:xfrm>
            <a:off x="11294476" y="3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3"/>
          <p:cNvSpPr txBox="1"/>
          <p:nvPr/>
        </p:nvSpPr>
        <p:spPr>
          <a:xfrm>
            <a:off x="292174" y="257088"/>
            <a:ext cx="65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3"/>
          <p:cNvSpPr txBox="1"/>
          <p:nvPr/>
        </p:nvSpPr>
        <p:spPr>
          <a:xfrm>
            <a:off x="542400" y="1333350"/>
            <a:ext cx="101175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Каналы продвижения и сбыта: 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Прямые продажи: Прямые переговоры и продажи лицензий крупным медицинским учреждениям и исследовательским центрам.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Онлайн-маркетинг: Использование SEO, контент-маркетинга, вебинаров и социальных сетей для привлечения клиентов.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У</a:t>
            </a:r>
            <a:r>
              <a:rPr lang="ru-RU" sz="1600">
                <a:solidFill>
                  <a:schemeClr val="dk1"/>
                </a:solidFill>
              </a:rPr>
              <a:t>частие в выставках и конференциях: Презентация продукта на медицинских и технологических выставках, конференциях и симпозиумах.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Публикации и исследования: Публикация результатов клинических исследований и кейсов использования системы в научных журналах и медицинских СМИ.</a:t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24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349" name="Google Shape;349;p2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1" name="Google Shape;351;p24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352" name="Google Shape;352;p24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4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4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4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7" name="Google Shape;357;p24"/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0" i="1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8584" y="1150698"/>
            <a:ext cx="4756048" cy="540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25"/>
          <p:cNvGrpSpPr/>
          <p:nvPr/>
        </p:nvGrpSpPr>
        <p:grpSpPr>
          <a:xfrm>
            <a:off x="-1" y="6351159"/>
            <a:ext cx="542400" cy="506700"/>
            <a:chOff x="-1" y="0"/>
            <a:chExt cx="542400" cy="506700"/>
          </a:xfrm>
        </p:grpSpPr>
        <p:sp>
          <p:nvSpPr>
            <p:cNvPr id="365" name="Google Shape;365;p2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25"/>
          <p:cNvGrpSpPr/>
          <p:nvPr/>
        </p:nvGrpSpPr>
        <p:grpSpPr>
          <a:xfrm>
            <a:off x="0" y="781370"/>
            <a:ext cx="2624940" cy="369300"/>
            <a:chOff x="0" y="556376"/>
            <a:chExt cx="2624940" cy="369300"/>
          </a:xfrm>
        </p:grpSpPr>
        <p:sp>
          <p:nvSpPr>
            <p:cNvPr id="368" name="Google Shape;368;p25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5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11336517" y="-15239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5"/>
          <p:cNvSpPr txBox="1"/>
          <p:nvPr/>
        </p:nvSpPr>
        <p:spPr>
          <a:xfrm>
            <a:off x="292174" y="241846"/>
            <a:ext cx="940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0" i="1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03070"/>
            <a:ext cx="11031717" cy="482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6"/>
          <p:cNvGrpSpPr/>
          <p:nvPr/>
        </p:nvGrpSpPr>
        <p:grpSpPr>
          <a:xfrm>
            <a:off x="-1" y="6351159"/>
            <a:ext cx="542400" cy="506700"/>
            <a:chOff x="-1" y="0"/>
            <a:chExt cx="542400" cy="506700"/>
          </a:xfrm>
        </p:grpSpPr>
        <p:sp>
          <p:nvSpPr>
            <p:cNvPr id="381" name="Google Shape;381;p2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" name="Google Shape;383;p26"/>
          <p:cNvGrpSpPr/>
          <p:nvPr/>
        </p:nvGrpSpPr>
        <p:grpSpPr>
          <a:xfrm>
            <a:off x="0" y="781370"/>
            <a:ext cx="2624940" cy="369300"/>
            <a:chOff x="0" y="556376"/>
            <a:chExt cx="2624940" cy="369300"/>
          </a:xfrm>
        </p:grpSpPr>
        <p:sp>
          <p:nvSpPr>
            <p:cNvPr id="384" name="Google Shape;384;p26"/>
            <p:cNvSpPr/>
            <p:nvPr/>
          </p:nvSpPr>
          <p:spPr>
            <a:xfrm>
              <a:off x="0" y="556376"/>
              <a:ext cx="1294500" cy="3693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6"/>
            <p:cNvSpPr/>
            <p:nvPr/>
          </p:nvSpPr>
          <p:spPr>
            <a:xfrm>
              <a:off x="336583" y="556376"/>
              <a:ext cx="1294500" cy="3693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6"/>
            <p:cNvSpPr/>
            <p:nvPr/>
          </p:nvSpPr>
          <p:spPr>
            <a:xfrm>
              <a:off x="673166" y="556376"/>
              <a:ext cx="1294500" cy="3693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6"/>
            <p:cNvSpPr/>
            <p:nvPr/>
          </p:nvSpPr>
          <p:spPr>
            <a:xfrm>
              <a:off x="993857" y="556376"/>
              <a:ext cx="1294500" cy="3693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6"/>
            <p:cNvSpPr/>
            <p:nvPr/>
          </p:nvSpPr>
          <p:spPr>
            <a:xfrm>
              <a:off x="1330440" y="556376"/>
              <a:ext cx="1294500" cy="3693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9" name="Google Shape;389;p26"/>
          <p:cNvSpPr/>
          <p:nvPr/>
        </p:nvSpPr>
        <p:spPr>
          <a:xfrm>
            <a:off x="11336517" y="-15239"/>
            <a:ext cx="708300" cy="6873300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6"/>
          <p:cNvSpPr txBox="1"/>
          <p:nvPr/>
        </p:nvSpPr>
        <p:spPr>
          <a:xfrm>
            <a:off x="292174" y="241846"/>
            <a:ext cx="940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0" i="1" sz="2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449" y="1166995"/>
            <a:ext cx="8522895" cy="5402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27"/>
          <p:cNvGrpSpPr/>
          <p:nvPr/>
        </p:nvGrpSpPr>
        <p:grpSpPr>
          <a:xfrm>
            <a:off x="-1" y="6351159"/>
            <a:ext cx="542262" cy="506843"/>
            <a:chOff x="-1" y="0"/>
            <a:chExt cx="542260" cy="506841"/>
          </a:xfrm>
        </p:grpSpPr>
        <p:sp>
          <p:nvSpPr>
            <p:cNvPr id="397" name="Google Shape;397;p2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9" name="Google Shape;399;p2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400" name="Google Shape;400;p27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27"/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7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212" y="1460449"/>
            <a:ext cx="3614699" cy="3614699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7"/>
          <p:cNvSpPr txBox="1"/>
          <p:nvPr/>
        </p:nvSpPr>
        <p:spPr>
          <a:xfrm>
            <a:off x="577900" y="5384900"/>
            <a:ext cx="4599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Сибгатуллин Азамат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Капитан команды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7"/>
          <p:cNvSpPr txBox="1"/>
          <p:nvPr/>
        </p:nvSpPr>
        <p:spPr>
          <a:xfrm>
            <a:off x="5910575" y="5384900"/>
            <a:ext cx="4599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Сластникова Евгения</a:t>
            </a:r>
            <a:r>
              <a:rPr lang="ru-RU" sz="2800">
                <a:solidFill>
                  <a:schemeClr val="dk1"/>
                </a:solidFill>
              </a:rPr>
              <a:t>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Д</a:t>
            </a:r>
            <a:r>
              <a:rPr lang="ru-RU" sz="2800">
                <a:solidFill>
                  <a:schemeClr val="dk1"/>
                </a:solidFill>
              </a:rPr>
              <a:t>етский кардиолог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410" name="Google Shape;4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3874" y="1460449"/>
            <a:ext cx="3614700" cy="36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8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8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8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8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Рисунок 24" id="419" name="Google Shape;419;p28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9628520" y="1730130"/>
            <a:ext cx="2563479" cy="341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420" name="Google Shape;420;p28"/>
          <p:cNvPicPr preferRelativeResize="0"/>
          <p:nvPr/>
        </p:nvPicPr>
        <p:blipFill rotWithShape="1">
          <a:blip r:embed="rId4">
            <a:alphaModFix/>
          </a:blip>
          <a:srcRect b="82878" l="0" r="75331" t="720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8"/>
          <p:cNvSpPr txBox="1"/>
          <p:nvPr/>
        </p:nvSpPr>
        <p:spPr>
          <a:xfrm>
            <a:off x="584500" y="364675"/>
            <a:ext cx="6132000" cy="606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75"/>
              <a:buFont typeface="Arial"/>
              <a:buNone/>
            </a:pPr>
            <a:r>
              <a:rPr i="0" lang="ru-RU" sz="2200" u="none" cap="none" strike="noStrike">
                <a:solidFill>
                  <a:srgbClr val="8F00FF"/>
                </a:solidFill>
              </a:rPr>
              <a:t>СПАСИБО!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</a:endParaRPr>
          </a:p>
          <a:p>
            <a:pPr indent="-385763" lvl="2" marL="385763" marR="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0084B4"/>
              </a:buClr>
              <a:buSzPts val="2200"/>
              <a:buChar char="•"/>
            </a:pPr>
            <a:r>
              <a:rPr i="1" lang="ru-RU" sz="2200">
                <a:solidFill>
                  <a:schemeClr val="dk1"/>
                </a:solidFill>
              </a:rPr>
              <a:t>Проект предлагает инновационную базу данных для отслеживания и анализа семейной гиперхолестеринемии, улучшая диагностику и терапию через детализированное картирование семейных связей и интеграцию с медицинскими информационными системами.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85763" lvl="2" marL="385763" marR="0" rtl="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200"/>
              <a:buChar char="•"/>
            </a:pPr>
            <a:r>
              <a:rPr i="1" lang="ru-RU" sz="2200">
                <a:solidFill>
                  <a:schemeClr val="dk1"/>
                </a:solidFill>
              </a:rPr>
              <a:t>Сибгатуллин Азамат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-385762" lvl="2" marL="385762" marR="0" rtl="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84B4"/>
              </a:buClr>
              <a:buSzPts val="2200"/>
              <a:buChar char="•"/>
            </a:pPr>
            <a:r>
              <a:rPr i="1" lang="ru-RU" sz="2200">
                <a:solidFill>
                  <a:schemeClr val="dk1"/>
                </a:solidFill>
              </a:rPr>
              <a:t>+79274380899</a:t>
            </a:r>
            <a:endParaRPr i="1" sz="2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</a:pPr>
            <a:r>
              <a:rPr i="1" lang="ru-RU" sz="2200">
                <a:solidFill>
                  <a:schemeClr val="dk1"/>
                </a:solidFill>
              </a:rPr>
              <a:t>telegram: @AzamatSibgatullin</a:t>
            </a:r>
            <a:endParaRPr i="1" sz="2200">
              <a:solidFill>
                <a:schemeClr val="dk1"/>
              </a:solidFill>
            </a:endParaRPr>
          </a:p>
        </p:txBody>
      </p:sp>
      <p:sp>
        <p:nvSpPr>
          <p:cNvPr id="422" name="Google Shape;422;p28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8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4" name="Google Shape;42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05445" y="1430022"/>
            <a:ext cx="3853950" cy="406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