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8" r:id="rId9"/>
    <p:sldId id="307" r:id="rId10"/>
    <p:sldId id="267" r:id="rId11"/>
    <p:sldId id="268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9" d="100"/>
          <a:sy n="109" d="100"/>
        </p:scale>
        <p:origin x="354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44.png"/><Relationship Id="rId21" Type="http://schemas.openxmlformats.org/officeDocument/2006/relationships/image" Target="../media/image35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48.png"/><Relationship Id="rId50" Type="http://schemas.openxmlformats.org/officeDocument/2006/relationships/image" Target="../media/image55.svg"/><Relationship Id="rId55" Type="http://schemas.openxmlformats.org/officeDocument/2006/relationships/image" Target="../media/image52.png"/><Relationship Id="rId63" Type="http://schemas.openxmlformats.org/officeDocument/2006/relationships/image" Target="../media/image56.png"/><Relationship Id="rId68" Type="http://schemas.openxmlformats.org/officeDocument/2006/relationships/image" Target="../media/image73.svg"/><Relationship Id="rId76" Type="http://schemas.openxmlformats.org/officeDocument/2006/relationships/image" Target="../media/image81.svg"/><Relationship Id="rId84" Type="http://schemas.openxmlformats.org/officeDocument/2006/relationships/image" Target="../media/image89.svg"/><Relationship Id="rId89" Type="http://schemas.openxmlformats.org/officeDocument/2006/relationships/image" Target="../media/image69.png"/><Relationship Id="rId7" Type="http://schemas.openxmlformats.org/officeDocument/2006/relationships/image" Target="../media/image28.png"/><Relationship Id="rId71" Type="http://schemas.openxmlformats.org/officeDocument/2006/relationships/image" Target="../media/image60.png"/><Relationship Id="rId2" Type="http://schemas.openxmlformats.org/officeDocument/2006/relationships/image" Target="../media/image25.png"/><Relationship Id="rId16" Type="http://schemas.openxmlformats.org/officeDocument/2006/relationships/image" Target="../media/image21.svg"/><Relationship Id="rId29" Type="http://schemas.openxmlformats.org/officeDocument/2006/relationships/image" Target="../media/image39.png"/><Relationship Id="rId11" Type="http://schemas.openxmlformats.org/officeDocument/2006/relationships/image" Target="../media/image30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43.png"/><Relationship Id="rId40" Type="http://schemas.openxmlformats.org/officeDocument/2006/relationships/image" Target="../media/image45.svg"/><Relationship Id="rId45" Type="http://schemas.openxmlformats.org/officeDocument/2006/relationships/image" Target="../media/image47.png"/><Relationship Id="rId53" Type="http://schemas.openxmlformats.org/officeDocument/2006/relationships/image" Target="../media/image51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74" Type="http://schemas.openxmlformats.org/officeDocument/2006/relationships/image" Target="../media/image79.svg"/><Relationship Id="rId79" Type="http://schemas.openxmlformats.org/officeDocument/2006/relationships/image" Target="../media/image64.png"/><Relationship Id="rId87" Type="http://schemas.openxmlformats.org/officeDocument/2006/relationships/image" Target="../media/image68.png"/><Relationship Id="rId5" Type="http://schemas.openxmlformats.org/officeDocument/2006/relationships/image" Target="../media/image27.png"/><Relationship Id="rId61" Type="http://schemas.openxmlformats.org/officeDocument/2006/relationships/image" Target="../media/image55.png"/><Relationship Id="rId82" Type="http://schemas.openxmlformats.org/officeDocument/2006/relationships/image" Target="../media/image87.svg"/><Relationship Id="rId90" Type="http://schemas.openxmlformats.org/officeDocument/2006/relationships/image" Target="../media/image95.svg"/><Relationship Id="rId19" Type="http://schemas.openxmlformats.org/officeDocument/2006/relationships/image" Target="../media/image34.png"/><Relationship Id="rId4" Type="http://schemas.openxmlformats.org/officeDocument/2006/relationships/image" Target="../media/image9.svg"/><Relationship Id="rId9" Type="http://schemas.openxmlformats.org/officeDocument/2006/relationships/image" Target="../media/image29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38.png"/><Relationship Id="rId30" Type="http://schemas.openxmlformats.org/officeDocument/2006/relationships/image" Target="../media/image35.svg"/><Relationship Id="rId35" Type="http://schemas.openxmlformats.org/officeDocument/2006/relationships/image" Target="../media/image42.png"/><Relationship Id="rId43" Type="http://schemas.openxmlformats.org/officeDocument/2006/relationships/image" Target="../media/image46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59.png"/><Relationship Id="rId77" Type="http://schemas.openxmlformats.org/officeDocument/2006/relationships/image" Target="../media/image63.png"/><Relationship Id="rId8" Type="http://schemas.openxmlformats.org/officeDocument/2006/relationships/image" Target="../media/image13.svg"/><Relationship Id="rId51" Type="http://schemas.openxmlformats.org/officeDocument/2006/relationships/image" Target="../media/image50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67.png"/><Relationship Id="rId3" Type="http://schemas.openxmlformats.org/officeDocument/2006/relationships/image" Target="../media/image26.png"/><Relationship Id="rId12" Type="http://schemas.openxmlformats.org/officeDocument/2006/relationships/image" Target="../media/image17.svg"/><Relationship Id="rId17" Type="http://schemas.openxmlformats.org/officeDocument/2006/relationships/image" Target="../media/image33.png"/><Relationship Id="rId25" Type="http://schemas.openxmlformats.org/officeDocument/2006/relationships/image" Target="../media/image37.png"/><Relationship Id="rId33" Type="http://schemas.openxmlformats.org/officeDocument/2006/relationships/image" Target="../media/image41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54.png"/><Relationship Id="rId67" Type="http://schemas.openxmlformats.org/officeDocument/2006/relationships/image" Target="../media/image58.png"/><Relationship Id="rId20" Type="http://schemas.openxmlformats.org/officeDocument/2006/relationships/image" Target="../media/image25.svg"/><Relationship Id="rId41" Type="http://schemas.openxmlformats.org/officeDocument/2006/relationships/image" Target="../media/image45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62.png"/><Relationship Id="rId83" Type="http://schemas.openxmlformats.org/officeDocument/2006/relationships/image" Target="../media/image66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49.png"/><Relationship Id="rId57" Type="http://schemas.openxmlformats.org/officeDocument/2006/relationships/image" Target="../media/image53.png"/><Relationship Id="rId10" Type="http://schemas.openxmlformats.org/officeDocument/2006/relationships/image" Target="../media/image15.svg"/><Relationship Id="rId31" Type="http://schemas.openxmlformats.org/officeDocument/2006/relationships/image" Target="../media/image40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57.png"/><Relationship Id="rId73" Type="http://schemas.openxmlformats.org/officeDocument/2006/relationships/image" Target="../media/image61.png"/><Relationship Id="rId78" Type="http://schemas.openxmlformats.org/officeDocument/2006/relationships/image" Target="../media/image83.svg"/><Relationship Id="rId81" Type="http://schemas.openxmlformats.org/officeDocument/2006/relationships/image" Target="../media/image65.png"/><Relationship Id="rId86" Type="http://schemas.openxmlformats.org/officeDocument/2006/relationships/image" Target="../media/image9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Разработка устойчивого штамма азотфиксирующих бактерий</a:t>
            </a:r>
            <a:endParaRPr sz="4000" dirty="0" smtClean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Спикер - </a:t>
            </a:r>
            <a:r>
              <a:rPr lang="ru-RU" dirty="0" err="1" smtClean="0"/>
              <a:t>Десятникова</a:t>
            </a:r>
            <a:r>
              <a:rPr lang="ru-RU" dirty="0" smtClean="0"/>
              <a:t> </a:t>
            </a:r>
            <a:r>
              <a:rPr lang="ru-RU" dirty="0" smtClean="0"/>
              <a:t>Софья Юрьевна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2190751"/>
            <a:ext cx="4267200" cy="4321644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23740" y="7712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Описание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336583" y="2031903"/>
            <a:ext cx="8265875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sym typeface="Gilroy-Light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Стремительный рост населения планеты, сокращение площади пахотных земель и деградация почвы приводят к ухудшению продовольственной ситуации в мире.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урожая и восстановления плодородия почв люди применяют удобрения. С их помощью в почву вносятся дефицитные химические компоненты и полезные микроорганизмы. Удобрения бывают минеральные, органические и микробиологические. Микробиологические удобрения содержат живые микроорганизмы, которые помогают растениям усваивать органические и минеральные соединения. Биологические удобрения являются природными и безопасными для здоровья людей.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Широкое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среди таких удобрений получили препараты, содержащие азотфиксирующие бактерии.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Азотфиксирующие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бактерии помогают растениям усваивать азот из воздуха, защищают от грибковых заболеваний, вырабатывают витамины и ростовые вещества. С ними растения растут быстрее, а количество и размер плодов увеличиваются.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846369"/>
            <a:ext cx="115041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Как работает </a:t>
            </a:r>
            <a:r>
              <a:rPr lang="ru-RU" sz="3600" dirty="0" err="1" smtClean="0"/>
              <a:t>стартап</a:t>
            </a:r>
            <a:r>
              <a:rPr lang="ru-RU" sz="3600" dirty="0"/>
              <a:t> </a:t>
            </a:r>
            <a:r>
              <a:rPr lang="ru-RU" sz="3600" dirty="0" smtClean="0"/>
              <a:t>– проект (бизнес – модель)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2608" y="1733743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и разработка: Стартап будет инвестировать в исследования, чтобы разработать и улучшить технологию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устойчивого штамма азотфиксирующих бактерий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14" y="2660700"/>
            <a:ext cx="3499407" cy="104860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2608" y="3759770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Производство и процесс переработки: Будет важно создать безопасную и соответствующую стандартам пищевой промышленности среду для обработки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99" y="4468947"/>
            <a:ext cx="3676207" cy="13168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43889" y="5870995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Распространение: Стартап будет определять эффективную систему распределения своих продуктов. Это может включать продажи через онлайн-магазины,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83" y="1605414"/>
            <a:ext cx="2603218" cy="8230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096000" y="247891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Партнерство с поставщиками насекомых: Стартап будет искать и устанавливать партнерства с поставщиками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78062" y="476004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Маркетинг и продажи: Стартап будет разрабатывать маркетинговые стратегии для продвижения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азотфиксирующих бактерий.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2399" y="3414661"/>
            <a:ext cx="2444708" cy="13229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911" y="1408919"/>
            <a:ext cx="1853345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86154"/>
            <a:ext cx="106558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 (потенциальные заказчики)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534632" y="181790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целевая аудитория 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Фермерские хозяйства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по производству удобрений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93" y="1954015"/>
            <a:ext cx="3423732" cy="21417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412" y="3969175"/>
            <a:ext cx="3974375" cy="264958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787" y="2811587"/>
            <a:ext cx="3553751" cy="355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t="13889"/>
          <a:stretch/>
        </p:blipFill>
        <p:spPr>
          <a:xfrm>
            <a:off x="3680422" y="3738934"/>
            <a:ext cx="3716802" cy="240043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623888" y="101554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3722" y="1797114"/>
            <a:ext cx="1035367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algn="ctr">
              <a:buClr>
                <a:srgbClr val="000000"/>
              </a:buClr>
              <a:buFont typeface="Arial"/>
            </a:pP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поиска штаммов азотфиксаторов, устойчивых к дефицитным (стрессовым) условиям, является очень актуальной. Современные исследователи регулярно находят и описывают новые азотфиксирующие бактерии, однако их внедрение в сельское хозяйство затрудняется их низкой азотфиксирующей активностью в стрессовых условиях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6200" algn="ctr">
              <a:buClr>
                <a:srgbClr val="000000"/>
              </a:buClr>
              <a:buFont typeface="Arial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Отобрали 20 колоний, отличающихся по величине, цвету и другим признакам. С помощью зубочисток, не касаясь комочков земли, перенесли их в пробирки со стерильной водой. Стеклянным шпателем разведенные в воде колонии втерли в чистую питательную среду Эшби. Для получения чистых культур бактерий колонии повторно пересаживали в чашки Петри со свежей средой Эшби с помощью микробиологической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петли.</a:t>
            </a:r>
            <a:endParaRPr lang="ru-RU" sz="20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463" y="4536086"/>
            <a:ext cx="2791762" cy="209382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142164" y="4536086"/>
            <a:ext cx="3022299" cy="201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5649" y="87146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483" y="1826396"/>
            <a:ext cx="1100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азотфиксирующих бактерий сегодня имеет некоторые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конкуренты. Однако, мы видим возможность отличиться от них благодаря нашей уникальной технологии и качественному продукту. Мы также видим растущий спрос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данную продукцию.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12963" y="5811340"/>
            <a:ext cx="2372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Компания «</a:t>
            </a:r>
            <a:r>
              <a:rPr lang="ru-RU" dirty="0" err="1" smtClean="0"/>
              <a:t>Азофит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67803" y="6180672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Компания «</a:t>
            </a:r>
            <a:r>
              <a:rPr lang="ru-RU" dirty="0" err="1" smtClean="0"/>
              <a:t>Азотник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534" y="3179453"/>
            <a:ext cx="2066315" cy="29242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016" y="3129834"/>
            <a:ext cx="2899654" cy="25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02534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20955" y="2399677"/>
            <a:ext cx="79160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Растущий спрос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азотфиксирующие бактерии 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 заинтересованных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фермерских хозяйствах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экологических аспектах.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уникального штамма бактерий,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позволяющая получить конкурентное преимущество и привлечь внимание потребителей.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партнерства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производителями,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заинтересованы в расширении ассортимента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расширения бизнеса на международный рынок, где спрос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данную продукцию постоянно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растет.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A253BC-5CAE-C30D-2096-27583A68B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420" y="2075453"/>
            <a:ext cx="3462904" cy="231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467" y="4542769"/>
            <a:ext cx="3991857" cy="197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907" y="710329"/>
            <a:ext cx="5132093" cy="34213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9059" b="11074"/>
          <a:stretch/>
        </p:blipFill>
        <p:spPr>
          <a:xfrm>
            <a:off x="7581014" y="4318626"/>
            <a:ext cx="4540016" cy="247614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6480"/>
            <a:ext cx="954050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Планы и запрос на инвестиции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80266" y="1809709"/>
            <a:ext cx="79160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рассчитан на разработку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штамма азотфиксирующих бактерий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последующей реализацией, из этого следует: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Себестоимость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- оценивается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(примерно), включая сырье, трудозатраты и производственные расходы.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Рекомендуемая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розничная цена: Определяется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конкурентоспособность на рынке и потребительский спрос.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Прогнозируемая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прибыль: Ожидаемая прибыль рассчитывается на основе объема продаж, уровня цен и затрат на маркетинг и расширение бизнеса.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Маржа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прибыли: Примерная маржа прибыли составляет 25%, что позволяет обеспечить стабильную прибыльность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7218407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1439"/>
            <a:ext cx="1107572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план реализации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21627" y="2207587"/>
            <a:ext cx="780913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календарный план включает следующие этапы: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2023 - анализ рынка и конкурентов, разработка бизнес-плана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2023 - исследование и разработка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штамма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2024 - проектирование производственной линии и запуск ее установки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2024 - получение необходимых разрешений и сертификаций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2024 - начало производства и создание продуктового портфеля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2024 - запуск маркетинговой и рекламной кампании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2024 - начало розничных и оптовых продаж</a:t>
            </a:r>
          </a:p>
        </p:txBody>
      </p:sp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3242</TotalTime>
  <Words>695</Words>
  <Application>Microsoft Office PowerPoint</Application>
  <PresentationFormat>Широкоэкранный</PresentationFormat>
  <Paragraphs>73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Сердюк Валентина Александровна</cp:lastModifiedBy>
  <cp:revision>61</cp:revision>
  <dcterms:modified xsi:type="dcterms:W3CDTF">2023-11-29T12:07:04Z</dcterms:modified>
</cp:coreProperties>
</file>