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302" r:id="rId4"/>
    <p:sldId id="303" r:id="rId5"/>
    <p:sldId id="301" r:id="rId6"/>
    <p:sldId id="256" r:id="rId7"/>
    <p:sldId id="267" r:id="rId8"/>
    <p:sldId id="268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4904"/>
    <a:srgbClr val="4F2A09"/>
    <a:srgbClr val="A4733E"/>
    <a:srgbClr val="E5E4D7"/>
    <a:srgbClr val="F7EBC1"/>
    <a:srgbClr val="1B1B1B"/>
    <a:srgbClr val="FD493D"/>
    <a:srgbClr val="3F3B37"/>
    <a:srgbClr val="EAB81F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0" autoAdjust="0"/>
    <p:restoredTop sz="94694"/>
  </p:normalViewPr>
  <p:slideViewPr>
    <p:cSldViewPr snapToGrid="0" snapToObjects="1" showGuides="1">
      <p:cViewPr varScale="1">
        <p:scale>
          <a:sx n="85" d="100"/>
          <a:sy n="85" d="100"/>
        </p:scale>
        <p:origin x="504" y="6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0414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51" name="Текст 2"/>
          <p:cNvSpPr txBox="1"/>
          <p:nvPr/>
        </p:nvSpPr>
        <p:spPr>
          <a:xfrm>
            <a:off x="1095022" y="2468093"/>
            <a:ext cx="7821812" cy="234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b="1" dirty="0">
                <a:solidFill>
                  <a:srgbClr val="4F2A09"/>
                </a:solidFill>
                <a:ea typeface="Gadugi" panose="020B0502040204020203" pitchFamily="34" charset="0"/>
              </a:rPr>
              <a:t>ГОРОДСКОЕ ОСВЕЩЕНИЕ ГОРОДА ПСКОВА</a:t>
            </a:r>
            <a:endParaRPr sz="4400" b="1" dirty="0">
              <a:solidFill>
                <a:srgbClr val="4F2A09"/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A4733E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25000"/>
            <a:ext cx="2678848" cy="20474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1E48B2-F818-5FCA-D2DC-B3AF2C7BFA09}"/>
              </a:ext>
            </a:extLst>
          </p:cNvPr>
          <p:cNvSpPr txBox="1"/>
          <p:nvPr/>
        </p:nvSpPr>
        <p:spPr>
          <a:xfrm>
            <a:off x="92173" y="5355672"/>
            <a:ext cx="6121526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numCol="2">
            <a:spAutoFit/>
          </a:bodyPr>
          <a:lstStyle/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Бизяева Екатерина</a:t>
            </a:r>
            <a:br>
              <a:rPr lang="ru-RU" sz="2000" dirty="0"/>
            </a:br>
            <a:r>
              <a:rPr lang="ru-RU" sz="2000" dirty="0"/>
              <a:t>Иванова Анастасия</a:t>
            </a: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Коваленко Александра</a:t>
            </a:r>
            <a:br>
              <a:rPr lang="ru-RU" sz="2000" dirty="0"/>
            </a:br>
            <a:r>
              <a:rPr lang="ru-RU" sz="2000" dirty="0"/>
              <a:t>Яковлева Екатерина</a:t>
            </a:r>
          </a:p>
        </p:txBody>
      </p:sp>
      <p:pic>
        <p:nvPicPr>
          <p:cNvPr id="6" name="2022-11-09 02.38.22.jpg" descr="2022-11-09 02.38.22.jpg">
            <a:extLst>
              <a:ext uri="{FF2B5EF4-FFF2-40B4-BE49-F238E27FC236}">
                <a16:creationId xmlns:a16="http://schemas.microsoft.com/office/drawing/2014/main" id="{FE9EDC5A-858A-3C7D-E384-7223DFACA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499" y="2009422"/>
            <a:ext cx="3450825" cy="484857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499207" y="1031051"/>
            <a:ext cx="719358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6C4904"/>
                </a:solidFill>
                <a:effectLst/>
                <a:ea typeface="Times New Roman" panose="02020603050405020304" pitchFamily="18" charset="0"/>
              </a:rPr>
              <a:t>ИНФОРМАЦИЯ</a:t>
            </a:r>
            <a:r>
              <a:rPr lang="ru-RU" sz="3600" spc="-50" dirty="0">
                <a:solidFill>
                  <a:srgbClr val="6C4904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6C4904"/>
                </a:solidFill>
                <a:effectLst/>
                <a:ea typeface="Times New Roman" panose="02020603050405020304" pitchFamily="18" charset="0"/>
              </a:rPr>
              <a:t>О</a:t>
            </a:r>
            <a:r>
              <a:rPr lang="ru-RU" sz="3600" spc="-40" dirty="0">
                <a:solidFill>
                  <a:srgbClr val="6C4904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6C4904"/>
                </a:solidFill>
                <a:effectLst/>
                <a:ea typeface="Times New Roman" panose="02020603050405020304" pitchFamily="18" charset="0"/>
              </a:rPr>
              <a:t>СТАРТАП-</a:t>
            </a:r>
            <a:r>
              <a:rPr lang="ru-RU" sz="3600" spc="-10" dirty="0">
                <a:solidFill>
                  <a:srgbClr val="6C4904"/>
                </a:solidFill>
                <a:effectLst/>
                <a:ea typeface="Times New Roman" panose="02020603050405020304" pitchFamily="18" charset="0"/>
              </a:rPr>
              <a:t>ПРОЕКТЕ</a:t>
            </a:r>
            <a:endParaRPr sz="3600" dirty="0">
              <a:solidFill>
                <a:srgbClr val="6C4904"/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1456267" y="1977528"/>
            <a:ext cx="9422930" cy="3970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личное освещение 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ыполненное в виде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дизайнерских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фонарей.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Основная цель проекта заключается в создании умного освещения с целью благоустройства города. 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предусматривает разработку и установку специальных датчиков мониторинга и и системы управления освещением, которые оперативно реагируют на изменение температуры, ветра и другие факторы, и показывают путь до бункера в случае чрезвычайной ситуации, а также интеграцию с существующей инфраструктурой города. </a:t>
            </a:r>
          </a:p>
          <a:p>
            <a:pPr algn="just"/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 позволяет эффективно управлять освещением в реальном времени, обеспечивая оптимальные условия для горожан и улучшая безопасность на улицах и общественных местах.</a:t>
            </a:r>
          </a:p>
          <a:p>
            <a:pPr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тартап-проект имеет потенциал быть востребованным и полезным для городов. Он сочетает инновационные технологии и безопасность, что является актуальной темой в настоящее время.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993857" y="4650368"/>
            <a:ext cx="10808032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algn="just"/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2608" y="871699"/>
            <a:ext cx="6274651" cy="1569656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200" dirty="0">
                <a:solidFill>
                  <a:srgbClr val="6C4904"/>
                </a:solidFill>
                <a:cs typeface="Times New Roman" panose="02020603050405020304" pitchFamily="18" charset="0"/>
              </a:rPr>
              <a:t>Повышение городской безопасности с помощью умного уличного освещения.</a:t>
            </a:r>
            <a:endParaRPr sz="3200" dirty="0">
              <a:solidFill>
                <a:srgbClr val="6C4904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BE085B-3AB3-4781-9064-195631D5540B}"/>
              </a:ext>
            </a:extLst>
          </p:cNvPr>
          <p:cNvSpPr txBox="1"/>
          <p:nvPr/>
        </p:nvSpPr>
        <p:spPr>
          <a:xfrm>
            <a:off x="336582" y="2610203"/>
            <a:ext cx="6274651" cy="35394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2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Технология решения </a:t>
            </a:r>
            <a:r>
              <a:rPr kumimoji="0" lang="ru-RU" sz="140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предполагает интеграцию специальных погодных датчиков и систем экстренного оповещения в уличное освещение и фонари.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4F2A09"/>
              </a:solidFill>
              <a:latin typeface="Gilroy-Light"/>
              <a:cs typeface="Times New Roman" panose="02020603050405020304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4F2A09"/>
              </a:solidFill>
              <a:latin typeface="Gilroy-Light"/>
              <a:cs typeface="Times New Roman" panose="02020603050405020304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4F2A09"/>
              </a:solidFill>
              <a:latin typeface="Gilroy-Light"/>
              <a:cs typeface="Times New Roman" panose="02020603050405020304" pitchFamily="18" charset="0"/>
            </a:endParaRPr>
          </a:p>
          <a:p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Ценное предложение </a:t>
            </a:r>
            <a:r>
              <a:rPr kumimoji="0" lang="ru-RU" sz="140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заключается в повышении общественной безопасности и создании более отзывчивой городской среды.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spc="0" normalizeH="0" baseline="0" dirty="0">
              <a:ln>
                <a:noFill/>
              </a:ln>
              <a:solidFill>
                <a:srgbClr val="4F2A09"/>
              </a:solidFill>
              <a:effectLst/>
              <a:uFillTx/>
              <a:latin typeface="Gilroy-Light"/>
              <a:cs typeface="Times New Roman" panose="02020603050405020304" pitchFamily="18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4F2A09"/>
              </a:solidFill>
              <a:latin typeface="Gilroy-Light"/>
              <a:cs typeface="Times New Roman" panose="02020603050405020304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spc="0" normalizeH="0" baseline="0" dirty="0">
              <a:ln>
                <a:noFill/>
              </a:ln>
              <a:solidFill>
                <a:srgbClr val="4F2A09"/>
              </a:solidFill>
              <a:effectLst/>
              <a:uFillTx/>
              <a:latin typeface="Gilroy-Light"/>
              <a:cs typeface="Times New Roman" panose="02020603050405020304" pitchFamily="18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spc="0" normalizeH="0" baseline="0" dirty="0">
              <a:ln>
                <a:noFill/>
              </a:ln>
              <a:solidFill>
                <a:srgbClr val="4F2A09"/>
              </a:solidFill>
              <a:effectLst/>
              <a:uFillTx/>
              <a:latin typeface="Gilroy-Light"/>
              <a:cs typeface="Times New Roman" panose="02020603050405020304" pitchFamily="18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Описание продукта: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kumimoji="0" lang="ru-RU" sz="140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Умное уличное освещение и фонари со встроенными погодными датчиками и системами экстренного оповещения.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kumimoji="0" lang="ru-RU" sz="140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Погодные датчики включают обнаружение дождя, тумана и снега для автоматической регулировки освещения.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kumimoji="0" lang="ru-RU" sz="140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Система экстренного оповещения для оповещения органов власти и граждан в критических ситуациях. 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endParaRPr lang="ru-RU" sz="1400" b="1" dirty="0">
              <a:solidFill>
                <a:srgbClr val="4F2A09"/>
              </a:solidFill>
              <a:latin typeface="Gilroy-Light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B7504BF-D1D6-4CDF-B487-CD502A405083}"/>
              </a:ext>
            </a:extLst>
          </p:cNvPr>
          <p:cNvSpPr/>
          <p:nvPr/>
        </p:nvSpPr>
        <p:spPr>
          <a:xfrm>
            <a:off x="6695605" y="956653"/>
            <a:ext cx="5243787" cy="5754529"/>
          </a:xfrm>
          <a:prstGeom prst="roundRect">
            <a:avLst/>
          </a:prstGeom>
          <a:solidFill>
            <a:srgbClr val="4F2A0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108000" tIns="0" rIns="108000" bIns="0" numCol="1" spcCol="38100" rtlCol="0" anchor="t">
            <a:spAutoFit/>
          </a:bodyPr>
          <a:lstStyle/>
          <a:p>
            <a:pPr lvl="2"/>
            <a:endParaRPr lang="ru-RU" sz="1600" b="1" i="0" dirty="0">
              <a:solidFill>
                <a:srgbClr val="E5E4D7"/>
              </a:solidFill>
              <a:effectLst/>
              <a:latin typeface="Gilroy-Light"/>
              <a:cs typeface="Times New Roman" panose="02020603050405020304" pitchFamily="18" charset="0"/>
            </a:endParaRPr>
          </a:p>
          <a:p>
            <a:pPr lvl="2" algn="just"/>
            <a:r>
              <a:rPr lang="ru-RU" sz="1600" b="1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Плюсы:</a:t>
            </a:r>
          </a:p>
          <a:p>
            <a:pPr marL="285750" lvl="4" indent="-285750"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Повышенная безопасность и видимость при неблагоприятных погодных условиях.</a:t>
            </a:r>
          </a:p>
          <a:p>
            <a:pPr marL="285750" lvl="4" indent="-285750"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Своевременное и эффективное оповещение органов власти и жителей о чрезвычайных ситуациях.</a:t>
            </a:r>
          </a:p>
          <a:p>
            <a:pPr marL="285750" lvl="4" indent="-285750"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Интеграция современных технологий с существующей инфраструктурой для минимизации сбоев.</a:t>
            </a:r>
          </a:p>
          <a:p>
            <a:pPr lvl="4" algn="just"/>
            <a:r>
              <a:rPr lang="ru-RU" sz="1600" b="1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Минусы:</a:t>
            </a:r>
          </a:p>
          <a:p>
            <a:pPr marL="285750" lvl="4" indent="-285750"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Первоначальные затраты на внедрение могут быть высокими.</a:t>
            </a:r>
          </a:p>
          <a:p>
            <a:pPr marL="285750" lvl="4" indent="-285750"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Техническое обслуживание и потенциальные технические сбои могут создать проблемы.</a:t>
            </a:r>
          </a:p>
          <a:p>
            <a:pPr marL="285750" lvl="4" indent="-285750"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Принятие и принятие городскими властями и гражданами может различаться.</a:t>
            </a:r>
          </a:p>
          <a:p>
            <a:pPr lvl="4" algn="just"/>
            <a:r>
              <a:rPr lang="ru-RU" sz="1600" b="1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Сомнительные аспекты:</a:t>
            </a:r>
          </a:p>
          <a:p>
            <a:pPr marL="285750" lvl="4" indent="-285750"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Принятие и принятие городскими властями и гражданами.</a:t>
            </a:r>
          </a:p>
          <a:p>
            <a:pPr marL="285750" lvl="4" indent="-285750"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Долгосрочная осуществимость и масштабируемость технологии.</a:t>
            </a:r>
          </a:p>
          <a:p>
            <a:pPr marL="285750" lvl="4" indent="-285750" algn="just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E5E4D7"/>
                </a:solidFill>
                <a:effectLst/>
                <a:latin typeface="Gilroy-Light"/>
                <a:cs typeface="Times New Roman" panose="02020603050405020304" pitchFamily="18" charset="0"/>
              </a:rPr>
              <a:t>Проблемы интеграции с существующей инфраструктурой и соблюдением нормативных требований.</a:t>
            </a:r>
            <a:br>
              <a:rPr lang="ru-RU" sz="1400" dirty="0">
                <a:solidFill>
                  <a:srgbClr val="E5E4D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E5E4D7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5411584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Финансовая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107160" y="987689"/>
            <a:ext cx="11977679" cy="523216"/>
          </a:xfrm>
          <a:prstGeom prst="rect">
            <a:avLst/>
          </a:prstGeom>
          <a:ln w="12700">
            <a:solidFill>
              <a:srgbClr val="4F2A0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800" dirty="0">
                <a:solidFill>
                  <a:srgbClr val="6C4904"/>
                </a:solidFill>
                <a:effectLst/>
                <a:ea typeface="Times New Roman" panose="02020603050405020304" pitchFamily="18" charset="0"/>
              </a:rPr>
              <a:t>Финансовая модель для проекта уличного освещения в городе Пскове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BDFDB4-30C8-40DF-83AD-CC1B9AC02FE4}"/>
              </a:ext>
            </a:extLst>
          </p:cNvPr>
          <p:cNvSpPr/>
          <p:nvPr/>
        </p:nvSpPr>
        <p:spPr>
          <a:xfrm>
            <a:off x="194553" y="1760706"/>
            <a:ext cx="3482502" cy="43093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1BAF265-142A-4C7D-96FA-8FFCB6317C3C}"/>
              </a:ext>
            </a:extLst>
          </p:cNvPr>
          <p:cNvSpPr/>
          <p:nvPr/>
        </p:nvSpPr>
        <p:spPr>
          <a:xfrm>
            <a:off x="224071" y="1760706"/>
            <a:ext cx="3846311" cy="4031869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ru-RU" sz="12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Потоки доходов:</a:t>
            </a:r>
          </a:p>
          <a:p>
            <a:pPr marL="228600" lvl="5" indent="-228600">
              <a:buFont typeface="Arial" panose="020B0604020202020204" pitchFamily="34" charset="0"/>
              <a:buChar char="•"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Прямые продажи уличного освещения и фонарей муниципалитетам и проектам городского развития.</a:t>
            </a:r>
          </a:p>
          <a:p>
            <a:pPr marL="228600" lvl="6" indent="-228600">
              <a:buFont typeface="Arial" panose="020B0604020202020204" pitchFamily="34" charset="0"/>
              <a:buChar char="•"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Контракты на техническое обслуживание и поддержку технологичных систем уличного освещения.</a:t>
            </a:r>
          </a:p>
          <a:p>
            <a:pPr marL="228600" lvl="5" indent="-228600">
              <a:buFont typeface="Arial" panose="020B0604020202020204" pitchFamily="34" charset="0"/>
              <a:buChar char="•"/>
            </a:pP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4F2A09"/>
              </a:solidFill>
              <a:effectLst/>
              <a:uFillTx/>
              <a:latin typeface="Gilroy-Light"/>
              <a:cs typeface="Times New Roman" panose="02020603050405020304" pitchFamily="18" charset="0"/>
              <a:sym typeface="Helvetica"/>
            </a:endParaRP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ru-RU" sz="12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Структура затрат: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Производственные и материальные затраты на уличное освещение и фонари.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Затраты на исследования и разработки датчиков погоды и технологий оповещения о чрезвычайных ситуациях.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Расходы на маркетинг и продажи для продвижения продукта среди муниципалитетов и городских застройщиков.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Эксплуатационные затраты на поддержание технологии, включая мониторинг данных и поддержку клиентов.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4F2A09"/>
              </a:solidFill>
              <a:effectLst/>
              <a:uFillTx/>
              <a:latin typeface="Gilroy-Light"/>
              <a:cs typeface="Times New Roman" panose="02020603050405020304" pitchFamily="18" charset="0"/>
              <a:sym typeface="Helvetica"/>
            </a:endParaRP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ru-RU" sz="12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Ключевые партнерства: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Поставщики технологий для датчиков погоды и систем оповещения о чрезвычайных ситуациях.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Органы градостроительства и градостроительства.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Поставщики услуг по техническому обслуживанию и поддержке.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1B86493-4E29-4AB2-BB29-61EC37BE44B0}"/>
              </a:ext>
            </a:extLst>
          </p:cNvPr>
          <p:cNvSpPr/>
          <p:nvPr/>
        </p:nvSpPr>
        <p:spPr>
          <a:xfrm>
            <a:off x="4172843" y="1701102"/>
            <a:ext cx="3846311" cy="4047258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ru-RU" sz="12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Сегменты клиентов: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Муниципалитеты и органы местного самоуправления.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Градостроительные компании и строительные фирмы.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4F2A09"/>
              </a:solidFill>
              <a:effectLst/>
              <a:uFillTx/>
              <a:latin typeface="Gilroy-Light"/>
              <a:cs typeface="Times New Roman" panose="02020603050405020304" pitchFamily="18" charset="0"/>
              <a:sym typeface="Helvetica"/>
            </a:endParaRP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ru-RU" sz="12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Каналы сбыта: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Команды прямых продаж, ориентированные на муниципалитеты и городских застройщиков.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Партнерство с консультантами по городскому планированию и технологическими интеграторами.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4F2A09"/>
              </a:solidFill>
              <a:effectLst/>
              <a:uFillTx/>
              <a:latin typeface="Gilroy-Light"/>
              <a:cs typeface="Times New Roman" panose="02020603050405020304" pitchFamily="18" charset="0"/>
              <a:sym typeface="Helvetica"/>
            </a:endParaRP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ru-RU" sz="12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Ценностное предложение: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Повышенная безопасность и защищенность за счет усовершенствованного определения погоды и оповещений о чрезвычайных ситуациях.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Эффективное и эстетичное благоустройство города с помощью современных решений уличного освещения.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4F2A09"/>
              </a:solidFill>
              <a:effectLst/>
              <a:uFillTx/>
              <a:latin typeface="Gilroy-Light"/>
              <a:cs typeface="Times New Roman" panose="02020603050405020304" pitchFamily="18" charset="0"/>
              <a:sym typeface="Helvetica"/>
            </a:endParaRP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ru-RU" sz="12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Ключевые виды деятельности: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Разработка </a:t>
            </a:r>
            <a:r>
              <a:rPr kumimoji="0" lang="ru-RU" sz="1100" b="0" i="0" u="none" strike="noStrike" cap="none" spc="0" normalizeH="0" baseline="0" dirty="0" err="1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метеодатчиков</a:t>
            </a: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 и систем оповещения о чрезвычайных ситуациях.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Производство и дистрибьюция высокотехнологичного уличного освещения.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Служба поддержки и обслуживания клиентов.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5574B76-2A09-4D04-BB8C-98A1117EF41A}"/>
              </a:ext>
            </a:extLst>
          </p:cNvPr>
          <p:cNvSpPr/>
          <p:nvPr/>
        </p:nvSpPr>
        <p:spPr>
          <a:xfrm>
            <a:off x="8121615" y="1701102"/>
            <a:ext cx="3846311" cy="3539426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ru-RU" sz="12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Факторы затрат: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Расходы на исследования и разработки инновационных технологий.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Затраты на маркетинг и продажи для проникновения на рынок.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4F2A09"/>
              </a:solidFill>
              <a:effectLst/>
              <a:uFillTx/>
              <a:latin typeface="Gilroy-Light"/>
              <a:cs typeface="Times New Roman" panose="02020603050405020304" pitchFamily="18" charset="0"/>
              <a:sym typeface="Helvetica"/>
            </a:endParaRP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ru-RU" sz="12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Ключевые ресурсы: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Технологические знания в области погодных датчиков и систем оповещения о чрезвычайных ситуациях.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Производство уличного освещения и фонарей.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Квалифицированная рабочая сила для установки, обслуживания и поддержки.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4F2A09"/>
              </a:solidFill>
              <a:effectLst/>
              <a:uFillTx/>
              <a:latin typeface="Gilroy-Light"/>
              <a:cs typeface="Times New Roman" panose="02020603050405020304" pitchFamily="18" charset="0"/>
              <a:sym typeface="Helvetica"/>
            </a:endParaRP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ru-RU" sz="1200" b="1" dirty="0">
                <a:solidFill>
                  <a:srgbClr val="4F2A09"/>
                </a:solidFill>
                <a:latin typeface="Gilroy-Light"/>
                <a:cs typeface="Times New Roman" panose="02020603050405020304" pitchFamily="18" charset="0"/>
              </a:rPr>
              <a:t>Т</a:t>
            </a:r>
            <a:r>
              <a:rPr kumimoji="0" lang="ru-RU" sz="1200" b="1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ребования к финансированию: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Первоначальный капитал для НИОКР, организации производства и вывода на рынок.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Текущий операционный капитал для продаж, маркетинга и поддержки клиентов.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4F2A09"/>
                </a:solidFill>
                <a:effectLst/>
                <a:uFillTx/>
                <a:latin typeface="Gilroy-Light"/>
                <a:cs typeface="Times New Roman" panose="02020603050405020304" pitchFamily="18" charset="0"/>
                <a:sym typeface="Helvetica"/>
              </a:rPr>
              <a:t>Потенциальные инвестиции для масштабирования производства и выхода на новые рынки.</a:t>
            </a:r>
          </a:p>
        </p:txBody>
      </p:sp>
    </p:spTree>
    <p:extLst>
      <p:ext uri="{BB962C8B-B14F-4D97-AF65-F5344CB8AC3E}">
        <p14:creationId xmlns:p14="http://schemas.microsoft.com/office/powerpoint/2010/main" val="334989886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Инвестиции местных и региональных финансовых институтов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27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комфорт и удобство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684871" y="741039"/>
            <a:ext cx="1864565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Сотрудничество с местными властями и муниципальными органами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617971" y="5492740"/>
            <a:ext cx="2319867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Местные рекламные и информационные каналы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Бизнес-модель/Стадия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2648632"/>
            <a:ext cx="4989789" cy="3693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Аспекты: 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Ценностное предложение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Отношения с потребителями и поставщиками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Привлечение финансовых и иных ресурсов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Каналы продвижения и сбыта продукта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Развитие и инновации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современная бизнес-модель должна учитывать как коммерческие, так и социальные аспекты, включая безопасность, комфорт и участие в развитии местного сообщества.</a:t>
            </a:r>
            <a:endParaRPr lang="ru-RU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418462" y="835087"/>
            <a:ext cx="5536310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>
                <a:solidFill>
                  <a:srgbClr val="4F2A09"/>
                </a:solidFill>
                <a:effectLst/>
                <a:ea typeface="Times New Roman" panose="02020603050405020304" pitchFamily="18" charset="0"/>
              </a:rPr>
              <a:t>Бизнес-модель для проекта уличного освещения в городе Пскове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7D9E39E5-E941-5A1D-7204-C59193F10BC1}"/>
              </a:ext>
            </a:extLst>
          </p:cNvPr>
          <p:cNvSpPr txBox="1"/>
          <p:nvPr/>
        </p:nvSpPr>
        <p:spPr>
          <a:xfrm>
            <a:off x="9684870" y="2869638"/>
            <a:ext cx="186456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Партнерство с инженерами и специалистами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B0CEF9-DB60-12C2-34D1-9D694D75E100}"/>
              </a:ext>
            </a:extLst>
          </p:cNvPr>
          <p:cNvSpPr txBox="1"/>
          <p:nvPr/>
        </p:nvSpPr>
        <p:spPr>
          <a:xfrm>
            <a:off x="6506864" y="5919274"/>
            <a:ext cx="2096911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Государственная поддержка</a:t>
            </a:r>
            <a:endParaRPr lang="ru-RU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47AA05-9405-26A5-51C7-8C99BF8C7A8B}"/>
              </a:ext>
            </a:extLst>
          </p:cNvPr>
          <p:cNvSpPr txBox="1"/>
          <p:nvPr/>
        </p:nvSpPr>
        <p:spPr>
          <a:xfrm>
            <a:off x="9560192" y="6064948"/>
            <a:ext cx="2435423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Прямые контакты с местными сообществами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A17BE8F-80A3-483F-A093-B1CA284FA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91" y="666496"/>
            <a:ext cx="4624581" cy="3418969"/>
          </a:xfrm>
          <a:prstGeom prst="rect">
            <a:avLst/>
          </a:prstGeom>
        </p:spPr>
      </p:pic>
      <p:sp>
        <p:nvSpPr>
          <p:cNvPr id="19" name="Прямоугольник 13">
            <a:extLst>
              <a:ext uri="{FF2B5EF4-FFF2-40B4-BE49-F238E27FC236}">
                <a16:creationId xmlns:a16="http://schemas.microsoft.com/office/drawing/2014/main" id="{54070D9A-4F52-1E9E-6575-51FC3310C8B8}"/>
              </a:ext>
            </a:extLst>
          </p:cNvPr>
          <p:cNvSpPr/>
          <p:nvPr/>
        </p:nvSpPr>
        <p:spPr>
          <a:xfrm>
            <a:off x="2854880" y="282516"/>
            <a:ext cx="5735963" cy="1208893"/>
          </a:xfrm>
          <a:prstGeom prst="rect">
            <a:avLst/>
          </a:prstGeom>
          <a:solidFill>
            <a:srgbClr val="6C4904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2AE6C3E1-7D24-F8DC-3B4F-A25F7B6E1436}"/>
              </a:ext>
            </a:extLst>
          </p:cNvPr>
          <p:cNvSpPr/>
          <p:nvPr/>
        </p:nvSpPr>
        <p:spPr>
          <a:xfrm>
            <a:off x="9544295" y="312133"/>
            <a:ext cx="2534521" cy="20618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1" name="Прямоугольник 13">
            <a:extLst>
              <a:ext uri="{FF2B5EF4-FFF2-40B4-BE49-F238E27FC236}">
                <a16:creationId xmlns:a16="http://schemas.microsoft.com/office/drawing/2014/main" id="{67A98F8C-3EAD-43E4-C580-108F5F49582E}"/>
              </a:ext>
            </a:extLst>
          </p:cNvPr>
          <p:cNvSpPr/>
          <p:nvPr/>
        </p:nvSpPr>
        <p:spPr>
          <a:xfrm>
            <a:off x="271295" y="5464795"/>
            <a:ext cx="1072083" cy="120889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8AF915-7B7F-41DB-A2D1-08D54003C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8335" y="512647"/>
            <a:ext cx="5611247" cy="807867"/>
          </a:xfrm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ru-RU" dirty="0">
                <a:ln w="5715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Gilroy-ExtraBold"/>
              </a:rPr>
              <a:t>Команда проекта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9014A3EA-94A0-4D73-88DD-8FF346F48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008646"/>
              </p:ext>
            </p:extLst>
          </p:nvPr>
        </p:nvGraphicFramePr>
        <p:xfrm>
          <a:off x="1228235" y="1662305"/>
          <a:ext cx="9531449" cy="521208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{21E4AEA4-8DFA-4A89-87EB-49C32662AFE0}</a:tableStyleId>
              </a:tblPr>
              <a:tblGrid>
                <a:gridCol w="2369719">
                  <a:extLst>
                    <a:ext uri="{9D8B030D-6E8A-4147-A177-3AD203B41FA5}">
                      <a16:colId xmlns:a16="http://schemas.microsoft.com/office/drawing/2014/main" val="3000420291"/>
                    </a:ext>
                  </a:extLst>
                </a:gridCol>
                <a:gridCol w="2255791">
                  <a:extLst>
                    <a:ext uri="{9D8B030D-6E8A-4147-A177-3AD203B41FA5}">
                      <a16:colId xmlns:a16="http://schemas.microsoft.com/office/drawing/2014/main" val="550456117"/>
                    </a:ext>
                  </a:extLst>
                </a:gridCol>
                <a:gridCol w="2415293">
                  <a:extLst>
                    <a:ext uri="{9D8B030D-6E8A-4147-A177-3AD203B41FA5}">
                      <a16:colId xmlns:a16="http://schemas.microsoft.com/office/drawing/2014/main" val="187395902"/>
                    </a:ext>
                  </a:extLst>
                </a:gridCol>
                <a:gridCol w="2490646">
                  <a:extLst>
                    <a:ext uri="{9D8B030D-6E8A-4147-A177-3AD203B41FA5}">
                      <a16:colId xmlns:a16="http://schemas.microsoft.com/office/drawing/2014/main" val="494508660"/>
                    </a:ext>
                  </a:extLst>
                </a:gridCol>
              </a:tblGrid>
              <a:tr h="4334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u="sng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Unti</a:t>
                      </a:r>
                      <a:r>
                        <a:rPr lang="en-US" sz="2400" i="0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ID</a:t>
                      </a:r>
                      <a:endParaRPr lang="ru-RU" sz="2400" i="0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sz="2400" i="0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0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ФИО</a:t>
                      </a:r>
                    </a:p>
                    <a:p>
                      <a:pPr algn="ctr"/>
                      <a:endParaRPr lang="ru-RU" sz="2400" i="0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0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Роль в проекте</a:t>
                      </a:r>
                    </a:p>
                    <a:p>
                      <a:pPr algn="ctr"/>
                      <a:endParaRPr lang="ru-RU" sz="2400" i="0" u="sng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sng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Должность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33261376"/>
                  </a:ext>
                </a:extLst>
              </a:tr>
              <a:tr h="834011">
                <a:tc>
                  <a:txBody>
                    <a:bodyPr/>
                    <a:lstStyle/>
                    <a:p>
                      <a:pPr algn="l"/>
                      <a:r>
                        <a:rPr 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U1747655</a:t>
                      </a:r>
                      <a:endParaRPr lang="ru-RU" sz="20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l"/>
                      <a:endParaRPr lang="ru-RU" sz="20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Бизяева Екатерина Геннадьевна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Руководитель проекта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Генеральный директор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85314167"/>
                  </a:ext>
                </a:extLst>
              </a:tr>
              <a:tr h="834011">
                <a:tc>
                  <a:txBody>
                    <a:bodyPr/>
                    <a:lstStyle/>
                    <a:p>
                      <a:pPr algn="l"/>
                      <a:r>
                        <a:rPr 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U1748065</a:t>
                      </a:r>
                      <a:endParaRPr lang="ru-RU" sz="20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l"/>
                      <a:endParaRPr lang="ru-RU" sz="20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Яковлева Екатерина Руслановна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Генератор идей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Заместитель директора</a:t>
                      </a:r>
                    </a:p>
                    <a:p>
                      <a:endParaRPr lang="ru-RU" sz="2000" i="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427350122"/>
                  </a:ext>
                </a:extLst>
              </a:tr>
              <a:tr h="583808">
                <a:tc>
                  <a:txBody>
                    <a:bodyPr/>
                    <a:lstStyle/>
                    <a:p>
                      <a:pPr algn="l"/>
                      <a:r>
                        <a:rPr 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U1748084</a:t>
                      </a:r>
                      <a:endParaRPr lang="ru-RU" sz="20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Коваленко Александра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Собиратель информации</a:t>
                      </a:r>
                    </a:p>
                    <a:p>
                      <a:endParaRPr lang="ru-RU" sz="20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Главный дизайнер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213854822"/>
                  </a:ext>
                </a:extLst>
              </a:tr>
              <a:tr h="834011">
                <a:tc>
                  <a:txBody>
                    <a:bodyPr/>
                    <a:lstStyle/>
                    <a:p>
                      <a:pPr algn="l"/>
                      <a:r>
                        <a:rPr 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U1749669</a:t>
                      </a:r>
                      <a:endParaRPr lang="ru-RU" sz="20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Иванова Анастасия Геннадьевна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Мастер презентации</a:t>
                      </a:r>
                    </a:p>
                    <a:p>
                      <a:pPr algn="ctr"/>
                      <a:r>
                        <a:rPr lang="ru-RU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Помощник</a:t>
                      </a:r>
                      <a:endParaRPr lang="ru-RU" sz="2000" i="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rgbClr val="FEF9E6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3833029"/>
                  </a:ext>
                </a:extLst>
              </a:tr>
            </a:tbl>
          </a:graphicData>
        </a:graphic>
      </p:graphicFrame>
      <p:grpSp>
        <p:nvGrpSpPr>
          <p:cNvPr id="6" name="Прямоугольник 16">
            <a:extLst>
              <a:ext uri="{FF2B5EF4-FFF2-40B4-BE49-F238E27FC236}">
                <a16:creationId xmlns:a16="http://schemas.microsoft.com/office/drawing/2014/main" id="{A285EDF8-1BE1-1D8C-062A-537AF2A56E9B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862B31DC-AEBB-AE88-4081-2A7357D76123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629FFA3A-4423-1159-E3EA-3EE9CEE9E65F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3" name="Прямоугольник 13">
            <a:extLst>
              <a:ext uri="{FF2B5EF4-FFF2-40B4-BE49-F238E27FC236}">
                <a16:creationId xmlns:a16="http://schemas.microsoft.com/office/drawing/2014/main" id="{5767F722-5000-82B3-AA6D-5E7BC02D8B1E}"/>
              </a:ext>
            </a:extLst>
          </p:cNvPr>
          <p:cNvSpPr/>
          <p:nvPr/>
        </p:nvSpPr>
        <p:spPr>
          <a:xfrm>
            <a:off x="-31650" y="-43684"/>
            <a:ext cx="1913404" cy="13710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25" name="Прямоугольник 13">
            <a:extLst>
              <a:ext uri="{FF2B5EF4-FFF2-40B4-BE49-F238E27FC236}">
                <a16:creationId xmlns:a16="http://schemas.microsoft.com/office/drawing/2014/main" id="{9D6B77FF-4203-6ACF-683D-8AB8CBEF2C65}"/>
              </a:ext>
            </a:extLst>
          </p:cNvPr>
          <p:cNvSpPr/>
          <p:nvPr/>
        </p:nvSpPr>
        <p:spPr>
          <a:xfrm>
            <a:off x="10759684" y="4438768"/>
            <a:ext cx="1319132" cy="227954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891544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FC91D7-1029-570C-0AB9-C206A077F2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699" y="0"/>
            <a:ext cx="4848301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22210E-9D5C-6450-5040-270E9D6150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4" r="52036" b="7985"/>
          <a:stretch/>
        </p:blipFill>
        <p:spPr>
          <a:xfrm>
            <a:off x="674259" y="547639"/>
            <a:ext cx="1982756" cy="63103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A15476-22A5-3213-3770-351E743191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1" r="5971" b="7985"/>
          <a:stretch/>
        </p:blipFill>
        <p:spPr>
          <a:xfrm>
            <a:off x="2976751" y="547639"/>
            <a:ext cx="1829158" cy="6310361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457255" y="404621"/>
            <a:ext cx="639510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6C4904"/>
                </a:solidFill>
              </a:rPr>
              <a:t>Варианты исполнения фонарей </a:t>
            </a:r>
            <a:endParaRPr sz="3600" dirty="0">
              <a:solidFill>
                <a:srgbClr val="6C4904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1B1B1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br/>
            <a:endParaRPr/>
          </a:p>
        </p:txBody>
      </p:sp>
      <p:sp>
        <p:nvSpPr>
          <p:cNvPr id="277" name="Квадрат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rgbClr val="EAB81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78" name="Квадрат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3F3B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79" name="Прямоугольник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E5E4D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06784"/>
            <a:ext cx="2916678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dirty="0">
                <a:solidFill>
                  <a:schemeClr val="tx1"/>
                </a:solidFill>
              </a:rPr>
              <a:t>#E5E4D7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dirty="0"/>
              <a:t>#3F3B37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282" name="Квадрат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F7EB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dirty="0"/>
              <a:t>#EAB81F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dirty="0">
                <a:solidFill>
                  <a:schemeClr val="tx1"/>
                </a:solidFill>
              </a:rPr>
              <a:t>#F7EBC1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dirty="0"/>
              <a:t>#1B1B1B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286" name="TextBox 28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A4733E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solidFill>
                  <a:srgbClr val="4F2A09"/>
                </a:solidFill>
              </a:rPr>
              <a:t>СПАСИБО</a:t>
            </a:r>
            <a:r>
              <a:rPr dirty="0">
                <a:solidFill>
                  <a:srgbClr val="4F2A09"/>
                </a:solidFill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3908</TotalTime>
  <Words>817</Words>
  <Application>Microsoft Office PowerPoint</Application>
  <PresentationFormat>Широкоэкранный</PresentationFormat>
  <Paragraphs>151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2" baseType="lpstr">
      <vt:lpstr>Arial</vt:lpstr>
      <vt:lpstr>Calibri</vt:lpstr>
      <vt:lpstr>Calibri Light</vt:lpstr>
      <vt:lpstr>Gadugi</vt:lpstr>
      <vt:lpstr>Gilroy-Bold</vt:lpstr>
      <vt:lpstr>Gilroy-ExtraBold</vt:lpstr>
      <vt:lpstr>Gilroy-Light</vt:lpstr>
      <vt:lpstr>Gilroy-Regular</vt:lpstr>
      <vt:lpstr>Helvetica</vt:lpstr>
      <vt:lpstr>Helvetica Neue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Екатерина Шмелева</cp:lastModifiedBy>
  <cp:revision>34</cp:revision>
  <dcterms:modified xsi:type="dcterms:W3CDTF">2023-11-23T04:23:21Z</dcterms:modified>
</cp:coreProperties>
</file>