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67" r:id="rId6"/>
    <p:sldId id="259" r:id="rId7"/>
    <p:sldId id="260" r:id="rId8"/>
    <p:sldId id="264" r:id="rId9"/>
    <p:sldId id="275" r:id="rId10"/>
    <p:sldId id="265" r:id="rId11"/>
    <p:sldId id="274" r:id="rId12"/>
    <p:sldId id="271" r:id="rId13"/>
    <p:sldId id="272" r:id="rId14"/>
    <p:sldId id="261" r:id="rId15"/>
    <p:sldId id="262" r:id="rId16"/>
    <p:sldId id="273" r:id="rId17"/>
    <p:sldId id="269" r:id="rId18"/>
    <p:sldId id="270" r:id="rId19"/>
    <p:sldId id="268" r:id="rId20"/>
  </p:sldIdLst>
  <p:sldSz cx="18288000" cy="10287000"/>
  <p:notesSz cx="6858000" cy="9144000"/>
  <p:embeddedFontLst>
    <p:embeddedFont>
      <p:font typeface="Montserrat Bold Italics" panose="020B0604020202020204" charset="-52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ontserrat Extra-Bold Bold" panose="020B0604020202020204" charset="-52"/>
      <p:regular r:id="rId26"/>
    </p:embeddedFont>
    <p:embeddedFont>
      <p:font typeface="Tahoma" panose="020B0604030504040204" pitchFamily="34" charset="0"/>
      <p:regular r:id="rId27"/>
      <p:bold r:id="rId28"/>
    </p:embeddedFont>
    <p:embeddedFont>
      <p:font typeface="Cocomat Pro Heavy" panose="020B0604020202020204" charset="0"/>
      <p:regular r:id="rId29"/>
    </p:embeddedFont>
    <p:embeddedFont>
      <p:font typeface="Montserrat Extra-Bold" panose="020B0604020202020204" charset="-52"/>
      <p:regular r:id="rId30"/>
    </p:embeddedFont>
    <p:embeddedFont>
      <p:font typeface="Montserrat Classic Bold" panose="020B0604020202020204" charset="0"/>
      <p:regular r:id="rId31"/>
    </p:embeddedFont>
    <p:embeddedFont>
      <p:font typeface="Montserrat" panose="020B0604020202020204" charset="-52"/>
      <p:regular r:id="rId32"/>
      <p:bold r:id="rId33"/>
      <p:italic r:id="rId34"/>
      <p:boldItalic r:id="rId35"/>
    </p:embeddedFont>
    <p:embeddedFont>
      <p:font typeface="Montserrat Bold" panose="020B0604020202020204" charset="-52"/>
      <p:regular r:id="rId36"/>
      <p:bold r:id="rId37"/>
    </p:embeddedFont>
    <p:embeddedFont>
      <p:font typeface="Arial Black" panose="020B0A04020102020204" pitchFamily="34" charset="0"/>
      <p:bold r:id="rId38"/>
    </p:embeddedFont>
    <p:embeddedFont>
      <p:font typeface="Open Sans Light" panose="020B0604020202020204" charset="0"/>
      <p:regular r:id="rId39"/>
      <p: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D4EF"/>
    <a:srgbClr val="050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AC5A30-3DFF-4746-8FAB-95613916765D}" v="41" dt="2023-05-11T19:17:02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jpeg"/><Relationship Id="rId5" Type="http://schemas.openxmlformats.org/officeDocument/2006/relationships/image" Target="../media/image39.svg"/><Relationship Id="rId10" Type="http://schemas.openxmlformats.org/officeDocument/2006/relationships/image" Target="../media/image25.jpeg"/><Relationship Id="rId4" Type="http://schemas.openxmlformats.org/officeDocument/2006/relationships/image" Target="../media/image21.png"/><Relationship Id="rId9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2286001" y="5859229"/>
            <a:ext cx="4530830" cy="4427774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endParaRPr sz="2700"/>
          </a:p>
        </p:txBody>
      </p:sp>
      <p:sp>
        <p:nvSpPr>
          <p:cNvPr id="171" name="Квадрат"/>
          <p:cNvSpPr/>
          <p:nvPr/>
        </p:nvSpPr>
        <p:spPr>
          <a:xfrm>
            <a:off x="6816944" y="8891002"/>
            <a:ext cx="9185057" cy="1396001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 sz="3000"/>
          </a:p>
        </p:txBody>
      </p:sp>
      <p:sp>
        <p:nvSpPr>
          <p:cNvPr id="172" name="Прямоугольник"/>
          <p:cNvSpPr/>
          <p:nvPr/>
        </p:nvSpPr>
        <p:spPr>
          <a:xfrm>
            <a:off x="6816830" y="5866246"/>
            <a:ext cx="5250687" cy="3024272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>
              <a:defRPr>
                <a:solidFill>
                  <a:srgbClr val="FCAF17"/>
                </a:solidFill>
              </a:defRPr>
            </a:pPr>
            <a:endParaRPr sz="2700"/>
          </a:p>
        </p:txBody>
      </p:sp>
      <p:sp>
        <p:nvSpPr>
          <p:cNvPr id="173" name="Прямоугольник"/>
          <p:cNvSpPr/>
          <p:nvPr/>
        </p:nvSpPr>
        <p:spPr>
          <a:xfrm>
            <a:off x="12067517" y="5859227"/>
            <a:ext cx="3934484" cy="3031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>
              <a:defRPr>
                <a:solidFill>
                  <a:srgbClr val="B5D8E1"/>
                </a:solidFill>
              </a:defRPr>
            </a:pPr>
            <a:endParaRPr sz="2700"/>
          </a:p>
        </p:txBody>
      </p:sp>
      <p:sp>
        <p:nvSpPr>
          <p:cNvPr id="174" name="Квадрат"/>
          <p:cNvSpPr/>
          <p:nvPr/>
        </p:nvSpPr>
        <p:spPr>
          <a:xfrm>
            <a:off x="12067517" y="0"/>
            <a:ext cx="3934484" cy="5859228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sz="270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4124385" y="2267328"/>
            <a:ext cx="7067916" cy="388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 anchor="ctr">
            <a:noAutofit/>
          </a:bodyPr>
          <a:lstStyle/>
          <a:p>
            <a:pPr defTabSz="1316733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75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0384" y="6090353"/>
            <a:ext cx="2786229" cy="25869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028" y="498985"/>
            <a:ext cx="3002588" cy="1404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3527376" y="2422681"/>
            <a:ext cx="8261934" cy="3019760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4124385" y="2638703"/>
            <a:ext cx="6304686" cy="2587712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 smtClean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Gilroy-ExtraBold"/>
              </a:rPr>
            </a:br>
            <a:r>
              <a:rPr lang="ru-RU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387916" y="4614317"/>
            <a:ext cx="2559426" cy="788957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99151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3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5819" r="67931"/>
          <a:stretch>
            <a:fillRect/>
          </a:stretch>
        </p:blipFill>
        <p:spPr>
          <a:xfrm>
            <a:off x="9982200" y="-6841825"/>
            <a:ext cx="13398375" cy="1237722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0" y="6006557"/>
            <a:ext cx="18288000" cy="690686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744779" y="192289"/>
            <a:ext cx="7195156" cy="11628536"/>
            <a:chOff x="0" y="0"/>
            <a:chExt cx="9593542" cy="15504714"/>
          </a:xfrm>
        </p:grpSpPr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545705" y="441334"/>
              <a:ext cx="6502132" cy="14075814"/>
              <a:chOff x="0" y="0"/>
              <a:chExt cx="4762500" cy="1030986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762500" cy="10309860"/>
              </a:xfrm>
              <a:custGeom>
                <a:avLst/>
                <a:gdLst/>
                <a:ahLst/>
                <a:cxnLst/>
                <a:rect l="l" t="t" r="r" b="b"/>
                <a:pathLst>
                  <a:path w="4762500" h="10309860">
                    <a:moveTo>
                      <a:pt x="4762500" y="251460"/>
                    </a:moveTo>
                    <a:lnTo>
                      <a:pt x="4762500" y="10055860"/>
                    </a:lnTo>
                    <a:cubicBezTo>
                      <a:pt x="4762500" y="10196195"/>
                      <a:pt x="4648835" y="10309860"/>
                      <a:pt x="4508500" y="10309860"/>
                    </a:cubicBezTo>
                    <a:lnTo>
                      <a:pt x="254000" y="10309860"/>
                    </a:lnTo>
                    <a:cubicBezTo>
                      <a:pt x="113665" y="10309860"/>
                      <a:pt x="0" y="10196195"/>
                      <a:pt x="0" y="10055860"/>
                    </a:cubicBezTo>
                    <a:lnTo>
                      <a:pt x="0" y="251460"/>
                    </a:lnTo>
                    <a:cubicBezTo>
                      <a:pt x="0" y="122682"/>
                      <a:pt x="95885" y="16637"/>
                      <a:pt x="219964" y="0"/>
                    </a:cubicBezTo>
                    <a:lnTo>
                      <a:pt x="4542536" y="0"/>
                    </a:lnTo>
                    <a:cubicBezTo>
                      <a:pt x="4666615" y="16637"/>
                      <a:pt x="4762500" y="122682"/>
                      <a:pt x="4762500" y="25146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39" b="-39"/>
                </a:stretch>
              </a:blipFill>
            </p:spPr>
          </p:sp>
        </p:grpSp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0" y="0"/>
              <a:ext cx="9593542" cy="15504714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8684714" y="2514190"/>
            <a:ext cx="855560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161"/>
              </a:lnSpc>
              <a:spcBef>
                <a:spcPct val="0"/>
              </a:spcBef>
            </a:pPr>
            <a:r>
              <a:rPr lang="ru-RU" sz="2972" dirty="0" smtClean="0">
                <a:solidFill>
                  <a:srgbClr val="05066D"/>
                </a:solidFill>
                <a:latin typeface="Montserrat Bold Italics"/>
              </a:rPr>
              <a:t>Это то</a:t>
            </a:r>
            <a:r>
              <a:rPr lang="en-US" sz="2972" dirty="0" smtClean="0">
                <a:solidFill>
                  <a:srgbClr val="05066D"/>
                </a:solidFill>
                <a:latin typeface="Montserrat Bold Italics"/>
              </a:rPr>
              <a:t>,</a:t>
            </a:r>
            <a:r>
              <a:rPr lang="ru-RU" sz="2972" dirty="0" smtClean="0">
                <a:solidFill>
                  <a:srgbClr val="05066D"/>
                </a:solidFill>
                <a:latin typeface="Montserrat Bold Italics"/>
              </a:rPr>
              <a:t> что облегчит жизнь диабетикам</a:t>
            </a:r>
            <a:endParaRPr lang="en-US" sz="2972" dirty="0">
              <a:solidFill>
                <a:srgbClr val="05066D"/>
              </a:solidFill>
              <a:latin typeface="Montserrat Bold Itali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684714" y="952500"/>
            <a:ext cx="8555602" cy="154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00"/>
              </a:lnSpc>
            </a:pPr>
            <a:r>
              <a:rPr lang="en-US" sz="10000" dirty="0" err="1">
                <a:solidFill>
                  <a:srgbClr val="05066D"/>
                </a:solidFill>
                <a:latin typeface="Cocomat Pro Heavy"/>
              </a:rPr>
              <a:t>SlumpINS</a:t>
            </a:r>
            <a:endParaRPr lang="en-US" sz="10000" dirty="0">
              <a:solidFill>
                <a:srgbClr val="05066D"/>
              </a:solidFill>
              <a:latin typeface="Cocomat Pro Heavy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84714" y="3490876"/>
            <a:ext cx="87461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5066D"/>
                </a:solidFill>
              </a:rPr>
              <a:t>Номер заявки</a:t>
            </a:r>
            <a:r>
              <a:rPr lang="en-US" sz="2800" dirty="0" smtClean="0">
                <a:solidFill>
                  <a:srgbClr val="05066D"/>
                </a:solidFill>
              </a:rPr>
              <a:t>: </a:t>
            </a:r>
            <a:r>
              <a:rPr lang="ru-RU" sz="2800" dirty="0" smtClean="0">
                <a:solidFill>
                  <a:srgbClr val="05066D"/>
                </a:solidFill>
              </a:rPr>
              <a:t>СтС-310734</a:t>
            </a:r>
          </a:p>
          <a:p>
            <a:endParaRPr lang="ru-RU" sz="2800" dirty="0" smtClean="0">
              <a:solidFill>
                <a:srgbClr val="05066D"/>
              </a:solidFill>
            </a:endParaRPr>
          </a:p>
          <a:p>
            <a:r>
              <a:rPr lang="ru-RU" sz="2800" dirty="0" smtClean="0">
                <a:solidFill>
                  <a:srgbClr val="05066D"/>
                </a:solidFill>
              </a:rPr>
              <a:t>Письма поддержки от </a:t>
            </a:r>
            <a:r>
              <a:rPr lang="ru-RU" sz="2800" dirty="0" err="1" smtClean="0">
                <a:solidFill>
                  <a:srgbClr val="05066D"/>
                </a:solidFill>
              </a:rPr>
              <a:t>стартап</a:t>
            </a:r>
            <a:r>
              <a:rPr lang="ru-RU" sz="2800" dirty="0" smtClean="0">
                <a:solidFill>
                  <a:srgbClr val="05066D"/>
                </a:solidFill>
              </a:rPr>
              <a:t>-центра ФГБОУ ВО </a:t>
            </a:r>
            <a:r>
              <a:rPr lang="ru-RU" sz="2800" dirty="0" err="1" smtClean="0">
                <a:solidFill>
                  <a:srgbClr val="05066D"/>
                </a:solidFill>
              </a:rPr>
              <a:t>СамГМУ</a:t>
            </a:r>
            <a:r>
              <a:rPr lang="ru-RU" sz="2800" dirty="0" smtClean="0">
                <a:solidFill>
                  <a:srgbClr val="05066D"/>
                </a:solidFill>
              </a:rPr>
              <a:t> Минздрава РФ, от кафедры внутренних болезней ФГБОУ ВО </a:t>
            </a:r>
            <a:r>
              <a:rPr lang="ru-RU" sz="2800" dirty="0" err="1" smtClean="0">
                <a:solidFill>
                  <a:srgbClr val="05066D"/>
                </a:solidFill>
              </a:rPr>
              <a:t>СамГМУ</a:t>
            </a:r>
            <a:r>
              <a:rPr lang="ru-RU" sz="2800" dirty="0" smtClean="0">
                <a:solidFill>
                  <a:srgbClr val="05066D"/>
                </a:solidFill>
              </a:rPr>
              <a:t> Минздрава РФ</a:t>
            </a:r>
          </a:p>
          <a:p>
            <a:endParaRPr lang="en-US" sz="2800" dirty="0" smtClean="0">
              <a:solidFill>
                <a:srgbClr val="05066D"/>
              </a:solidFill>
            </a:endParaRPr>
          </a:p>
          <a:p>
            <a:r>
              <a:rPr lang="ru-RU" sz="2800" dirty="0" smtClean="0">
                <a:solidFill>
                  <a:srgbClr val="05066D"/>
                </a:solidFill>
              </a:rPr>
              <a:t>Руководитель проекта</a:t>
            </a:r>
            <a:r>
              <a:rPr lang="en-US" sz="2800" dirty="0" smtClean="0">
                <a:solidFill>
                  <a:srgbClr val="05066D"/>
                </a:solidFill>
              </a:rPr>
              <a:t>: </a:t>
            </a:r>
            <a:r>
              <a:rPr lang="ru-RU" sz="2800" dirty="0" err="1" smtClean="0">
                <a:solidFill>
                  <a:srgbClr val="05066D"/>
                </a:solidFill>
              </a:rPr>
              <a:t>Барышов</a:t>
            </a:r>
            <a:r>
              <a:rPr lang="ru-RU" sz="2800" dirty="0" smtClean="0">
                <a:solidFill>
                  <a:srgbClr val="05066D"/>
                </a:solidFill>
              </a:rPr>
              <a:t> Дмитрий Алексеевич</a:t>
            </a:r>
            <a:endParaRPr lang="ru-RU" sz="2800" dirty="0">
              <a:solidFill>
                <a:srgbClr val="05066D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C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874" y="480273"/>
            <a:ext cx="9036227" cy="1205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770"/>
              </a:lnSpc>
              <a:spcBef>
                <a:spcPct val="0"/>
              </a:spcBef>
            </a:pPr>
            <a:r>
              <a:rPr lang="en-US" sz="6978">
                <a:solidFill>
                  <a:srgbClr val="05066D"/>
                </a:solidFill>
                <a:latin typeface="Cocomat Pro Heavy"/>
              </a:rPr>
              <a:t>ПРОБЛЕМА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99225" y="2243648"/>
            <a:ext cx="11373764" cy="185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03"/>
              </a:lnSpc>
              <a:spcBef>
                <a:spcPct val="0"/>
              </a:spcBef>
            </a:pPr>
            <a:r>
              <a:rPr lang="en-US" sz="2645" dirty="0">
                <a:solidFill>
                  <a:srgbClr val="000000"/>
                </a:solidFill>
                <a:latin typeface="Montserrat"/>
              </a:rPr>
              <a:t>В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докладе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Международной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диабетической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Федерации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«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каждые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7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секунд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мире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умирает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1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пациент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с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сахарным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диабетом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(СД),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каждый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год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от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СД и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его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осложнений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умирает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около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4.6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млн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.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пациентов</a:t>
            </a:r>
            <a:endParaRPr lang="en-US" sz="2645" dirty="0">
              <a:solidFill>
                <a:srgbClr val="000000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-3249470" y="2300798"/>
            <a:ext cx="7956059" cy="1868396"/>
            <a:chOff x="0" y="0"/>
            <a:chExt cx="10608079" cy="2491195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608079" cy="2491195"/>
              <a:chOff x="0" y="0"/>
              <a:chExt cx="1268996" cy="29801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268996" cy="298010"/>
              </a:xfrm>
              <a:custGeom>
                <a:avLst/>
                <a:gdLst/>
                <a:ahLst/>
                <a:cxnLst/>
                <a:rect l="l" t="t" r="r" b="b"/>
                <a:pathLst>
                  <a:path w="1268996" h="298010">
                    <a:moveTo>
                      <a:pt x="97308" y="0"/>
                    </a:moveTo>
                    <a:lnTo>
                      <a:pt x="1171687" y="0"/>
                    </a:lnTo>
                    <a:cubicBezTo>
                      <a:pt x="1197495" y="0"/>
                      <a:pt x="1222246" y="10252"/>
                      <a:pt x="1240495" y="28501"/>
                    </a:cubicBezTo>
                    <a:cubicBezTo>
                      <a:pt x="1258744" y="46750"/>
                      <a:pt x="1268996" y="71501"/>
                      <a:pt x="1268996" y="97308"/>
                    </a:cubicBezTo>
                    <a:lnTo>
                      <a:pt x="1268996" y="200702"/>
                    </a:lnTo>
                    <a:cubicBezTo>
                      <a:pt x="1268996" y="254444"/>
                      <a:pt x="1225429" y="298010"/>
                      <a:pt x="1171687" y="298010"/>
                    </a:cubicBezTo>
                    <a:lnTo>
                      <a:pt x="97308" y="298010"/>
                    </a:lnTo>
                    <a:cubicBezTo>
                      <a:pt x="43566" y="298010"/>
                      <a:pt x="0" y="254444"/>
                      <a:pt x="0" y="200702"/>
                    </a:cubicBezTo>
                    <a:lnTo>
                      <a:pt x="0" y="97308"/>
                    </a:lnTo>
                    <a:cubicBezTo>
                      <a:pt x="0" y="43566"/>
                      <a:pt x="43566" y="0"/>
                      <a:pt x="973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142875"/>
                <a:ext cx="812800" cy="95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021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7823073" y="-23728"/>
              <a:ext cx="1895455" cy="21070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475"/>
                </a:lnSpc>
                <a:spcBef>
                  <a:spcPct val="0"/>
                </a:spcBef>
              </a:pPr>
              <a:r>
                <a:rPr lang="en-US" sz="9625">
                  <a:solidFill>
                    <a:srgbClr val="337096"/>
                  </a:solidFill>
                  <a:latin typeface="Montserrat Classic Bold"/>
                </a:rPr>
                <a:t>01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299225" y="4962383"/>
            <a:ext cx="11960075" cy="185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03"/>
              </a:lnSpc>
              <a:spcBef>
                <a:spcPct val="0"/>
              </a:spcBef>
            </a:pPr>
            <a:r>
              <a:rPr lang="en-US" sz="2645">
                <a:solidFill>
                  <a:srgbClr val="000000"/>
                </a:solidFill>
                <a:latin typeface="Montserrat"/>
              </a:rPr>
              <a:t>Согласно данным IDF, во всем мире насчитывается около 537 миллионов взрослых, которые имеют в своем анамнезе сахарный диабет. В России распространенность сахарного диабета составляет 5,7%, а численность больных - 9 миллионов человек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4034938" y="5019533"/>
            <a:ext cx="7956059" cy="1868396"/>
            <a:chOff x="0" y="0"/>
            <a:chExt cx="10608079" cy="2491195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10608079" cy="2491195"/>
              <a:chOff x="0" y="0"/>
              <a:chExt cx="1268996" cy="29801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68996" cy="298010"/>
              </a:xfrm>
              <a:custGeom>
                <a:avLst/>
                <a:gdLst/>
                <a:ahLst/>
                <a:cxnLst/>
                <a:rect l="l" t="t" r="r" b="b"/>
                <a:pathLst>
                  <a:path w="1268996" h="298010">
                    <a:moveTo>
                      <a:pt x="97308" y="0"/>
                    </a:moveTo>
                    <a:lnTo>
                      <a:pt x="1171687" y="0"/>
                    </a:lnTo>
                    <a:cubicBezTo>
                      <a:pt x="1197495" y="0"/>
                      <a:pt x="1222246" y="10252"/>
                      <a:pt x="1240495" y="28501"/>
                    </a:cubicBezTo>
                    <a:cubicBezTo>
                      <a:pt x="1258744" y="46750"/>
                      <a:pt x="1268996" y="71501"/>
                      <a:pt x="1268996" y="97308"/>
                    </a:cubicBezTo>
                    <a:lnTo>
                      <a:pt x="1268996" y="200702"/>
                    </a:lnTo>
                    <a:cubicBezTo>
                      <a:pt x="1268996" y="254444"/>
                      <a:pt x="1225429" y="298010"/>
                      <a:pt x="1171687" y="298010"/>
                    </a:cubicBezTo>
                    <a:lnTo>
                      <a:pt x="97308" y="298010"/>
                    </a:lnTo>
                    <a:cubicBezTo>
                      <a:pt x="43566" y="298010"/>
                      <a:pt x="0" y="254444"/>
                      <a:pt x="0" y="200702"/>
                    </a:cubicBezTo>
                    <a:lnTo>
                      <a:pt x="0" y="97308"/>
                    </a:lnTo>
                    <a:cubicBezTo>
                      <a:pt x="0" y="43566"/>
                      <a:pt x="43566" y="0"/>
                      <a:pt x="973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142875"/>
                <a:ext cx="812800" cy="95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021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7823073" y="-23728"/>
              <a:ext cx="2785007" cy="21070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475"/>
                </a:lnSpc>
                <a:spcBef>
                  <a:spcPct val="0"/>
                </a:spcBef>
              </a:pPr>
              <a:r>
                <a:rPr lang="en-US" sz="9625">
                  <a:solidFill>
                    <a:srgbClr val="337096"/>
                  </a:solidFill>
                  <a:latin typeface="Montserrat Classic Bold"/>
                </a:rPr>
                <a:t>02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4791630" y="7735654"/>
            <a:ext cx="7956059" cy="1868396"/>
            <a:chOff x="0" y="0"/>
            <a:chExt cx="10608079" cy="2491195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0608079" cy="2491195"/>
              <a:chOff x="0" y="0"/>
              <a:chExt cx="1268996" cy="29801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268996" cy="298010"/>
              </a:xfrm>
              <a:custGeom>
                <a:avLst/>
                <a:gdLst/>
                <a:ahLst/>
                <a:cxnLst/>
                <a:rect l="l" t="t" r="r" b="b"/>
                <a:pathLst>
                  <a:path w="1268996" h="298010">
                    <a:moveTo>
                      <a:pt x="97308" y="0"/>
                    </a:moveTo>
                    <a:lnTo>
                      <a:pt x="1171687" y="0"/>
                    </a:lnTo>
                    <a:cubicBezTo>
                      <a:pt x="1197495" y="0"/>
                      <a:pt x="1222246" y="10252"/>
                      <a:pt x="1240495" y="28501"/>
                    </a:cubicBezTo>
                    <a:cubicBezTo>
                      <a:pt x="1258744" y="46750"/>
                      <a:pt x="1268996" y="71501"/>
                      <a:pt x="1268996" y="97308"/>
                    </a:cubicBezTo>
                    <a:lnTo>
                      <a:pt x="1268996" y="200702"/>
                    </a:lnTo>
                    <a:cubicBezTo>
                      <a:pt x="1268996" y="254444"/>
                      <a:pt x="1225429" y="298010"/>
                      <a:pt x="1171687" y="298010"/>
                    </a:cubicBezTo>
                    <a:lnTo>
                      <a:pt x="97308" y="298010"/>
                    </a:lnTo>
                    <a:cubicBezTo>
                      <a:pt x="43566" y="298010"/>
                      <a:pt x="0" y="254444"/>
                      <a:pt x="0" y="200702"/>
                    </a:cubicBezTo>
                    <a:lnTo>
                      <a:pt x="0" y="97308"/>
                    </a:lnTo>
                    <a:cubicBezTo>
                      <a:pt x="0" y="43566"/>
                      <a:pt x="43566" y="0"/>
                      <a:pt x="973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142875"/>
                <a:ext cx="812800" cy="95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021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7823073" y="-23728"/>
              <a:ext cx="2785007" cy="21070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475"/>
                </a:lnSpc>
                <a:spcBef>
                  <a:spcPct val="0"/>
                </a:spcBef>
              </a:pPr>
              <a:r>
                <a:rPr lang="en-US" sz="9625">
                  <a:solidFill>
                    <a:srgbClr val="337096"/>
                  </a:solidFill>
                  <a:latin typeface="Montserrat Classic Bold"/>
                </a:rPr>
                <a:t>03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299225" y="7868170"/>
            <a:ext cx="11373764" cy="139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03"/>
              </a:lnSpc>
              <a:spcBef>
                <a:spcPct val="0"/>
              </a:spcBef>
            </a:pP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На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сегодняшний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день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около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полумиллиарда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человек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во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всем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мире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страдают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диабетом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, и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это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число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увеличится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на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25% в 2030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году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и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на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51% в 2045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году</a:t>
            </a:r>
            <a:endParaRPr lang="en-US" sz="2645" dirty="0">
              <a:solidFill>
                <a:srgbClr val="00000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C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874" y="480273"/>
            <a:ext cx="9036227" cy="1205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770"/>
              </a:lnSpc>
              <a:spcBef>
                <a:spcPct val="0"/>
              </a:spcBef>
            </a:pPr>
            <a:r>
              <a:rPr lang="en-US" sz="6978">
                <a:solidFill>
                  <a:srgbClr val="05066D"/>
                </a:solidFill>
                <a:latin typeface="Cocomat Pro Heavy"/>
              </a:rPr>
              <a:t>ПРОБЛЕМА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21195" y="2154415"/>
            <a:ext cx="11373764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03"/>
              </a:lnSpc>
              <a:spcBef>
                <a:spcPct val="0"/>
              </a:spcBef>
            </a:pP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По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данным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CustDev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(150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участников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) 85%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опрошенных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имеют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трудности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расчете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дозы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инсулина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что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приводит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к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гипер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-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или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гипогликемии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.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Из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всех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опрошенных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у 65%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частота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появления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гипергликемии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больше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10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раз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en-US" sz="2645" dirty="0" err="1" smtClean="0">
                <a:solidFill>
                  <a:srgbClr val="000000"/>
                </a:solidFill>
                <a:latin typeface="Montserrat"/>
              </a:rPr>
              <a:t>неделю</a:t>
            </a:r>
            <a:endParaRPr lang="en-US" sz="2645" dirty="0">
              <a:solidFill>
                <a:srgbClr val="000000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4309970" y="2103559"/>
            <a:ext cx="7956059" cy="1868396"/>
            <a:chOff x="0" y="0"/>
            <a:chExt cx="10608079" cy="2491195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608079" cy="2491195"/>
              <a:chOff x="0" y="0"/>
              <a:chExt cx="1268996" cy="29801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268996" cy="298010"/>
              </a:xfrm>
              <a:custGeom>
                <a:avLst/>
                <a:gdLst/>
                <a:ahLst/>
                <a:cxnLst/>
                <a:rect l="l" t="t" r="r" b="b"/>
                <a:pathLst>
                  <a:path w="1268996" h="298010">
                    <a:moveTo>
                      <a:pt x="97308" y="0"/>
                    </a:moveTo>
                    <a:lnTo>
                      <a:pt x="1171687" y="0"/>
                    </a:lnTo>
                    <a:cubicBezTo>
                      <a:pt x="1197495" y="0"/>
                      <a:pt x="1222246" y="10252"/>
                      <a:pt x="1240495" y="28501"/>
                    </a:cubicBezTo>
                    <a:cubicBezTo>
                      <a:pt x="1258744" y="46750"/>
                      <a:pt x="1268996" y="71501"/>
                      <a:pt x="1268996" y="97308"/>
                    </a:cubicBezTo>
                    <a:lnTo>
                      <a:pt x="1268996" y="200702"/>
                    </a:lnTo>
                    <a:cubicBezTo>
                      <a:pt x="1268996" y="254444"/>
                      <a:pt x="1225429" y="298010"/>
                      <a:pt x="1171687" y="298010"/>
                    </a:cubicBezTo>
                    <a:lnTo>
                      <a:pt x="97308" y="298010"/>
                    </a:lnTo>
                    <a:cubicBezTo>
                      <a:pt x="43566" y="298010"/>
                      <a:pt x="0" y="254444"/>
                      <a:pt x="0" y="200702"/>
                    </a:cubicBezTo>
                    <a:lnTo>
                      <a:pt x="0" y="97308"/>
                    </a:lnTo>
                    <a:cubicBezTo>
                      <a:pt x="0" y="43566"/>
                      <a:pt x="43566" y="0"/>
                      <a:pt x="973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142875"/>
                <a:ext cx="812800" cy="95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021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573549" y="-23728"/>
              <a:ext cx="2373924" cy="21070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475"/>
                </a:lnSpc>
                <a:spcBef>
                  <a:spcPct val="0"/>
                </a:spcBef>
              </a:pPr>
              <a:r>
                <a:rPr lang="en-US" sz="9625">
                  <a:solidFill>
                    <a:srgbClr val="337096"/>
                  </a:solidFill>
                  <a:latin typeface="Montserrat Classic Bold"/>
                </a:rPr>
                <a:t>04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21195" y="5184913"/>
            <a:ext cx="11373764" cy="139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03"/>
              </a:lnSpc>
              <a:spcBef>
                <a:spcPct val="0"/>
              </a:spcBef>
            </a:pP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Пациенты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со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стажем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заболевания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больше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6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лет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(50%)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имеют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различные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осложнения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: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диабетическая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нефропатия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диабетическая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нейропатия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кетоацидоз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 и </a:t>
            </a:r>
            <a:r>
              <a:rPr lang="en-US" sz="2645" dirty="0" err="1">
                <a:solidFill>
                  <a:srgbClr val="000000"/>
                </a:solidFill>
                <a:latin typeface="Montserrat"/>
              </a:rPr>
              <a:t>т.д</a:t>
            </a:r>
            <a:r>
              <a:rPr lang="en-US" sz="2645" dirty="0">
                <a:solidFill>
                  <a:srgbClr val="000000"/>
                </a:solidFill>
                <a:latin typeface="Montserrat"/>
              </a:rPr>
              <a:t>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3609456" y="4919745"/>
            <a:ext cx="7956059" cy="1868396"/>
            <a:chOff x="0" y="0"/>
            <a:chExt cx="10608079" cy="2491195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10608079" cy="2491195"/>
              <a:chOff x="0" y="0"/>
              <a:chExt cx="1268996" cy="29801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68996" cy="298010"/>
              </a:xfrm>
              <a:custGeom>
                <a:avLst/>
                <a:gdLst/>
                <a:ahLst/>
                <a:cxnLst/>
                <a:rect l="l" t="t" r="r" b="b"/>
                <a:pathLst>
                  <a:path w="1268996" h="298010">
                    <a:moveTo>
                      <a:pt x="97308" y="0"/>
                    </a:moveTo>
                    <a:lnTo>
                      <a:pt x="1171687" y="0"/>
                    </a:lnTo>
                    <a:cubicBezTo>
                      <a:pt x="1197495" y="0"/>
                      <a:pt x="1222246" y="10252"/>
                      <a:pt x="1240495" y="28501"/>
                    </a:cubicBezTo>
                    <a:cubicBezTo>
                      <a:pt x="1258744" y="46750"/>
                      <a:pt x="1268996" y="71501"/>
                      <a:pt x="1268996" y="97308"/>
                    </a:cubicBezTo>
                    <a:lnTo>
                      <a:pt x="1268996" y="200702"/>
                    </a:lnTo>
                    <a:cubicBezTo>
                      <a:pt x="1268996" y="254444"/>
                      <a:pt x="1225429" y="298010"/>
                      <a:pt x="1171687" y="298010"/>
                    </a:cubicBezTo>
                    <a:lnTo>
                      <a:pt x="97308" y="298010"/>
                    </a:lnTo>
                    <a:cubicBezTo>
                      <a:pt x="43566" y="298010"/>
                      <a:pt x="0" y="254444"/>
                      <a:pt x="0" y="200702"/>
                    </a:cubicBezTo>
                    <a:lnTo>
                      <a:pt x="0" y="97308"/>
                    </a:lnTo>
                    <a:cubicBezTo>
                      <a:pt x="0" y="43566"/>
                      <a:pt x="43566" y="0"/>
                      <a:pt x="973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142875"/>
                <a:ext cx="812800" cy="95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021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834123" y="20615"/>
              <a:ext cx="2785007" cy="21070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475"/>
                </a:lnSpc>
                <a:spcBef>
                  <a:spcPct val="0"/>
                </a:spcBef>
              </a:pPr>
              <a:r>
                <a:rPr lang="en-US" sz="9625">
                  <a:solidFill>
                    <a:srgbClr val="337096"/>
                  </a:solidFill>
                  <a:latin typeface="Montserrat Classic Bold"/>
                </a:rPr>
                <a:t>05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694960" y="7861011"/>
            <a:ext cx="7956059" cy="1868396"/>
            <a:chOff x="0" y="0"/>
            <a:chExt cx="10608079" cy="2491195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0608079" cy="2491195"/>
              <a:chOff x="0" y="0"/>
              <a:chExt cx="1268996" cy="29801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268996" cy="298010"/>
              </a:xfrm>
              <a:custGeom>
                <a:avLst/>
                <a:gdLst/>
                <a:ahLst/>
                <a:cxnLst/>
                <a:rect l="l" t="t" r="r" b="b"/>
                <a:pathLst>
                  <a:path w="1268996" h="298010">
                    <a:moveTo>
                      <a:pt x="97308" y="0"/>
                    </a:moveTo>
                    <a:lnTo>
                      <a:pt x="1171687" y="0"/>
                    </a:lnTo>
                    <a:cubicBezTo>
                      <a:pt x="1197495" y="0"/>
                      <a:pt x="1222246" y="10252"/>
                      <a:pt x="1240495" y="28501"/>
                    </a:cubicBezTo>
                    <a:cubicBezTo>
                      <a:pt x="1258744" y="46750"/>
                      <a:pt x="1268996" y="71501"/>
                      <a:pt x="1268996" y="97308"/>
                    </a:cubicBezTo>
                    <a:lnTo>
                      <a:pt x="1268996" y="200702"/>
                    </a:lnTo>
                    <a:cubicBezTo>
                      <a:pt x="1268996" y="254444"/>
                      <a:pt x="1225429" y="298010"/>
                      <a:pt x="1171687" y="298010"/>
                    </a:cubicBezTo>
                    <a:lnTo>
                      <a:pt x="97308" y="298010"/>
                    </a:lnTo>
                    <a:cubicBezTo>
                      <a:pt x="43566" y="298010"/>
                      <a:pt x="0" y="254444"/>
                      <a:pt x="0" y="200702"/>
                    </a:cubicBezTo>
                    <a:lnTo>
                      <a:pt x="0" y="97308"/>
                    </a:lnTo>
                    <a:cubicBezTo>
                      <a:pt x="0" y="43566"/>
                      <a:pt x="43566" y="0"/>
                      <a:pt x="973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142875"/>
                <a:ext cx="812800" cy="95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021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760844" y="-20227"/>
              <a:ext cx="2785007" cy="21070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475"/>
                </a:lnSpc>
                <a:spcBef>
                  <a:spcPct val="0"/>
                </a:spcBef>
              </a:pPr>
              <a:r>
                <a:rPr lang="en-US" sz="9625">
                  <a:solidFill>
                    <a:srgbClr val="337096"/>
                  </a:solidFill>
                  <a:latin typeface="Montserrat Classic Bold"/>
                </a:rPr>
                <a:t>06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21195" y="8071569"/>
            <a:ext cx="11373764" cy="139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03"/>
              </a:lnSpc>
              <a:spcBef>
                <a:spcPct val="0"/>
              </a:spcBef>
            </a:pPr>
            <a:r>
              <a:rPr lang="en-US" sz="2645">
                <a:solidFill>
                  <a:srgbClr val="000000"/>
                </a:solidFill>
                <a:latin typeface="Montserrat"/>
              </a:rPr>
              <a:t>Покупка дополнительных устройств для поддержания и корректировки углеводного обмена является дорогостоящей для среднестатистического пациента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C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10000" y="495300"/>
            <a:ext cx="11151926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9770"/>
              </a:lnSpc>
              <a:spcBef>
                <a:spcPct val="0"/>
              </a:spcBef>
            </a:pPr>
            <a:r>
              <a:rPr lang="ru-RU" sz="6978" dirty="0" smtClean="0">
                <a:solidFill>
                  <a:srgbClr val="05066D"/>
                </a:solidFill>
                <a:latin typeface="Cocomat Pro Heavy"/>
              </a:rPr>
              <a:t> Решение </a:t>
            </a:r>
            <a:r>
              <a:rPr lang="en-US" sz="6978" dirty="0" smtClean="0">
                <a:solidFill>
                  <a:srgbClr val="05066D"/>
                </a:solidFill>
                <a:latin typeface="Cocomat Pro Heavy"/>
              </a:rPr>
              <a:t>ПРОБЛЕМ</a:t>
            </a:r>
            <a:r>
              <a:rPr lang="ru-RU" sz="6978" dirty="0">
                <a:solidFill>
                  <a:srgbClr val="05066D"/>
                </a:solidFill>
                <a:latin typeface="Cocomat Pro Heavy"/>
              </a:rPr>
              <a:t>Ы</a:t>
            </a:r>
            <a:endParaRPr lang="en-US" sz="6978" dirty="0">
              <a:solidFill>
                <a:srgbClr val="05066D"/>
              </a:solidFill>
              <a:latin typeface="Cocomat Pro Heavy"/>
            </a:endParaRPr>
          </a:p>
        </p:txBody>
      </p:sp>
      <p:sp>
        <p:nvSpPr>
          <p:cNvPr id="22" name="TextBox 3"/>
          <p:cNvSpPr txBox="1"/>
          <p:nvPr/>
        </p:nvSpPr>
        <p:spPr>
          <a:xfrm>
            <a:off x="304800" y="2705100"/>
            <a:ext cx="17373600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03"/>
              </a:lnSpc>
              <a:spcBef>
                <a:spcPct val="0"/>
              </a:spcBef>
            </a:pPr>
            <a:r>
              <a:rPr lang="ru-RU" sz="4400" dirty="0" smtClean="0">
                <a:solidFill>
                  <a:srgbClr val="000000"/>
                </a:solidFill>
                <a:latin typeface="Montserrat"/>
              </a:rPr>
              <a:t>Мобильное приложение </a:t>
            </a:r>
            <a:r>
              <a:rPr lang="en-US" sz="5400" b="1" dirty="0" err="1" smtClean="0">
                <a:solidFill>
                  <a:srgbClr val="05066D"/>
                </a:solidFill>
                <a:latin typeface="Montserrat"/>
              </a:rPr>
              <a:t>SlumpINS</a:t>
            </a:r>
            <a:r>
              <a:rPr lang="en-US" sz="4400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sz="4400" dirty="0" smtClean="0">
                <a:solidFill>
                  <a:srgbClr val="000000"/>
                </a:solidFill>
                <a:latin typeface="Montserrat"/>
              </a:rPr>
              <a:t>для автоматического расчета дозы инсулина</a:t>
            </a:r>
            <a:endParaRPr lang="en-US" sz="4400" dirty="0">
              <a:solidFill>
                <a:srgbClr val="000000"/>
              </a:solidFill>
              <a:latin typeface="Montserrat"/>
            </a:endParaRPr>
          </a:p>
        </p:txBody>
      </p:sp>
      <p:pic>
        <p:nvPicPr>
          <p:cNvPr id="23" name="Picture 6" descr="https://itmama.ru/uploads/pics/preview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6538" y1="37077" x2="57692" y2="55923"/>
                        <a14:foregroundMark x1="31154" y1="43154" x2="34846" y2="53692"/>
                        <a14:foregroundMark x1="37846" y1="55077" x2="55846" y2="47846"/>
                        <a14:foregroundMark x1="38692" y1="33231" x2="34692" y2="17615"/>
                        <a14:foregroundMark x1="48923" y1="16923" x2="47308" y2="21000"/>
                        <a14:foregroundMark x1="43231" y1="21615" x2="47769" y2="20615"/>
                        <a14:foregroundMark x1="49385" y1="17077" x2="52231" y2="16231"/>
                        <a14:foregroundMark x1="46769" y1="10231" x2="43462" y2="12769"/>
                        <a14:foregroundMark x1="43923" y1="15000" x2="41692" y2="16692"/>
                        <a14:foregroundMark x1="37692" y1="9462" x2="35923" y2="15923"/>
                        <a14:foregroundMark x1="29462" y1="12231" x2="31231" y2="15769"/>
                        <a14:foregroundMark x1="22385" y1="18538" x2="28154" y2="20385"/>
                        <a14:foregroundMark x1="19923" y1="21385" x2="15462" y2="20462"/>
                        <a14:foregroundMark x1="24308" y1="27231" x2="27769" y2="26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390900"/>
            <a:ext cx="6450253" cy="6450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064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61028" y="-6319934"/>
            <a:ext cx="14697268" cy="1469726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1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837032" y="2791965"/>
            <a:ext cx="5178783" cy="6923962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1212056" y="2136266"/>
            <a:ext cx="5861223" cy="3411587"/>
            <a:chOff x="0" y="-312593"/>
            <a:chExt cx="1543697" cy="8985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3697" cy="274836"/>
            </a:xfrm>
            <a:custGeom>
              <a:avLst/>
              <a:gdLst/>
              <a:ahLst/>
              <a:cxnLst/>
              <a:rect l="l" t="t" r="r" b="b"/>
              <a:pathLst>
                <a:path w="1543697" h="274836">
                  <a:moveTo>
                    <a:pt x="0" y="0"/>
                  </a:moveTo>
                  <a:lnTo>
                    <a:pt x="1543697" y="0"/>
                  </a:lnTo>
                  <a:lnTo>
                    <a:pt x="1543697" y="274836"/>
                  </a:lnTo>
                  <a:lnTo>
                    <a:pt x="0" y="274836"/>
                  </a:lnTo>
                  <a:close/>
                </a:path>
              </a:pathLst>
            </a:custGeom>
            <a:solidFill>
              <a:srgbClr val="1F4A7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17797" y="-312593"/>
              <a:ext cx="812800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78"/>
                </a:lnSpc>
              </a:pPr>
              <a:r>
                <a:rPr lang="en-US" sz="4841">
                  <a:solidFill>
                    <a:srgbClr val="FFFFFF"/>
                  </a:solidFill>
                  <a:latin typeface="Montserrat Extra-Bold"/>
                </a:rPr>
                <a:t>16-55 лет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2056" y="5401269"/>
            <a:ext cx="7057397" cy="3411587"/>
            <a:chOff x="0" y="-324283"/>
            <a:chExt cx="1858738" cy="8985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58738" cy="274836"/>
            </a:xfrm>
            <a:custGeom>
              <a:avLst/>
              <a:gdLst/>
              <a:ahLst/>
              <a:cxnLst/>
              <a:rect l="l" t="t" r="r" b="b"/>
              <a:pathLst>
                <a:path w="1858738" h="274836">
                  <a:moveTo>
                    <a:pt x="0" y="0"/>
                  </a:moveTo>
                  <a:lnTo>
                    <a:pt x="1858738" y="0"/>
                  </a:lnTo>
                  <a:lnTo>
                    <a:pt x="1858738" y="274836"/>
                  </a:lnTo>
                  <a:lnTo>
                    <a:pt x="0" y="274836"/>
                  </a:lnTo>
                  <a:close/>
                </a:path>
              </a:pathLst>
            </a:custGeom>
            <a:solidFill>
              <a:srgbClr val="1F4A7A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22720" y="-324283"/>
              <a:ext cx="1534153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78"/>
                </a:lnSpc>
              </a:pPr>
              <a:r>
                <a:rPr lang="en-US" sz="4841" dirty="0">
                  <a:solidFill>
                    <a:srgbClr val="FFFFFF"/>
                  </a:solidFill>
                  <a:latin typeface="Montserrat Extra-Bold"/>
                </a:rPr>
                <a:t>339 360 </a:t>
              </a:r>
              <a:r>
                <a:rPr lang="en-US" sz="4841" dirty="0" err="1">
                  <a:solidFill>
                    <a:srgbClr val="FFFFFF"/>
                  </a:solidFill>
                  <a:latin typeface="Montserrat Extra-Bold"/>
                </a:rPr>
                <a:t>человек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82147" y="895350"/>
            <a:ext cx="11578881" cy="114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56"/>
              </a:lnSpc>
              <a:spcBef>
                <a:spcPct val="0"/>
              </a:spcBef>
            </a:pPr>
            <a:r>
              <a:rPr lang="en-US" sz="6682" dirty="0">
                <a:solidFill>
                  <a:srgbClr val="05066D"/>
                </a:solidFill>
                <a:latin typeface="Cocomat Pro Heavy"/>
              </a:rPr>
              <a:t>ЦЕЛЕВАЯ АУДИТОРИЯ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2056" y="2397630"/>
            <a:ext cx="2573179" cy="712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 err="1">
                <a:solidFill>
                  <a:srgbClr val="45467E"/>
                </a:solidFill>
                <a:latin typeface="Montserrat Extra-Bold Bold"/>
              </a:rPr>
              <a:t>Возраст</a:t>
            </a:r>
            <a:r>
              <a:rPr lang="en-US" sz="4200" dirty="0">
                <a:solidFill>
                  <a:srgbClr val="45467E"/>
                </a:solidFill>
                <a:latin typeface="Montserrat Extra-Bold Bold"/>
              </a:rPr>
              <a:t>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2056" y="4674265"/>
            <a:ext cx="11289165" cy="1513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dirty="0" err="1">
                <a:solidFill>
                  <a:srgbClr val="45467E"/>
                </a:solidFill>
                <a:latin typeface="Montserrat Extra-Bold Bold"/>
              </a:rPr>
              <a:t>Количество</a:t>
            </a:r>
            <a:r>
              <a:rPr lang="en-US" sz="4200" dirty="0">
                <a:solidFill>
                  <a:srgbClr val="45467E"/>
                </a:solidFill>
                <a:latin typeface="Montserrat Extra-Bold Bold"/>
              </a:rPr>
              <a:t> </a:t>
            </a:r>
            <a:r>
              <a:rPr lang="en-US" sz="4200" dirty="0" err="1">
                <a:solidFill>
                  <a:srgbClr val="45467E"/>
                </a:solidFill>
                <a:latin typeface="Montserrat Extra-Bold Bold"/>
              </a:rPr>
              <a:t>людей</a:t>
            </a:r>
            <a:r>
              <a:rPr lang="en-US" sz="4200" dirty="0">
                <a:solidFill>
                  <a:srgbClr val="45467E"/>
                </a:solidFill>
                <a:latin typeface="Montserrat Extra-Bold Bold"/>
              </a:rPr>
              <a:t> с </a:t>
            </a:r>
            <a:r>
              <a:rPr lang="en-US" sz="4200" dirty="0" err="1">
                <a:solidFill>
                  <a:srgbClr val="45467E"/>
                </a:solidFill>
                <a:latin typeface="Montserrat Extra-Bold Bold"/>
              </a:rPr>
              <a:t>сахарным</a:t>
            </a:r>
            <a:r>
              <a:rPr lang="en-US" sz="4200" dirty="0">
                <a:solidFill>
                  <a:srgbClr val="45467E"/>
                </a:solidFill>
                <a:latin typeface="Montserrat Extra-Bold Bold"/>
              </a:rPr>
              <a:t> </a:t>
            </a:r>
            <a:r>
              <a:rPr lang="en-US" sz="4200" dirty="0" err="1">
                <a:solidFill>
                  <a:srgbClr val="45467E"/>
                </a:solidFill>
                <a:latin typeface="Montserrat Extra-Bold Bold"/>
              </a:rPr>
              <a:t>диабетом</a:t>
            </a:r>
            <a:r>
              <a:rPr lang="en-US" sz="4200" dirty="0">
                <a:solidFill>
                  <a:srgbClr val="45467E"/>
                </a:solidFill>
                <a:latin typeface="Montserrat Extra-Bold Bold"/>
              </a:rPr>
              <a:t> 1 </a:t>
            </a:r>
            <a:r>
              <a:rPr lang="en-US" sz="4200" dirty="0" err="1" smtClean="0">
                <a:solidFill>
                  <a:srgbClr val="45467E"/>
                </a:solidFill>
                <a:latin typeface="Montserrat Extra-Bold Bold"/>
              </a:rPr>
              <a:t>типа</a:t>
            </a:r>
            <a:r>
              <a:rPr lang="ru-RU" sz="4200" dirty="0" smtClean="0">
                <a:solidFill>
                  <a:srgbClr val="45467E"/>
                </a:solidFill>
                <a:latin typeface="Montserrat Extra-Bold Bold"/>
              </a:rPr>
              <a:t> в </a:t>
            </a:r>
            <a:r>
              <a:rPr lang="ru-RU" sz="4200" dirty="0">
                <a:solidFill>
                  <a:srgbClr val="45467E"/>
                </a:solidFill>
                <a:latin typeface="Montserrat Extra-Bold Bold"/>
              </a:rPr>
              <a:t>Р</a:t>
            </a:r>
            <a:r>
              <a:rPr lang="ru-RU" sz="4200" dirty="0" smtClean="0">
                <a:solidFill>
                  <a:srgbClr val="45467E"/>
                </a:solidFill>
                <a:latin typeface="Montserrat Extra-Bold Bold"/>
              </a:rPr>
              <a:t>оссии</a:t>
            </a:r>
            <a:r>
              <a:rPr lang="en-US" sz="4200" dirty="0" smtClean="0">
                <a:solidFill>
                  <a:srgbClr val="45467E"/>
                </a:solidFill>
                <a:latin typeface="Montserrat Extra-Bold Bold"/>
              </a:rPr>
              <a:t>:</a:t>
            </a:r>
            <a:endParaRPr lang="en-US" sz="4200" dirty="0">
              <a:solidFill>
                <a:srgbClr val="45467E"/>
              </a:solidFill>
              <a:latin typeface="Montserrat Extra-Bold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12056" y="8087979"/>
            <a:ext cx="11935098" cy="1455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3600" err="1">
                <a:solidFill>
                  <a:srgbClr val="45467E"/>
                </a:solidFill>
                <a:latin typeface="Montserrat Bold"/>
              </a:rPr>
              <a:t>Из-за</a:t>
            </a:r>
            <a:r>
              <a:rPr lang="en-US" sz="3600" dirty="0">
                <a:solidFill>
                  <a:srgbClr val="45467E"/>
                </a:solidFill>
                <a:latin typeface="Montserrat Bold"/>
              </a:rPr>
              <a:t> </a:t>
            </a:r>
            <a:r>
              <a:rPr lang="en-US" sz="3600" err="1">
                <a:solidFill>
                  <a:srgbClr val="45467E"/>
                </a:solidFill>
                <a:latin typeface="Montserrat Bold"/>
              </a:rPr>
              <a:t>высокой</a:t>
            </a:r>
            <a:r>
              <a:rPr lang="en-US" sz="3600" dirty="0">
                <a:solidFill>
                  <a:srgbClr val="45467E"/>
                </a:solidFill>
                <a:latin typeface="Montserrat Bold"/>
              </a:rPr>
              <a:t> </a:t>
            </a:r>
            <a:r>
              <a:rPr lang="en-US" sz="3600" err="1">
                <a:solidFill>
                  <a:srgbClr val="45467E"/>
                </a:solidFill>
                <a:latin typeface="Montserrat Bold"/>
              </a:rPr>
              <a:t>заболеваемости</a:t>
            </a:r>
            <a:r>
              <a:rPr lang="en-US" sz="3600" dirty="0">
                <a:solidFill>
                  <a:srgbClr val="45467E"/>
                </a:solidFill>
                <a:latin typeface="Montserrat Bold"/>
              </a:rPr>
              <a:t> с </a:t>
            </a:r>
            <a:r>
              <a:rPr lang="en-US" sz="3600" err="1">
                <a:solidFill>
                  <a:srgbClr val="45467E"/>
                </a:solidFill>
                <a:latin typeface="Montserrat Bold"/>
              </a:rPr>
              <a:t>каждым</a:t>
            </a:r>
            <a:r>
              <a:rPr lang="en-US" sz="3600" dirty="0">
                <a:solidFill>
                  <a:srgbClr val="45467E"/>
                </a:solidFill>
                <a:latin typeface="Montserrat Bold"/>
              </a:rPr>
              <a:t> </a:t>
            </a:r>
            <a:r>
              <a:rPr lang="en-US" sz="3600" err="1">
                <a:solidFill>
                  <a:srgbClr val="45467E"/>
                </a:solidFill>
                <a:latin typeface="Montserrat Bold"/>
              </a:rPr>
              <a:t>годом</a:t>
            </a:r>
            <a:r>
              <a:rPr lang="en-US" sz="3600" dirty="0">
                <a:solidFill>
                  <a:srgbClr val="45467E"/>
                </a:solidFill>
                <a:latin typeface="Montserrat Bold"/>
              </a:rPr>
              <a:t> </a:t>
            </a:r>
            <a:r>
              <a:rPr lang="en-US" sz="3600" err="1">
                <a:solidFill>
                  <a:srgbClr val="45467E"/>
                </a:solidFill>
                <a:latin typeface="Montserrat Bold"/>
              </a:rPr>
              <a:t>число</a:t>
            </a:r>
            <a:r>
              <a:rPr lang="en-US" sz="3600" dirty="0">
                <a:solidFill>
                  <a:srgbClr val="45467E"/>
                </a:solidFill>
                <a:latin typeface="Montserrat Bold"/>
              </a:rPr>
              <a:t> </a:t>
            </a:r>
            <a:r>
              <a:rPr lang="en-US" sz="3600" err="1">
                <a:solidFill>
                  <a:srgbClr val="45467E"/>
                </a:solidFill>
                <a:latin typeface="Montserrat Bold"/>
              </a:rPr>
              <a:t>пациентов</a:t>
            </a:r>
            <a:r>
              <a:rPr lang="en-US" sz="3600" dirty="0">
                <a:solidFill>
                  <a:srgbClr val="45467E"/>
                </a:solidFill>
                <a:latin typeface="Montserrat Bold"/>
              </a:rPr>
              <a:t> </a:t>
            </a:r>
            <a:r>
              <a:rPr lang="en-US" sz="3600" err="1">
                <a:solidFill>
                  <a:srgbClr val="45467E"/>
                </a:solidFill>
                <a:latin typeface="Montserrat Bold"/>
              </a:rPr>
              <a:t>будет</a:t>
            </a:r>
            <a:r>
              <a:rPr lang="en-US" sz="3600" dirty="0">
                <a:solidFill>
                  <a:srgbClr val="45467E"/>
                </a:solidFill>
                <a:latin typeface="Montserrat Bold"/>
              </a:rPr>
              <a:t> </a:t>
            </a:r>
            <a:r>
              <a:rPr lang="en-US" sz="3600" err="1">
                <a:solidFill>
                  <a:srgbClr val="45467E"/>
                </a:solidFill>
                <a:latin typeface="Montserrat Bold"/>
              </a:rPr>
              <a:t>возрастать</a:t>
            </a:r>
            <a:endParaRPr lang="en-US" sz="3600">
              <a:solidFill>
                <a:srgbClr val="45467E"/>
              </a:solidFill>
              <a:latin typeface="Montserrat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497448" y="-674590"/>
            <a:ext cx="2630125" cy="397409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59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704061" flipH="1" flipV="1">
            <a:off x="13824431" y="5385399"/>
            <a:ext cx="4991149" cy="75415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b="10356"/>
          <a:stretch>
            <a:fillRect/>
          </a:stretch>
        </p:blipFill>
        <p:spPr>
          <a:xfrm>
            <a:off x="-524744" y="190500"/>
            <a:ext cx="19574920" cy="9870575"/>
          </a:xfrm>
          <a:prstGeom prst="rect">
            <a:avLst/>
          </a:prstGeom>
        </p:spPr>
      </p:pic>
      <p:sp>
        <p:nvSpPr>
          <p:cNvPr id="5" name="TextBox 12"/>
          <p:cNvSpPr txBox="1"/>
          <p:nvPr/>
        </p:nvSpPr>
        <p:spPr>
          <a:xfrm>
            <a:off x="3352800" y="220639"/>
            <a:ext cx="11578881" cy="114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56"/>
              </a:lnSpc>
              <a:spcBef>
                <a:spcPct val="0"/>
              </a:spcBef>
            </a:pPr>
            <a:r>
              <a:rPr lang="en-US" sz="6682" dirty="0">
                <a:solidFill>
                  <a:srgbClr val="05066D"/>
                </a:solidFill>
                <a:latin typeface="Cocomat Pro Heavy"/>
              </a:rPr>
              <a:t>ЦЕЛЕВАЯ АУДИТОРИЯ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3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1466874" y="-3497560"/>
            <a:ext cx="4991149" cy="754157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2491436"/>
            <a:ext cx="174451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5066D"/>
                </a:solidFill>
                <a:latin typeface="Cocomat Pro Heavy Bold"/>
              </a:rPr>
              <a:t>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5008" y="4520595"/>
            <a:ext cx="281189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5066D"/>
                </a:solidFill>
                <a:latin typeface="Cocomat Pro Heavy Bold"/>
              </a:rPr>
              <a:t>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5008" y="6358920"/>
            <a:ext cx="281189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5066D"/>
                </a:solidFill>
                <a:latin typeface="Cocomat Pro Heavy Bol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5008" y="8197245"/>
            <a:ext cx="281189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5066D"/>
                </a:solidFill>
                <a:latin typeface="Cocomat Pro Heavy Bold"/>
              </a:rPr>
              <a:t>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88457" y="655391"/>
            <a:ext cx="12593847" cy="979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58"/>
              </a:lnSpc>
              <a:spcBef>
                <a:spcPct val="0"/>
              </a:spcBef>
            </a:pPr>
            <a:r>
              <a:rPr lang="en-US" sz="5684">
                <a:solidFill>
                  <a:srgbClr val="05066D"/>
                </a:solidFill>
                <a:latin typeface="Cocomat Pro Heavy"/>
              </a:rPr>
              <a:t>ИННОВАЦИОННОСТЬ ПРОЕКТА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57417" y="2164141"/>
            <a:ext cx="14055927" cy="2221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45"/>
              </a:lnSpc>
            </a:pP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Приложение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разрабатывается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на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ЯП Kotlin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под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систему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Android в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среде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разработки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Android Studio.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Применение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компактной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встраиваемой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СУБД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Sqlite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позволяет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использовать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приложение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офлайн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режиме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.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Серверная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часть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приложения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разрабатывается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на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Javaфреймворке Spring,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для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работы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с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сервером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используется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реляционная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система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управления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баз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данных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PostgreSQL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57417" y="4866889"/>
            <a:ext cx="14055927" cy="878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45"/>
              </a:lnSpc>
            </a:pPr>
            <a:r>
              <a:rPr lang="en-US" sz="2500" dirty="0">
                <a:solidFill>
                  <a:srgbClr val="000000"/>
                </a:solidFill>
                <a:latin typeface="Montserrat"/>
              </a:rPr>
              <a:t>В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SlumpINS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будут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дополнительные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функции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для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отслеживания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течения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сахарного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диабета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1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типа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57417" y="6428674"/>
            <a:ext cx="14055927" cy="1326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45"/>
              </a:lnSpc>
            </a:pP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Разработанный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алгоритм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прошел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тестирование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на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малой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группе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пациентов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(50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человек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) с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сахарным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диабетом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1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типа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, и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показал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98%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правильного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расчета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дозы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инсулина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 </a:t>
            </a:r>
            <a:endParaRPr lang="en-US" sz="2532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857417" y="8521095"/>
            <a:ext cx="14055927" cy="878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45"/>
              </a:lnSpc>
            </a:pP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Формирование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нейросетью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индивидуальной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диеты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исходя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из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дневника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сахаров</a:t>
            </a:r>
            <a:r>
              <a:rPr lang="en-US" sz="25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Montserrat"/>
              </a:rPr>
              <a:t>пользователя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9592769">
            <a:off x="-5187187" y="5940381"/>
            <a:ext cx="25608168" cy="8054933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907793" y="-10629799"/>
            <a:ext cx="44084551" cy="31032971"/>
            <a:chOff x="0" y="0"/>
            <a:chExt cx="58779401" cy="4137729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 rot="-8821468">
              <a:off x="7320963" y="12636319"/>
              <a:ext cx="51199772" cy="16104656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7090616" y="17943832"/>
              <a:ext cx="7327014" cy="10136621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682950" y="18954839"/>
              <a:ext cx="17710623" cy="8057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703"/>
                </a:lnSpc>
              </a:pPr>
              <a:r>
                <a:rPr lang="en-US" sz="2645">
                  <a:solidFill>
                    <a:srgbClr val="000000"/>
                  </a:solidFill>
                  <a:latin typeface="Montserrat"/>
                </a:rPr>
                <a:t>Стабилизация углеводного обмена</a:t>
              </a:r>
            </a:p>
            <a:p>
              <a:pPr algn="just">
                <a:lnSpc>
                  <a:spcPts val="3703"/>
                </a:lnSpc>
              </a:pPr>
              <a:r>
                <a:rPr lang="en-US" sz="2645">
                  <a:solidFill>
                    <a:srgbClr val="000000"/>
                  </a:solidFill>
                  <a:latin typeface="Montserrat"/>
                </a:rPr>
                <a:t>Широкий функционал </a:t>
              </a:r>
            </a:p>
            <a:p>
              <a:pPr algn="just">
                <a:lnSpc>
                  <a:spcPts val="3703"/>
                </a:lnSpc>
              </a:pPr>
              <a:r>
                <a:rPr lang="en-US" sz="2645">
                  <a:solidFill>
                    <a:srgbClr val="000000"/>
                  </a:solidFill>
                  <a:latin typeface="Montserrat"/>
                </a:rPr>
                <a:t>Удобный интерфейс</a:t>
              </a:r>
            </a:p>
            <a:p>
              <a:pPr algn="just">
                <a:lnSpc>
                  <a:spcPts val="3703"/>
                </a:lnSpc>
              </a:pPr>
              <a:r>
                <a:rPr lang="en-US" sz="2645">
                  <a:solidFill>
                    <a:srgbClr val="000000"/>
                  </a:solidFill>
                  <a:latin typeface="Montserrat"/>
                </a:rPr>
                <a:t>Снятие эмоциональных сложностей из-за гипо- или же гипергликемии</a:t>
              </a:r>
            </a:p>
            <a:p>
              <a:pPr algn="just">
                <a:lnSpc>
                  <a:spcPts val="3703"/>
                </a:lnSpc>
              </a:pPr>
              <a:r>
                <a:rPr lang="en-US" sz="2645">
                  <a:solidFill>
                    <a:srgbClr val="000000"/>
                  </a:solidFill>
                  <a:latin typeface="Montserrat"/>
                </a:rPr>
                <a:t>Уникальность</a:t>
              </a:r>
            </a:p>
            <a:p>
              <a:pPr algn="just">
                <a:lnSpc>
                  <a:spcPts val="3703"/>
                </a:lnSpc>
              </a:pPr>
              <a:r>
                <a:rPr lang="en-US" sz="2645">
                  <a:solidFill>
                    <a:srgbClr val="000000"/>
                  </a:solidFill>
                  <a:latin typeface="Montserrat"/>
                </a:rPr>
                <a:t>Автоматический расчет дозы инсулина с учетом индивидуальных особенностей пациентов</a:t>
              </a:r>
            </a:p>
            <a:p>
              <a:pPr algn="just">
                <a:lnSpc>
                  <a:spcPts val="3703"/>
                </a:lnSpc>
              </a:pPr>
              <a:r>
                <a:rPr lang="en-US" sz="2645">
                  <a:solidFill>
                    <a:srgbClr val="000000"/>
                  </a:solidFill>
                  <a:latin typeface="Montserrat"/>
                </a:rPr>
                <a:t>Возможность использования в off-line режиме</a:t>
              </a:r>
            </a:p>
            <a:p>
              <a:pPr algn="just">
                <a:lnSpc>
                  <a:spcPts val="3703"/>
                </a:lnSpc>
              </a:pPr>
              <a:r>
                <a:rPr lang="en-US" sz="2645">
                  <a:solidFill>
                    <a:srgbClr val="000000"/>
                  </a:solidFill>
                  <a:latin typeface="Montserrat"/>
                </a:rPr>
                <a:t>Подбор углеводной диеты нейросетью с учетом индивидуальных особенностей пациентов</a:t>
              </a:r>
            </a:p>
            <a:p>
              <a:pPr algn="just">
                <a:lnSpc>
                  <a:spcPts val="3703"/>
                </a:lnSpc>
              </a:pPr>
              <a:r>
                <a:rPr lang="en-US" sz="2645">
                  <a:solidFill>
                    <a:srgbClr val="000000"/>
                  </a:solidFill>
                  <a:latin typeface="Montserrat"/>
                </a:rPr>
                <a:t>Простота использования и экономия времени</a:t>
              </a:r>
            </a:p>
            <a:p>
              <a:pPr algn="just">
                <a:lnSpc>
                  <a:spcPts val="3703"/>
                </a:lnSpc>
              </a:pPr>
              <a:r>
                <a:rPr lang="en-US" sz="2645">
                  <a:solidFill>
                    <a:srgbClr val="000000"/>
                  </a:solidFill>
                  <a:latin typeface="Montserrat"/>
                </a:rPr>
                <a:t>Дешевизна</a:t>
              </a:r>
            </a:p>
            <a:p>
              <a:pPr algn="just">
                <a:lnSpc>
                  <a:spcPts val="3703"/>
                </a:lnSpc>
                <a:spcBef>
                  <a:spcPct val="0"/>
                </a:spcBef>
              </a:pPr>
              <a:endParaRPr lang="en-US" sz="2645">
                <a:solidFill>
                  <a:srgbClr val="000000"/>
                </a:solidFill>
                <a:latin typeface="Montserrat"/>
              </a:endParaRP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0" y="18892879"/>
              <a:ext cx="593618" cy="593618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3">
                    <a:solidFill>
                      <a:srgbClr val="05066D"/>
                    </a:solidFill>
                    <a:latin typeface="Montserrat Extra-Bold Bold"/>
                  </a:rPr>
                  <a:t>1</a:t>
                </a:r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938385" y="14741926"/>
              <a:ext cx="20863624" cy="1148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7250"/>
                </a:lnSpc>
                <a:spcBef>
                  <a:spcPct val="0"/>
                </a:spcBef>
              </a:pPr>
              <a:r>
                <a:rPr lang="en-US" sz="5178">
                  <a:solidFill>
                    <a:srgbClr val="05066D"/>
                  </a:solidFill>
                  <a:latin typeface="Cocomat Pro Heavy"/>
                </a:rPr>
                <a:t>ЦЕННОСТЬ, ЦЕННОСТНОЕ ПРЕДЛОЖЕНИЕ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1209" y="16548558"/>
              <a:ext cx="17321621" cy="19070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53"/>
                </a:lnSpc>
                <a:spcBef>
                  <a:spcPct val="0"/>
                </a:spcBef>
              </a:pPr>
              <a:r>
                <a:rPr lang="en-US" sz="2752">
                  <a:solidFill>
                    <a:srgbClr val="1F2B5B"/>
                  </a:solidFill>
                  <a:latin typeface="Montserrat Bold"/>
                </a:rPr>
                <a:t>По отношению ко всем представленным на рынке приложений и устройств для расчета дозы инсулина в нашем приложении будет следующая уникальность: 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0" y="19546536"/>
              <a:ext cx="593618" cy="593618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3">
                    <a:solidFill>
                      <a:srgbClr val="05066D"/>
                    </a:solidFill>
                    <a:latin typeface="Montserrat Extra-Bold Bold"/>
                  </a:rPr>
                  <a:t>2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0" y="20203654"/>
              <a:ext cx="593618" cy="593618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3">
                    <a:solidFill>
                      <a:srgbClr val="05066D"/>
                    </a:solidFill>
                    <a:latin typeface="Montserrat Extra-Bold Bold"/>
                  </a:rPr>
                  <a:t>3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20860772"/>
              <a:ext cx="593618" cy="593618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3">
                    <a:solidFill>
                      <a:srgbClr val="05066D"/>
                    </a:solidFill>
                    <a:latin typeface="Montserrat Extra-Bold Bold"/>
                  </a:rPr>
                  <a:t>4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0" y="21517890"/>
              <a:ext cx="593618" cy="593618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3">
                    <a:solidFill>
                      <a:srgbClr val="05066D"/>
                    </a:solidFill>
                    <a:latin typeface="Montserrat Extra-Bold Bold"/>
                  </a:rPr>
                  <a:t>5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0" y="22175008"/>
              <a:ext cx="593618" cy="593618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3">
                    <a:solidFill>
                      <a:srgbClr val="05066D"/>
                    </a:solidFill>
                    <a:latin typeface="Montserrat Extra-Bold Bold"/>
                  </a:rPr>
                  <a:t>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0" y="23314396"/>
              <a:ext cx="593618" cy="593618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3">
                    <a:solidFill>
                      <a:srgbClr val="05066D"/>
                    </a:solidFill>
                    <a:latin typeface="Montserrat Extra-Bold Bold"/>
                  </a:rPr>
                  <a:t>7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0" y="23971514"/>
              <a:ext cx="593618" cy="593618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3">
                    <a:solidFill>
                      <a:srgbClr val="05066D"/>
                    </a:solidFill>
                    <a:latin typeface="Montserrat Extra-Bold Bold"/>
                  </a:rPr>
                  <a:t>8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0" y="25169619"/>
              <a:ext cx="593618" cy="593618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3">
                    <a:solidFill>
                      <a:srgbClr val="05066D"/>
                    </a:solidFill>
                    <a:latin typeface="Montserrat Extra-Bold Bold"/>
                  </a:rPr>
                  <a:t>9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0" y="25826737"/>
              <a:ext cx="593618" cy="593618"/>
              <a:chOff x="0" y="0"/>
              <a:chExt cx="812800" cy="812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3">
                    <a:solidFill>
                      <a:srgbClr val="05066D"/>
                    </a:solidFill>
                    <a:latin typeface="Montserrat Extra-Bold Bold"/>
                  </a:rPr>
                  <a:t>10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1192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3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3200400" y="-3909875"/>
            <a:ext cx="22473900" cy="706906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76368" y="359900"/>
            <a:ext cx="14896094" cy="1937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99"/>
              </a:lnSpc>
              <a:spcBef>
                <a:spcPct val="0"/>
              </a:spcBef>
            </a:pPr>
            <a:r>
              <a:rPr lang="en-US" sz="5400" dirty="0" smtClean="0">
                <a:solidFill>
                  <a:srgbClr val="05066D"/>
                </a:solidFill>
                <a:latin typeface="Cocomat Pro Heavy"/>
              </a:rPr>
              <a:t>ОЦЕНКА </a:t>
            </a:r>
            <a:r>
              <a:rPr lang="en-US" sz="5400" dirty="0">
                <a:solidFill>
                  <a:srgbClr val="05066D"/>
                </a:solidFill>
                <a:latin typeface="Cocomat Pro Heavy"/>
              </a:rPr>
              <a:t>РЫНКА</a:t>
            </a:r>
          </a:p>
          <a:p>
            <a:pPr marL="0" lvl="0" indent="0">
              <a:lnSpc>
                <a:spcPts val="7799"/>
              </a:lnSpc>
              <a:spcBef>
                <a:spcPct val="0"/>
              </a:spcBef>
            </a:pPr>
            <a:endParaRPr lang="en-US" sz="5570" dirty="0">
              <a:solidFill>
                <a:srgbClr val="05066D"/>
              </a:solidFill>
              <a:latin typeface="Cocomat Pro Heavy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74169" y="3159188"/>
            <a:ext cx="15415859" cy="939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3"/>
              </a:lnSpc>
            </a:pP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Есть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не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прямые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, а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косвенные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конкуренты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-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мобильные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приложения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для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оценки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гликемического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 smtClean="0">
                <a:solidFill>
                  <a:srgbClr val="000000"/>
                </a:solidFill>
                <a:latin typeface="Montserrat"/>
              </a:rPr>
              <a:t>статуса</a:t>
            </a:r>
            <a:endParaRPr lang="en-US" sz="2745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774169" y="2577071"/>
            <a:ext cx="4283072" cy="52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73"/>
              </a:lnSpc>
              <a:spcBef>
                <a:spcPct val="0"/>
              </a:spcBef>
            </a:pPr>
            <a:r>
              <a:rPr lang="en-US" sz="3052" dirty="0">
                <a:solidFill>
                  <a:srgbClr val="337096"/>
                </a:solidFill>
                <a:latin typeface="Montserrat Classic Bold"/>
              </a:rPr>
              <a:t>КОНКУРЕНТЫ: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15732" y="6081314"/>
            <a:ext cx="15415859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3"/>
              </a:lnSpc>
            </a:pP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Имеются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 smtClean="0">
                <a:solidFill>
                  <a:srgbClr val="000000"/>
                </a:solidFill>
                <a:latin typeface="Montserrat"/>
              </a:rPr>
              <a:t>инсулиновых</a:t>
            </a:r>
            <a:r>
              <a:rPr lang="en-US" sz="2745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помпы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: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Accuchek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и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Medtroniс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которых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имеется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данная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функция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для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расчета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дозы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инсулина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но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стоимость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1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инсулиновой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помпы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составляет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среднем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b="1" dirty="0">
                <a:solidFill>
                  <a:srgbClr val="000000"/>
                </a:solidFill>
                <a:latin typeface="Montserrat"/>
              </a:rPr>
              <a:t>100 000 </a:t>
            </a:r>
            <a:r>
              <a:rPr lang="en-US" sz="2745" b="1" dirty="0" err="1">
                <a:solidFill>
                  <a:srgbClr val="000000"/>
                </a:solidFill>
                <a:latin typeface="Montserrat"/>
              </a:rPr>
              <a:t>руб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месячное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обслуживание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745" b="1" dirty="0" err="1">
                <a:solidFill>
                  <a:srgbClr val="000000"/>
                </a:solidFill>
                <a:latin typeface="Montserrat"/>
              </a:rPr>
              <a:t>минимум</a:t>
            </a:r>
            <a:r>
              <a:rPr lang="en-US" sz="2745" b="1" dirty="0">
                <a:solidFill>
                  <a:srgbClr val="000000"/>
                </a:solidFill>
                <a:latin typeface="Montserrat"/>
              </a:rPr>
              <a:t> 8 000 </a:t>
            </a:r>
            <a:r>
              <a:rPr lang="en-US" sz="2745" b="1" dirty="0" err="1">
                <a:solidFill>
                  <a:srgbClr val="000000"/>
                </a:solidFill>
                <a:latin typeface="Montserrat"/>
              </a:rPr>
              <a:t>руб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. 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1808805" y="7575225"/>
            <a:ext cx="4283072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73"/>
              </a:lnSpc>
              <a:spcBef>
                <a:spcPct val="0"/>
              </a:spcBef>
            </a:pPr>
            <a:r>
              <a:rPr lang="ru-RU" sz="3052" b="1" dirty="0" smtClean="0">
                <a:solidFill>
                  <a:srgbClr val="337096"/>
                </a:solidFill>
                <a:latin typeface="Montserrat Classic Bold"/>
              </a:rPr>
              <a:t>Минусы</a:t>
            </a:r>
            <a:r>
              <a:rPr lang="en-US" sz="3052" b="1" dirty="0" smtClean="0">
                <a:solidFill>
                  <a:srgbClr val="337096"/>
                </a:solidFill>
                <a:latin typeface="Montserrat Classic Bold"/>
              </a:rPr>
              <a:t>:</a:t>
            </a:r>
            <a:endParaRPr lang="en-US" sz="3052" b="1" dirty="0">
              <a:solidFill>
                <a:srgbClr val="337096"/>
              </a:solidFill>
              <a:latin typeface="Montserrat Classic Bold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74169" y="8368632"/>
            <a:ext cx="9144000" cy="25288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ts val="3843"/>
              </a:lnSpc>
              <a:buFont typeface="Arial" panose="020B0604020202020204" pitchFamily="34" charset="0"/>
              <a:buChar char="•"/>
            </a:pPr>
            <a:r>
              <a:rPr lang="ru-RU" sz="2750" dirty="0" smtClean="0">
                <a:solidFill>
                  <a:srgbClr val="000000"/>
                </a:solidFill>
                <a:latin typeface="Montserrat"/>
              </a:rPr>
              <a:t>Высокая цена на инсулиновые помпы</a:t>
            </a:r>
          </a:p>
          <a:p>
            <a:pPr marL="457200" indent="-457200">
              <a:lnSpc>
                <a:spcPts val="3843"/>
              </a:lnSpc>
              <a:buFont typeface="Arial" panose="020B0604020202020204" pitchFamily="34" charset="0"/>
              <a:buChar char="•"/>
            </a:pPr>
            <a:r>
              <a:rPr lang="ru-RU" sz="2750" dirty="0" err="1">
                <a:solidFill>
                  <a:srgbClr val="000000"/>
                </a:solidFill>
                <a:latin typeface="Montserrat"/>
              </a:rPr>
              <a:t>Н</a:t>
            </a:r>
            <a:r>
              <a:rPr lang="en-US" sz="2750" dirty="0" err="1" smtClean="0">
                <a:solidFill>
                  <a:srgbClr val="000000"/>
                </a:solidFill>
                <a:latin typeface="Montserrat"/>
              </a:rPr>
              <a:t>ет</a:t>
            </a:r>
            <a:r>
              <a:rPr lang="en-US" sz="2750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50" dirty="0" err="1">
                <a:solidFill>
                  <a:srgbClr val="000000"/>
                </a:solidFill>
                <a:latin typeface="Montserrat"/>
              </a:rPr>
              <a:t>расчета</a:t>
            </a:r>
            <a:r>
              <a:rPr lang="en-US" sz="275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50" dirty="0" err="1">
                <a:solidFill>
                  <a:srgbClr val="000000"/>
                </a:solidFill>
                <a:latin typeface="Montserrat"/>
              </a:rPr>
              <a:t>хлебных</a:t>
            </a:r>
            <a:r>
              <a:rPr lang="en-US" sz="275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50" dirty="0" err="1" smtClean="0">
                <a:solidFill>
                  <a:srgbClr val="000000"/>
                </a:solidFill>
                <a:latin typeface="Montserrat"/>
              </a:rPr>
              <a:t>единиц</a:t>
            </a:r>
            <a:endParaRPr lang="ru-RU" sz="2750" dirty="0" smtClean="0">
              <a:solidFill>
                <a:srgbClr val="000000"/>
              </a:solidFill>
              <a:latin typeface="Montserrat"/>
            </a:endParaRPr>
          </a:p>
          <a:p>
            <a:pPr marL="457200" indent="-457200">
              <a:lnSpc>
                <a:spcPts val="3843"/>
              </a:lnSpc>
              <a:buFont typeface="Arial" panose="020B0604020202020204" pitchFamily="34" charset="0"/>
              <a:buChar char="•"/>
            </a:pPr>
            <a:r>
              <a:rPr lang="ru-RU" sz="2750" dirty="0" smtClean="0">
                <a:solidFill>
                  <a:srgbClr val="000000"/>
                </a:solidFill>
                <a:latin typeface="Montserrat"/>
              </a:rPr>
              <a:t>Риск попадания в гипогликемическую кому</a:t>
            </a:r>
          </a:p>
          <a:p>
            <a:pPr>
              <a:lnSpc>
                <a:spcPts val="3843"/>
              </a:lnSpc>
            </a:pPr>
            <a:endParaRPr lang="en-US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3843"/>
              </a:lnSpc>
            </a:pPr>
            <a:endParaRPr lang="en-US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1774169" y="4110103"/>
            <a:ext cx="4283072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73"/>
              </a:lnSpc>
              <a:spcBef>
                <a:spcPct val="0"/>
              </a:spcBef>
            </a:pPr>
            <a:r>
              <a:rPr lang="ru-RU" sz="3052" b="1" dirty="0" smtClean="0">
                <a:solidFill>
                  <a:srgbClr val="337096"/>
                </a:solidFill>
                <a:latin typeface="Montserrat Classic Bold"/>
              </a:rPr>
              <a:t>Минусы</a:t>
            </a:r>
            <a:r>
              <a:rPr lang="en-US" sz="3052" b="1" dirty="0" smtClean="0">
                <a:solidFill>
                  <a:srgbClr val="337096"/>
                </a:solidFill>
                <a:latin typeface="Montserrat Classic Bold"/>
              </a:rPr>
              <a:t>:</a:t>
            </a:r>
            <a:endParaRPr lang="en-US" sz="3052" b="1" dirty="0">
              <a:solidFill>
                <a:srgbClr val="337096"/>
              </a:solidFill>
              <a:latin typeface="Montserrat Classic Bold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60314" y="4684499"/>
            <a:ext cx="16527686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843"/>
              </a:lnSpc>
              <a:buFont typeface="Arial" panose="020B0604020202020204" pitchFamily="34" charset="0"/>
              <a:buChar char="•"/>
            </a:pPr>
            <a:r>
              <a:rPr lang="ru-RU" sz="2750" dirty="0" smtClean="0">
                <a:solidFill>
                  <a:srgbClr val="000000"/>
                </a:solidFill>
                <a:latin typeface="Montserrat"/>
              </a:rPr>
              <a:t>Нет расчета дозы инсулина</a:t>
            </a:r>
          </a:p>
          <a:p>
            <a:pPr marL="457200" indent="-457200">
              <a:lnSpc>
                <a:spcPts val="3843"/>
              </a:lnSpc>
              <a:buFont typeface="Arial" panose="020B0604020202020204" pitchFamily="34" charset="0"/>
              <a:buChar char="•"/>
            </a:pPr>
            <a:r>
              <a:rPr lang="ru-RU" sz="2750" dirty="0" smtClean="0">
                <a:solidFill>
                  <a:srgbClr val="000000"/>
                </a:solidFill>
                <a:latin typeface="Montserrat"/>
              </a:rPr>
              <a:t>Стоимость расширенной оценки гликемического статуса в среднем 400 руб. в месяц </a:t>
            </a:r>
          </a:p>
          <a:p>
            <a:pPr>
              <a:lnSpc>
                <a:spcPts val="3843"/>
              </a:lnSpc>
            </a:pPr>
            <a:endParaRPr lang="en-US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3843"/>
              </a:lnSpc>
            </a:pPr>
            <a:endParaRPr lang="en-US" dirty="0">
              <a:solidFill>
                <a:srgbClr val="00000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158509">
            <a:off x="697594" y="2056847"/>
            <a:ext cx="7019091" cy="1060576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6364073">
            <a:off x="13749755" y="-1816246"/>
            <a:ext cx="7019091" cy="1060576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85626" y="464152"/>
            <a:ext cx="14916747" cy="1005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116"/>
              </a:lnSpc>
              <a:spcBef>
                <a:spcPct val="0"/>
              </a:spcBef>
            </a:pPr>
            <a:r>
              <a:rPr lang="en-US" sz="5797">
                <a:solidFill>
                  <a:srgbClr val="05066D"/>
                </a:solidFill>
                <a:latin typeface="Cocomat Pro Heavy"/>
              </a:rPr>
              <a:t>ОЦЕНКА РЫНКА</a:t>
            </a:r>
          </a:p>
        </p:txBody>
      </p: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F3B1A673-6C56-912F-5E18-6D86B377FC28}"/>
              </a:ext>
            </a:extLst>
          </p:cNvPr>
          <p:cNvGrpSpPr/>
          <p:nvPr/>
        </p:nvGrpSpPr>
        <p:grpSpPr>
          <a:xfrm>
            <a:off x="691744" y="2841109"/>
            <a:ext cx="16431043" cy="5213902"/>
            <a:chOff x="923657" y="4812370"/>
            <a:chExt cx="16431043" cy="4203424"/>
          </a:xfrm>
        </p:grpSpPr>
        <p:pic>
          <p:nvPicPr>
            <p:cNvPr id="5" name="Google Shape;52;p3">
              <a:extLst>
                <a:ext uri="{FF2B5EF4-FFF2-40B4-BE49-F238E27FC236}">
                  <a16:creationId xmlns:a16="http://schemas.microsoft.com/office/drawing/2014/main" id="{B2AF720D-7E13-5B54-9C8C-1F984A80768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96151" y="5816882"/>
              <a:ext cx="19050" cy="23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53;p3">
              <a:extLst>
                <a:ext uri="{FF2B5EF4-FFF2-40B4-BE49-F238E27FC236}">
                  <a16:creationId xmlns:a16="http://schemas.microsoft.com/office/drawing/2014/main" id="{9E6ABB87-6C87-B3A6-5E1B-94F41FB445B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53301" y="6569357"/>
              <a:ext cx="19050" cy="23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54;p3">
              <a:extLst>
                <a:ext uri="{FF2B5EF4-FFF2-40B4-BE49-F238E27FC236}">
                  <a16:creationId xmlns:a16="http://schemas.microsoft.com/office/drawing/2014/main" id="{7563B617-E152-5012-D780-F79263A033A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53301" y="7321832"/>
              <a:ext cx="19050" cy="23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55;p3">
              <a:extLst>
                <a:ext uri="{FF2B5EF4-FFF2-40B4-BE49-F238E27FC236}">
                  <a16:creationId xmlns:a16="http://schemas.microsoft.com/office/drawing/2014/main" id="{E41D659D-67B2-4938-4F95-4F4E271F210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81876" y="8074307"/>
              <a:ext cx="19050" cy="23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56;p3">
              <a:extLst>
                <a:ext uri="{FF2B5EF4-FFF2-40B4-BE49-F238E27FC236}">
                  <a16:creationId xmlns:a16="http://schemas.microsoft.com/office/drawing/2014/main" id="{FD253E8D-3125-E8D3-1733-67E29B3BED2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057900" y="5781675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57;p3">
              <a:extLst>
                <a:ext uri="{FF2B5EF4-FFF2-40B4-BE49-F238E27FC236}">
                  <a16:creationId xmlns:a16="http://schemas.microsoft.com/office/drawing/2014/main" id="{EB99B65B-88B1-0618-3A2C-68BC98604EE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057900" y="6543675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58;p3">
              <a:extLst>
                <a:ext uri="{FF2B5EF4-FFF2-40B4-BE49-F238E27FC236}">
                  <a16:creationId xmlns:a16="http://schemas.microsoft.com/office/drawing/2014/main" id="{3E15864C-E8FE-4639-081E-D78A815C274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057900" y="7305675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59;p3">
              <a:extLst>
                <a:ext uri="{FF2B5EF4-FFF2-40B4-BE49-F238E27FC236}">
                  <a16:creationId xmlns:a16="http://schemas.microsoft.com/office/drawing/2014/main" id="{D5020797-12D0-8F4F-BBDA-4EDE9C07B1F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029575" y="5781675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60;p3">
              <a:extLst>
                <a:ext uri="{FF2B5EF4-FFF2-40B4-BE49-F238E27FC236}">
                  <a16:creationId xmlns:a16="http://schemas.microsoft.com/office/drawing/2014/main" id="{1BC3D9A6-DDCA-C664-AD71-5FC612358C3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029575" y="6534150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61;p3">
              <a:extLst>
                <a:ext uri="{FF2B5EF4-FFF2-40B4-BE49-F238E27FC236}">
                  <a16:creationId xmlns:a16="http://schemas.microsoft.com/office/drawing/2014/main" id="{0EE9CA79-7E52-80C8-0D84-D008F81F9C6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029575" y="7286625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62;p3">
              <a:extLst>
                <a:ext uri="{FF2B5EF4-FFF2-40B4-BE49-F238E27FC236}">
                  <a16:creationId xmlns:a16="http://schemas.microsoft.com/office/drawing/2014/main" id="{350809D3-9671-A444-D882-72DF9DB989D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10750" y="7289017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63;p3">
              <a:extLst>
                <a:ext uri="{FF2B5EF4-FFF2-40B4-BE49-F238E27FC236}">
                  <a16:creationId xmlns:a16="http://schemas.microsoft.com/office/drawing/2014/main" id="{7E32C850-4605-5BCF-FE2A-7DD5D2E44FF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39525" y="8077200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64;p3">
              <a:extLst>
                <a:ext uri="{FF2B5EF4-FFF2-40B4-BE49-F238E27FC236}">
                  <a16:creationId xmlns:a16="http://schemas.microsoft.com/office/drawing/2014/main" id="{D0A6FDBD-2C8C-C176-0568-E63D70F877E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096875" y="8077200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65;p3">
              <a:extLst>
                <a:ext uri="{FF2B5EF4-FFF2-40B4-BE49-F238E27FC236}">
                  <a16:creationId xmlns:a16="http://schemas.microsoft.com/office/drawing/2014/main" id="{4672722C-FDE7-0215-A1C5-609D757F6E5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782800" y="8077200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66;p3">
              <a:extLst>
                <a:ext uri="{FF2B5EF4-FFF2-40B4-BE49-F238E27FC236}">
                  <a16:creationId xmlns:a16="http://schemas.microsoft.com/office/drawing/2014/main" id="{0A7DFFB5-C9FC-811A-4A71-DB088F9FB4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6611600" y="5781675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67;p3">
              <a:extLst>
                <a:ext uri="{FF2B5EF4-FFF2-40B4-BE49-F238E27FC236}">
                  <a16:creationId xmlns:a16="http://schemas.microsoft.com/office/drawing/2014/main" id="{2C3DB4CD-217B-0B02-6562-A59CEF3F55E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6611600" y="6534150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68;p3">
              <a:extLst>
                <a:ext uri="{FF2B5EF4-FFF2-40B4-BE49-F238E27FC236}">
                  <a16:creationId xmlns:a16="http://schemas.microsoft.com/office/drawing/2014/main" id="{35FDDE27-CEC1-EF32-454F-105A05811E0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6611600" y="7286625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69;p3">
              <a:extLst>
                <a:ext uri="{FF2B5EF4-FFF2-40B4-BE49-F238E27FC236}">
                  <a16:creationId xmlns:a16="http://schemas.microsoft.com/office/drawing/2014/main" id="{79732531-41A0-DFD2-B7A6-EC6988C85EA7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6611600" y="8077200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70;p3">
              <a:extLst>
                <a:ext uri="{FF2B5EF4-FFF2-40B4-BE49-F238E27FC236}">
                  <a16:creationId xmlns:a16="http://schemas.microsoft.com/office/drawing/2014/main" id="{EB706661-2594-D226-E00E-0E1B25B7C6C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00125" y="6305550"/>
              <a:ext cx="16259175" cy="182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71;p3">
              <a:extLst>
                <a:ext uri="{FF2B5EF4-FFF2-40B4-BE49-F238E27FC236}">
                  <a16:creationId xmlns:a16="http://schemas.microsoft.com/office/drawing/2014/main" id="{0B7EE278-A2AF-BFE9-2977-33AFE79319C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00125" y="7067550"/>
              <a:ext cx="16259175" cy="182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72;p3">
              <a:extLst>
                <a:ext uri="{FF2B5EF4-FFF2-40B4-BE49-F238E27FC236}">
                  <a16:creationId xmlns:a16="http://schemas.microsoft.com/office/drawing/2014/main" id="{2E3B528F-9D27-4FD8-6B28-B57ABB75D6F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00125" y="7829550"/>
              <a:ext cx="16259175" cy="18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Google Shape;73;p3">
              <a:extLst>
                <a:ext uri="{FF2B5EF4-FFF2-40B4-BE49-F238E27FC236}">
                  <a16:creationId xmlns:a16="http://schemas.microsoft.com/office/drawing/2014/main" id="{C1D10EB3-71BB-261B-BEC5-D8FD9419C3E7}"/>
                </a:ext>
              </a:extLst>
            </p:cNvPr>
            <p:cNvSpPr/>
            <p:nvPr/>
          </p:nvSpPr>
          <p:spPr>
            <a:xfrm>
              <a:off x="1028700" y="5816882"/>
              <a:ext cx="3048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871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n-US" sz="2100" b="1" i="0" u="none" strike="noStrike" cap="none" dirty="0">
                  <a:solidFill>
                    <a:srgbClr val="01878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01</a:t>
              </a:r>
              <a:endParaRPr sz="2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74;p3">
              <a:extLst>
                <a:ext uri="{FF2B5EF4-FFF2-40B4-BE49-F238E27FC236}">
                  <a16:creationId xmlns:a16="http://schemas.microsoft.com/office/drawing/2014/main" id="{837C736A-3F8E-AF11-5868-0EEF254DBC29}"/>
                </a:ext>
              </a:extLst>
            </p:cNvPr>
            <p:cNvSpPr/>
            <p:nvPr/>
          </p:nvSpPr>
          <p:spPr>
            <a:xfrm>
              <a:off x="1657350" y="5816882"/>
              <a:ext cx="31338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871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n-US" sz="2100" b="0" i="0" u="none" strike="noStrike" cap="none" dirty="0" err="1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Расчёт</a:t>
              </a:r>
              <a:r>
                <a:rPr lang="en-US" sz="2100" b="0" i="0" u="none" strike="noStrike" cap="none" dirty="0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100" b="0" i="0" u="none" strike="noStrike" cap="none" dirty="0" err="1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дозы</a:t>
              </a:r>
              <a:r>
                <a:rPr lang="en-US" sz="2100" b="0" i="0" u="none" strike="noStrike" cap="none" dirty="0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100" b="0" i="0" u="none" strike="noStrike" cap="none" dirty="0" err="1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инсулина</a:t>
              </a:r>
              <a:endParaRPr sz="2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75;p3">
              <a:extLst>
                <a:ext uri="{FF2B5EF4-FFF2-40B4-BE49-F238E27FC236}">
                  <a16:creationId xmlns:a16="http://schemas.microsoft.com/office/drawing/2014/main" id="{C383AF3A-A743-0BBC-13AD-256201674B58}"/>
                </a:ext>
              </a:extLst>
            </p:cNvPr>
            <p:cNvSpPr/>
            <p:nvPr/>
          </p:nvSpPr>
          <p:spPr>
            <a:xfrm>
              <a:off x="1028700" y="6569357"/>
              <a:ext cx="3621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871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n-US" sz="2100" b="1" i="0" u="none" strike="noStrike" cap="none" dirty="0">
                  <a:solidFill>
                    <a:srgbClr val="01878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02</a:t>
              </a:r>
              <a:endParaRPr sz="2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76;p3">
              <a:extLst>
                <a:ext uri="{FF2B5EF4-FFF2-40B4-BE49-F238E27FC236}">
                  <a16:creationId xmlns:a16="http://schemas.microsoft.com/office/drawing/2014/main" id="{4BC68C79-2D81-0B21-FC5B-FA53E5A1111C}"/>
                </a:ext>
              </a:extLst>
            </p:cNvPr>
            <p:cNvSpPr/>
            <p:nvPr/>
          </p:nvSpPr>
          <p:spPr>
            <a:xfrm>
              <a:off x="1660853" y="6569357"/>
              <a:ext cx="17811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871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n-US" sz="2100" b="0" i="0" u="none" strike="noStrike" cap="none" dirty="0" err="1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Доступность</a:t>
              </a:r>
              <a:endParaRPr sz="2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77;p3">
              <a:extLst>
                <a:ext uri="{FF2B5EF4-FFF2-40B4-BE49-F238E27FC236}">
                  <a16:creationId xmlns:a16="http://schemas.microsoft.com/office/drawing/2014/main" id="{44BE7B26-6B0F-F06E-A409-E3929678515B}"/>
                </a:ext>
              </a:extLst>
            </p:cNvPr>
            <p:cNvSpPr/>
            <p:nvPr/>
          </p:nvSpPr>
          <p:spPr>
            <a:xfrm>
              <a:off x="1028700" y="7321832"/>
              <a:ext cx="3621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871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n-US" sz="2100" b="1" i="0" u="none" strike="noStrike" cap="none" dirty="0">
                  <a:solidFill>
                    <a:srgbClr val="01878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03</a:t>
              </a:r>
              <a:endParaRPr sz="2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78;p3">
              <a:extLst>
                <a:ext uri="{FF2B5EF4-FFF2-40B4-BE49-F238E27FC236}">
                  <a16:creationId xmlns:a16="http://schemas.microsoft.com/office/drawing/2014/main" id="{C4B7A0CE-88E8-86E0-10EA-D17898CEAC15}"/>
                </a:ext>
              </a:extLst>
            </p:cNvPr>
            <p:cNvSpPr/>
            <p:nvPr/>
          </p:nvSpPr>
          <p:spPr>
            <a:xfrm>
              <a:off x="1657350" y="7321832"/>
              <a:ext cx="26670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871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n-US" sz="2100" b="0" i="0" u="none" strike="noStrike" cap="none" dirty="0" err="1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Удобства</a:t>
              </a:r>
              <a:r>
                <a:rPr lang="en-US" sz="2100" b="0" i="0" u="none" strike="noStrike" cap="none" dirty="0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100" b="0" i="0" u="none" strike="noStrike" cap="none" dirty="0" err="1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ношения</a:t>
              </a:r>
              <a:endParaRPr sz="2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79;p3">
              <a:extLst>
                <a:ext uri="{FF2B5EF4-FFF2-40B4-BE49-F238E27FC236}">
                  <a16:creationId xmlns:a16="http://schemas.microsoft.com/office/drawing/2014/main" id="{1755C5D1-13ED-CCBC-4427-415043767901}"/>
                </a:ext>
              </a:extLst>
            </p:cNvPr>
            <p:cNvSpPr/>
            <p:nvPr/>
          </p:nvSpPr>
          <p:spPr>
            <a:xfrm>
              <a:off x="1028700" y="8074307"/>
              <a:ext cx="3906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>
                <a:lnSpc>
                  <a:spcPct val="87142"/>
                </a:lnSpc>
                <a:buSzPts val="2100"/>
              </a:pPr>
              <a:r>
                <a:rPr lang="en-US" sz="2100" b="1" dirty="0">
                  <a:solidFill>
                    <a:srgbClr val="01878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04</a:t>
              </a:r>
              <a:endParaRPr lang="en-US" sz="2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80;p3">
              <a:extLst>
                <a:ext uri="{FF2B5EF4-FFF2-40B4-BE49-F238E27FC236}">
                  <a16:creationId xmlns:a16="http://schemas.microsoft.com/office/drawing/2014/main" id="{D6EB713E-1DFE-0EE3-9CDE-971E70B00DF3}"/>
                </a:ext>
              </a:extLst>
            </p:cNvPr>
            <p:cNvSpPr/>
            <p:nvPr/>
          </p:nvSpPr>
          <p:spPr>
            <a:xfrm>
              <a:off x="1657350" y="8074269"/>
              <a:ext cx="37911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871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n-US" sz="2100" b="0" i="0" u="none" strike="noStrike" cap="none" dirty="0" err="1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Простота</a:t>
              </a:r>
              <a:r>
                <a:rPr lang="en-US" sz="2100" b="0" i="0" u="none" strike="noStrike" cap="none" dirty="0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в </a:t>
              </a:r>
              <a:r>
                <a:rPr lang="en-US" sz="2100" b="0" i="0" u="none" strike="noStrike" cap="none" dirty="0" err="1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использовании</a:t>
              </a:r>
              <a:endParaRPr sz="2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81;p3">
              <a:extLst>
                <a:ext uri="{FF2B5EF4-FFF2-40B4-BE49-F238E27FC236}">
                  <a16:creationId xmlns:a16="http://schemas.microsoft.com/office/drawing/2014/main" id="{F6385E86-A251-8994-65DF-9201C37F7763}"/>
                </a:ext>
              </a:extLst>
            </p:cNvPr>
            <p:cNvSpPr/>
            <p:nvPr/>
          </p:nvSpPr>
          <p:spPr>
            <a:xfrm>
              <a:off x="5572125" y="4829175"/>
              <a:ext cx="1257300" cy="2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20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Medtroni</a:t>
              </a:r>
              <a:r>
                <a:rPr lang="en-US" sz="1800" b="1" i="0" u="none" strike="noStrike" cap="none" dirty="0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</a:t>
              </a: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82;p3">
              <a:extLst>
                <a:ext uri="{FF2B5EF4-FFF2-40B4-BE49-F238E27FC236}">
                  <a16:creationId xmlns:a16="http://schemas.microsoft.com/office/drawing/2014/main" id="{B4A6255F-9AE2-6D66-B430-988A1ABCAD67}"/>
                </a:ext>
              </a:extLst>
            </p:cNvPr>
            <p:cNvSpPr/>
            <p:nvPr/>
          </p:nvSpPr>
          <p:spPr>
            <a:xfrm>
              <a:off x="7486650" y="4829175"/>
              <a:ext cx="1381200" cy="2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20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AccuCheck</a:t>
              </a:r>
              <a:endParaRPr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83;p3">
              <a:extLst>
                <a:ext uri="{FF2B5EF4-FFF2-40B4-BE49-F238E27FC236}">
                  <a16:creationId xmlns:a16="http://schemas.microsoft.com/office/drawing/2014/main" id="{5D9CB667-2335-FFE0-53D7-8EF982F8E875}"/>
                </a:ext>
              </a:extLst>
            </p:cNvPr>
            <p:cNvSpPr/>
            <p:nvPr/>
          </p:nvSpPr>
          <p:spPr>
            <a:xfrm>
              <a:off x="9309645" y="4829175"/>
              <a:ext cx="1340296" cy="2741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lnSpc>
                  <a:spcPct val="120833"/>
                </a:lnSpc>
                <a:buSzPts val="1800"/>
              </a:pPr>
              <a:r>
                <a:rPr lang="en-US" sz="1800" b="1" dirty="0" err="1">
                  <a:solidFill>
                    <a:schemeClr val="accent6">
                      <a:lumMod val="75000"/>
                    </a:schemeClr>
                  </a:solidFill>
                  <a:latin typeface="Montserrat" panose="020B0604020202020204" charset="-52"/>
                </a:rPr>
                <a:t>Diabetes:M</a:t>
              </a:r>
              <a:endParaRPr lang="en-US" sz="1800" b="1" dirty="0">
                <a:solidFill>
                  <a:schemeClr val="accent6">
                    <a:lumMod val="75000"/>
                  </a:schemeClr>
                </a:solidFill>
                <a:latin typeface="Montserrat" panose="020B0604020202020204" charset="-52"/>
              </a:endParaRPr>
            </a:p>
            <a:p>
              <a:pPr marL="0" marR="0" lvl="0" indent="0" algn="ctr" rtl="0">
                <a:lnSpc>
                  <a:spcPct val="120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84;p3">
              <a:extLst>
                <a:ext uri="{FF2B5EF4-FFF2-40B4-BE49-F238E27FC236}">
                  <a16:creationId xmlns:a16="http://schemas.microsoft.com/office/drawing/2014/main" id="{B8BBB588-F7A5-45C3-A6B6-713C80F49AD0}"/>
                </a:ext>
              </a:extLst>
            </p:cNvPr>
            <p:cNvSpPr/>
            <p:nvPr/>
          </p:nvSpPr>
          <p:spPr>
            <a:xfrm>
              <a:off x="11068050" y="4829175"/>
              <a:ext cx="1038300" cy="2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20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85;p3">
              <a:extLst>
                <a:ext uri="{FF2B5EF4-FFF2-40B4-BE49-F238E27FC236}">
                  <a16:creationId xmlns:a16="http://schemas.microsoft.com/office/drawing/2014/main" id="{75584200-CC33-9064-5D9E-2A92D3301E4B}"/>
                </a:ext>
              </a:extLst>
            </p:cNvPr>
            <p:cNvSpPr/>
            <p:nvPr/>
          </p:nvSpPr>
          <p:spPr>
            <a:xfrm>
              <a:off x="14246655" y="4829175"/>
              <a:ext cx="1491689" cy="2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20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chemeClr val="accent6">
                      <a:lumMod val="75000"/>
                    </a:schemeClr>
                  </a:solidFill>
                  <a:latin typeface="Montserrat"/>
                  <a:ea typeface="Montserrat"/>
                  <a:cs typeface="Montserrat"/>
                  <a:sym typeface="Montserrat"/>
                </a:rPr>
                <a:t>Diabetes Pal</a:t>
              </a:r>
              <a:endParaRPr sz="18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86;p3">
              <a:extLst>
                <a:ext uri="{FF2B5EF4-FFF2-40B4-BE49-F238E27FC236}">
                  <a16:creationId xmlns:a16="http://schemas.microsoft.com/office/drawing/2014/main" id="{C6718B92-7BAD-A71E-0493-394BBD39BD28}"/>
                </a:ext>
              </a:extLst>
            </p:cNvPr>
            <p:cNvSpPr/>
            <p:nvPr/>
          </p:nvSpPr>
          <p:spPr>
            <a:xfrm>
              <a:off x="12638243" y="4829175"/>
              <a:ext cx="1124100" cy="2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20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dirty="0">
                  <a:solidFill>
                    <a:schemeClr val="accent6">
                      <a:lumMod val="75000"/>
                    </a:schemeClr>
                  </a:solidFill>
                  <a:latin typeface="Montserrat"/>
                  <a:ea typeface="Calibri"/>
                  <a:cs typeface="Calibri"/>
                  <a:sym typeface="Montserrat"/>
                </a:rPr>
                <a:t>Диабет</a:t>
              </a:r>
              <a:endParaRPr sz="18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87;p3">
              <a:extLst>
                <a:ext uri="{FF2B5EF4-FFF2-40B4-BE49-F238E27FC236}">
                  <a16:creationId xmlns:a16="http://schemas.microsoft.com/office/drawing/2014/main" id="{684CE1A4-8B61-BFEF-AE40-938A95E8E204}"/>
                </a:ext>
              </a:extLst>
            </p:cNvPr>
            <p:cNvSpPr/>
            <p:nvPr/>
          </p:nvSpPr>
          <p:spPr>
            <a:xfrm>
              <a:off x="16154400" y="4829175"/>
              <a:ext cx="1200300" cy="2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20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01878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SlumpINS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1" name="Google Shape;60;p3">
              <a:extLst>
                <a:ext uri="{FF2B5EF4-FFF2-40B4-BE49-F238E27FC236}">
                  <a16:creationId xmlns:a16="http://schemas.microsoft.com/office/drawing/2014/main" id="{AAFFA92B-155F-A2F2-1CF9-4BAE0F78BF33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10750" y="6574306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C8748E03-D107-8C6E-6A0E-B826D95F1170}"/>
                </a:ext>
              </a:extLst>
            </p:cNvPr>
            <p:cNvSpPr/>
            <p:nvPr/>
          </p:nvSpPr>
          <p:spPr>
            <a:xfrm>
              <a:off x="11110413" y="4812370"/>
              <a:ext cx="12618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1800" b="1" dirty="0" err="1">
                  <a:solidFill>
                    <a:schemeClr val="accent6">
                      <a:lumMod val="75000"/>
                    </a:schemeClr>
                  </a:solidFill>
                  <a:latin typeface="Montserrat"/>
                  <a:ea typeface="Montserrat"/>
                  <a:cs typeface="Montserrat"/>
                  <a:sym typeface="Montserrat"/>
                </a:rPr>
                <a:t>DiaMeter</a:t>
              </a:r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13D25A2F-468C-14F1-52ED-1836D2E82C17}"/>
                </a:ext>
              </a:extLst>
            </p:cNvPr>
            <p:cNvSpPr/>
            <p:nvPr/>
          </p:nvSpPr>
          <p:spPr>
            <a:xfrm>
              <a:off x="923657" y="8538976"/>
              <a:ext cx="514885" cy="37350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>
                <a:lnSpc>
                  <a:spcPct val="87142"/>
                </a:lnSpc>
                <a:buSzPts val="2100"/>
              </a:pPr>
              <a:r>
                <a:rPr lang="ru-RU" sz="2100" b="1" dirty="0">
                  <a:solidFill>
                    <a:srgbClr val="01878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05</a:t>
              </a:r>
              <a:endParaRPr lang="en-US" sz="2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4" name="Google Shape;72;p3">
              <a:extLst>
                <a:ext uri="{FF2B5EF4-FFF2-40B4-BE49-F238E27FC236}">
                  <a16:creationId xmlns:a16="http://schemas.microsoft.com/office/drawing/2014/main" id="{FC3BD99B-378B-B814-C0F6-A76380840E3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90600" y="8447256"/>
              <a:ext cx="16259175" cy="182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55;p3">
              <a:extLst>
                <a:ext uri="{FF2B5EF4-FFF2-40B4-BE49-F238E27FC236}">
                  <a16:creationId xmlns:a16="http://schemas.microsoft.com/office/drawing/2014/main" id="{020D92EE-D323-9F30-C47D-F5373847700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79495" y="8591550"/>
              <a:ext cx="19050" cy="23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849AD063-78B0-17EE-2E91-10BDF31A3137}"/>
                </a:ext>
              </a:extLst>
            </p:cNvPr>
            <p:cNvSpPr/>
            <p:nvPr/>
          </p:nvSpPr>
          <p:spPr>
            <a:xfrm>
              <a:off x="1598545" y="8526270"/>
              <a:ext cx="2630848" cy="37350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>
                <a:lnSpc>
                  <a:spcPct val="87142"/>
                </a:lnSpc>
                <a:buSzPts val="2100"/>
              </a:pPr>
              <a:r>
                <a:rPr lang="ru-RU" sz="2100" dirty="0">
                  <a:solidFill>
                    <a:srgbClr val="170F4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Дневник сахаров</a:t>
              </a:r>
              <a:endParaRPr lang="ru-RU" sz="2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7" name="Google Shape;62;p3">
              <a:extLst>
                <a:ext uri="{FF2B5EF4-FFF2-40B4-BE49-F238E27FC236}">
                  <a16:creationId xmlns:a16="http://schemas.microsoft.com/office/drawing/2014/main" id="{34102207-47D7-8D9B-37F7-43E72C15737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10750" y="8710612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63;p3">
              <a:extLst>
                <a:ext uri="{FF2B5EF4-FFF2-40B4-BE49-F238E27FC236}">
                  <a16:creationId xmlns:a16="http://schemas.microsoft.com/office/drawing/2014/main" id="{773019CF-FEE1-A7A6-66F7-6B4E20C4B81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10750" y="8077200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62;p3">
              <a:extLst>
                <a:ext uri="{FF2B5EF4-FFF2-40B4-BE49-F238E27FC236}">
                  <a16:creationId xmlns:a16="http://schemas.microsoft.com/office/drawing/2014/main" id="{2AEC0C19-B792-F958-BC8C-074C356E253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40897" y="7292141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60;p3">
              <a:extLst>
                <a:ext uri="{FF2B5EF4-FFF2-40B4-BE49-F238E27FC236}">
                  <a16:creationId xmlns:a16="http://schemas.microsoft.com/office/drawing/2014/main" id="{D152E260-9C9F-3955-2A75-163F672BD81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40897" y="6577430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62;p3">
              <a:extLst>
                <a:ext uri="{FF2B5EF4-FFF2-40B4-BE49-F238E27FC236}">
                  <a16:creationId xmlns:a16="http://schemas.microsoft.com/office/drawing/2014/main" id="{504CE1FA-45B3-E3CE-D60E-4D4E7382B5D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40897" y="8713736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oogle Shape;63;p3">
              <a:extLst>
                <a:ext uri="{FF2B5EF4-FFF2-40B4-BE49-F238E27FC236}">
                  <a16:creationId xmlns:a16="http://schemas.microsoft.com/office/drawing/2014/main" id="{FF3010F1-6553-A4B4-BE3A-33A06DF5651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40897" y="8080324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62;p3">
              <a:extLst>
                <a:ext uri="{FF2B5EF4-FFF2-40B4-BE49-F238E27FC236}">
                  <a16:creationId xmlns:a16="http://schemas.microsoft.com/office/drawing/2014/main" id="{1CC63B37-651E-B3D8-6A64-5515486CAD3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081088" y="7292141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60;p3">
              <a:extLst>
                <a:ext uri="{FF2B5EF4-FFF2-40B4-BE49-F238E27FC236}">
                  <a16:creationId xmlns:a16="http://schemas.microsoft.com/office/drawing/2014/main" id="{E6439998-0F68-D5C1-28FF-FBFA8589C6D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081088" y="6577430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62;p3">
              <a:extLst>
                <a:ext uri="{FF2B5EF4-FFF2-40B4-BE49-F238E27FC236}">
                  <a16:creationId xmlns:a16="http://schemas.microsoft.com/office/drawing/2014/main" id="{5B90410D-D394-C8B2-6DBF-A6B41EA366D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081088" y="8713736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63;p3">
              <a:extLst>
                <a:ext uri="{FF2B5EF4-FFF2-40B4-BE49-F238E27FC236}">
                  <a16:creationId xmlns:a16="http://schemas.microsoft.com/office/drawing/2014/main" id="{6614CCEC-AB62-1C01-03A3-FC13F27DE75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081088" y="8080324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62;p3">
              <a:extLst>
                <a:ext uri="{FF2B5EF4-FFF2-40B4-BE49-F238E27FC236}">
                  <a16:creationId xmlns:a16="http://schemas.microsoft.com/office/drawing/2014/main" id="{B7374263-AE36-24A7-B52B-AB616CEC69A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774647" y="7292141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60;p3">
              <a:extLst>
                <a:ext uri="{FF2B5EF4-FFF2-40B4-BE49-F238E27FC236}">
                  <a16:creationId xmlns:a16="http://schemas.microsoft.com/office/drawing/2014/main" id="{CCE2B29F-66FD-3340-E9A3-11F14159B5C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774647" y="6577430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62;p3">
              <a:extLst>
                <a:ext uri="{FF2B5EF4-FFF2-40B4-BE49-F238E27FC236}">
                  <a16:creationId xmlns:a16="http://schemas.microsoft.com/office/drawing/2014/main" id="{828708C6-9108-7E42-D9E7-E9AABF9120D7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774647" y="8713736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3;p3">
              <a:extLst>
                <a:ext uri="{FF2B5EF4-FFF2-40B4-BE49-F238E27FC236}">
                  <a16:creationId xmlns:a16="http://schemas.microsoft.com/office/drawing/2014/main" id="{402B8E5D-AC8D-A326-76F0-2E6CD5152E7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774647" y="8080324"/>
              <a:ext cx="302056" cy="302058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19131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705600" y="-6370519"/>
            <a:ext cx="37838220" cy="22865381"/>
            <a:chOff x="-4975709" y="353115"/>
            <a:chExt cx="50450960" cy="3048717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29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-4975709" y="353115"/>
              <a:ext cx="37616540" cy="11832112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6200291" y="8923352"/>
              <a:ext cx="19888996" cy="2673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 algn="ctr">
                <a:lnSpc>
                  <a:spcPts val="8116"/>
                </a:lnSpc>
                <a:spcBef>
                  <a:spcPct val="0"/>
                </a:spcBef>
              </a:pPr>
              <a:r>
                <a:rPr lang="en-US" sz="6000" dirty="0">
                  <a:solidFill>
                    <a:srgbClr val="05066D"/>
                  </a:solidFill>
                  <a:latin typeface="Cocomat Pro Heavy"/>
                </a:rPr>
                <a:t>ОСНОВНЫЕ КОНКУРЕНТНЫЕ ПРЕИМУЩЕСТВА</a:t>
              </a:r>
              <a:endParaRPr lang="en-US" sz="5797" dirty="0">
                <a:solidFill>
                  <a:srgbClr val="05066D"/>
                </a:solidFill>
                <a:latin typeface="Cocomat Pro Heavy"/>
              </a:endParaRPr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7858711" y="19008178"/>
              <a:ext cx="37616540" cy="11832112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5338164" y="11469702"/>
              <a:ext cx="15991205" cy="18961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>
                  <a:solidFill>
                    <a:srgbClr val="05066D"/>
                  </a:solidFill>
                  <a:latin typeface="Montserrat Classic Bold"/>
                </a:rPr>
                <a:t>Затраты на использование инсулиновых помп в месяц: </a:t>
              </a:r>
            </a:p>
            <a:p>
              <a:pPr>
                <a:lnSpc>
                  <a:spcPts val="7279"/>
                </a:lnSpc>
              </a:pPr>
              <a:endParaRPr lang="en-US" sz="3200">
                <a:solidFill>
                  <a:srgbClr val="05066D"/>
                </a:solidFill>
                <a:latin typeface="Montserrat Classic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413937" y="12162136"/>
              <a:ext cx="5563553" cy="1203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8"/>
                </a:lnSpc>
              </a:pPr>
              <a:r>
                <a:rPr lang="en-US" sz="5427">
                  <a:solidFill>
                    <a:srgbClr val="05066D"/>
                  </a:solidFill>
                  <a:latin typeface="Montserrat Extra-Bold Bold"/>
                </a:rPr>
                <a:t>96 000 руб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336690" y="13829361"/>
              <a:ext cx="23010926" cy="1447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05066D"/>
                  </a:solidFill>
                  <a:latin typeface="Montserrat Classic Bold"/>
                </a:rPr>
                <a:t>Затраты на использование мобильных приложений для отслеживания динамики заболевания в месяц: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413937" y="15272063"/>
              <a:ext cx="4990148" cy="1203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8"/>
                </a:lnSpc>
              </a:pPr>
              <a:r>
                <a:rPr lang="en-US" sz="5427">
                  <a:solidFill>
                    <a:srgbClr val="05066D"/>
                  </a:solidFill>
                  <a:latin typeface="Montserrat Extra-Bold Bold"/>
                </a:rPr>
                <a:t>4 800 руб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336690" y="17016987"/>
              <a:ext cx="13244672" cy="6980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05066D"/>
                  </a:solidFill>
                  <a:latin typeface="Montserrat Classic Bold"/>
                </a:rPr>
                <a:t>Затраты на использование SlumpINS в месяц: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1413937" y="17804503"/>
              <a:ext cx="4912836" cy="1203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8"/>
                </a:lnSpc>
              </a:pPr>
              <a:r>
                <a:rPr lang="en-US" sz="5427">
                  <a:solidFill>
                    <a:srgbClr val="05066D"/>
                  </a:solidFill>
                  <a:latin typeface="Montserrat Extra-Bold Bold"/>
                </a:rPr>
                <a:t>3 000 руб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38164" y="19963313"/>
              <a:ext cx="23010926" cy="1447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05066D"/>
                  </a:solidFill>
                  <a:latin typeface="Montserrat Bold"/>
                </a:rPr>
                <a:t>Пациент сможет сэкономить 90% денежных средств при использовании нашего приложения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2380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427019" y="-2864684"/>
            <a:ext cx="36807969" cy="15392283"/>
            <a:chOff x="0" y="0"/>
            <a:chExt cx="49077292" cy="2052304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43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9112092" y="11097627"/>
              <a:ext cx="29965200" cy="9425417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27250013" y="4267795"/>
              <a:ext cx="13689359" cy="1684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0511"/>
                </a:lnSpc>
                <a:spcBef>
                  <a:spcPct val="0"/>
                </a:spcBef>
              </a:pPr>
              <a:r>
                <a:rPr lang="en-US" sz="7508">
                  <a:solidFill>
                    <a:srgbClr val="1F4A7A"/>
                  </a:solidFill>
                  <a:latin typeface="Cocomat Pro Heavy Bold"/>
                </a:rPr>
                <a:t>КОМАНДА</a:t>
              </a:r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 amt="43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965200" cy="942541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03200" y="203200"/>
              <a:ext cx="29965200" cy="9425417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22280793" y="6293629"/>
              <a:ext cx="5737978" cy="7221738"/>
            </a:xfrm>
            <a:prstGeom prst="rect">
              <a:avLst/>
            </a:prstGeom>
          </p:spPr>
        </p:pic>
        <p:grpSp>
          <p:nvGrpSpPr>
            <p:cNvPr id="8" name="Group 8"/>
            <p:cNvGrpSpPr/>
            <p:nvPr/>
          </p:nvGrpSpPr>
          <p:grpSpPr>
            <a:xfrm>
              <a:off x="22737478" y="10504634"/>
              <a:ext cx="5170858" cy="6193502"/>
              <a:chOff x="0" y="-28575"/>
              <a:chExt cx="854363" cy="102333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54363" cy="994756"/>
              </a:xfrm>
              <a:custGeom>
                <a:avLst/>
                <a:gdLst/>
                <a:ahLst/>
                <a:cxnLst/>
                <a:rect l="l" t="t" r="r" b="b"/>
                <a:pathLst>
                  <a:path w="872610" h="994756">
                    <a:moveTo>
                      <a:pt x="54727" y="0"/>
                    </a:moveTo>
                    <a:lnTo>
                      <a:pt x="817882" y="0"/>
                    </a:lnTo>
                    <a:cubicBezTo>
                      <a:pt x="848107" y="0"/>
                      <a:pt x="872610" y="24502"/>
                      <a:pt x="872610" y="54727"/>
                    </a:cubicBezTo>
                    <a:lnTo>
                      <a:pt x="872610" y="940028"/>
                    </a:lnTo>
                    <a:cubicBezTo>
                      <a:pt x="872610" y="970253"/>
                      <a:pt x="848107" y="994756"/>
                      <a:pt x="817882" y="994756"/>
                    </a:cubicBezTo>
                    <a:lnTo>
                      <a:pt x="54727" y="994756"/>
                    </a:lnTo>
                    <a:cubicBezTo>
                      <a:pt x="24502" y="994756"/>
                      <a:pt x="0" y="970253"/>
                      <a:pt x="0" y="940028"/>
                    </a:cubicBezTo>
                    <a:lnTo>
                      <a:pt x="0" y="54727"/>
                    </a:lnTo>
                    <a:cubicBezTo>
                      <a:pt x="0" y="24502"/>
                      <a:pt x="24502" y="0"/>
                      <a:pt x="54727" y="0"/>
                    </a:cubicBezTo>
                    <a:close/>
                  </a:path>
                </a:pathLst>
              </a:custGeom>
              <a:solidFill>
                <a:srgbClr val="FBFAF8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0" dirty="0">
                    <a:solidFill>
                      <a:srgbClr val="05066D"/>
                    </a:solidFill>
                    <a:latin typeface="Montserrat Classic Bold"/>
                  </a:rPr>
                  <a:t>CТУДЕНТ САМГМУ, 3 КУРСА</a:t>
                </a:r>
              </a:p>
              <a:p>
                <a:pPr algn="ctr">
                  <a:lnSpc>
                    <a:spcPts val="2765"/>
                  </a:lnSpc>
                </a:pPr>
                <a:r>
                  <a:rPr lang="en-US" sz="2000" dirty="0">
                    <a:solidFill>
                      <a:srgbClr val="05066D"/>
                    </a:solidFill>
                    <a:latin typeface="Montserrat Extra-Bold Bold"/>
                  </a:rPr>
                  <a:t>АВТОР ИДЕИ</a:t>
                </a:r>
              </a:p>
              <a:p>
                <a:pPr algn="ctr">
                  <a:lnSpc>
                    <a:spcPts val="2765"/>
                  </a:lnSpc>
                </a:pPr>
                <a:r>
                  <a:rPr lang="en-US" sz="2000" dirty="0">
                    <a:solidFill>
                      <a:srgbClr val="05066D"/>
                    </a:solidFill>
                    <a:latin typeface="Montserrat Extra-Bold Bold"/>
                  </a:rPr>
                  <a:t>БАРЫШОВ ДМИТРИЙ АЛЕКСЕЕВИЧ</a:t>
                </a: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 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 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 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0" dirty="0">
                  <a:solidFill>
                    <a:srgbClr val="05066D"/>
                  </a:solidFill>
                  <a:latin typeface="Montserrat Extra-Bold 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 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 Bold"/>
                </a:endParaRPr>
              </a:p>
            </p:txBody>
          </p:sp>
        </p:grpSp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28018771" y="6293629"/>
              <a:ext cx="5529325" cy="7221738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33548096" y="6293629"/>
              <a:ext cx="5526604" cy="7221738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39074699" y="6293629"/>
              <a:ext cx="5526604" cy="7221738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11"/>
            <a:srcRect l="7291" t="14454" r="8915" b="1752"/>
            <a:stretch>
              <a:fillRect/>
            </a:stretch>
          </p:blipFill>
          <p:spPr>
            <a:xfrm>
              <a:off x="39386180" y="6577907"/>
              <a:ext cx="4903642" cy="6653182"/>
            </a:xfrm>
            <a:prstGeom prst="rect">
              <a:avLst/>
            </a:prstGeom>
          </p:spPr>
        </p:pic>
        <p:sp>
          <p:nvSpPr>
            <p:cNvPr id="15" name="TextBox 15"/>
            <p:cNvSpPr txBox="1"/>
            <p:nvPr/>
          </p:nvSpPr>
          <p:spPr>
            <a:xfrm>
              <a:off x="23133208" y="12500091"/>
              <a:ext cx="4303339" cy="38980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99"/>
                </a:lnSpc>
              </a:pPr>
              <a:r>
                <a:rPr lang="en-US" sz="1713">
                  <a:solidFill>
                    <a:srgbClr val="000000"/>
                  </a:solidFill>
                  <a:latin typeface="Open Sans Light"/>
                </a:rPr>
                <a:t>Победитель первого медицинского акселератора СамГМУ. Награжден дипломом в конкурсе профессиональное завтра “за вклад</a:t>
              </a:r>
            </a:p>
            <a:p>
              <a:pPr algn="l">
                <a:lnSpc>
                  <a:spcPts val="2399"/>
                </a:lnSpc>
                <a:spcBef>
                  <a:spcPct val="0"/>
                </a:spcBef>
              </a:pPr>
              <a:r>
                <a:rPr lang="en-US" sz="1713">
                  <a:solidFill>
                    <a:srgbClr val="000000"/>
                  </a:solidFill>
                  <a:latin typeface="Open Sans Light"/>
                </a:rPr>
                <a:t>в развитие прикладных задач поддержки здоровья человека”. Автор научных статей по сахарному диабету опубликованных в РИНЦ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8503272" y="10677578"/>
              <a:ext cx="5044824" cy="6020558"/>
              <a:chOff x="0" y="0"/>
              <a:chExt cx="833538" cy="99475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33538" cy="994756"/>
              </a:xfrm>
              <a:custGeom>
                <a:avLst/>
                <a:gdLst/>
                <a:ahLst/>
                <a:cxnLst/>
                <a:rect l="l" t="t" r="r" b="b"/>
                <a:pathLst>
                  <a:path w="833538" h="994756">
                    <a:moveTo>
                      <a:pt x="57293" y="0"/>
                    </a:moveTo>
                    <a:lnTo>
                      <a:pt x="776246" y="0"/>
                    </a:lnTo>
                    <a:cubicBezTo>
                      <a:pt x="807888" y="0"/>
                      <a:pt x="833538" y="25651"/>
                      <a:pt x="833538" y="57293"/>
                    </a:cubicBezTo>
                    <a:lnTo>
                      <a:pt x="833538" y="937463"/>
                    </a:lnTo>
                    <a:cubicBezTo>
                      <a:pt x="833538" y="969105"/>
                      <a:pt x="807888" y="994756"/>
                      <a:pt x="776246" y="994756"/>
                    </a:cubicBezTo>
                    <a:lnTo>
                      <a:pt x="57293" y="994756"/>
                    </a:lnTo>
                    <a:cubicBezTo>
                      <a:pt x="25651" y="994756"/>
                      <a:pt x="0" y="969105"/>
                      <a:pt x="0" y="937463"/>
                    </a:cubicBezTo>
                    <a:lnTo>
                      <a:pt x="0" y="57293"/>
                    </a:lnTo>
                    <a:cubicBezTo>
                      <a:pt x="0" y="25651"/>
                      <a:pt x="25651" y="0"/>
                      <a:pt x="57293" y="0"/>
                    </a:cubicBezTo>
                    <a:close/>
                  </a:path>
                </a:pathLst>
              </a:custGeom>
              <a:solidFill>
                <a:srgbClr val="FBFAF8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0" dirty="0">
                    <a:solidFill>
                      <a:srgbClr val="05066D"/>
                    </a:solidFill>
                    <a:latin typeface="Montserrat Classic Bold"/>
                  </a:rPr>
                  <a:t>CТУДЕНТ ПГУТИ, 4 КУРСА</a:t>
                </a:r>
              </a:p>
              <a:p>
                <a:pPr algn="ctr">
                  <a:lnSpc>
                    <a:spcPts val="2765"/>
                  </a:lnSpc>
                </a:pPr>
                <a:r>
                  <a:rPr lang="en-US" sz="2000" dirty="0">
                    <a:solidFill>
                      <a:srgbClr val="05066D"/>
                    </a:solidFill>
                    <a:latin typeface="Montserrat Extra-Bold"/>
                  </a:rPr>
                  <a:t>IT-РАЗРАБОТЧИК</a:t>
                </a:r>
              </a:p>
              <a:p>
                <a:pPr algn="ctr">
                  <a:lnSpc>
                    <a:spcPts val="2765"/>
                  </a:lnSpc>
                </a:pPr>
                <a:r>
                  <a:rPr lang="en-US" sz="2000" dirty="0">
                    <a:solidFill>
                      <a:srgbClr val="05066D"/>
                    </a:solidFill>
                    <a:latin typeface="Montserrat Extra-Bold"/>
                  </a:rPr>
                  <a:t>УСАЧЕВ АНАТОЛИЙ ЮРЬЕВИЧ</a:t>
                </a: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8874015" y="12654698"/>
              <a:ext cx="4303338" cy="38980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99"/>
                </a:lnSpc>
              </a:pPr>
              <a:r>
                <a:rPr lang="en-US" sz="1713">
                  <a:solidFill>
                    <a:srgbClr val="000000"/>
                  </a:solidFill>
                  <a:latin typeface="Open Sans Light"/>
                </a:rPr>
                <a:t>Участник 59 студенческой научной конференции в секции информатика и вычислительная техника, награжден дипломом призёра. Преподаватель языков программирования </a:t>
              </a:r>
            </a:p>
            <a:p>
              <a:pPr>
                <a:lnSpc>
                  <a:spcPts val="2399"/>
                </a:lnSpc>
              </a:pPr>
              <a:r>
                <a:rPr lang="en-US" sz="1713">
                  <a:solidFill>
                    <a:srgbClr val="000000"/>
                  </a:solidFill>
                  <a:latin typeface="Open Sans Light"/>
                </a:rPr>
                <a:t>в  международной онлайн школе SkySmart</a:t>
              </a:r>
            </a:p>
            <a:p>
              <a:pPr algn="l">
                <a:lnSpc>
                  <a:spcPts val="2399"/>
                </a:lnSpc>
                <a:spcBef>
                  <a:spcPct val="0"/>
                </a:spcBef>
              </a:pPr>
              <a:endParaRPr lang="en-US" sz="1713">
                <a:solidFill>
                  <a:srgbClr val="000000"/>
                </a:solidFill>
                <a:latin typeface="Open Sans Light"/>
              </a:endParaRP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34030696" y="10677578"/>
              <a:ext cx="5059425" cy="6020558"/>
              <a:chOff x="0" y="0"/>
              <a:chExt cx="835951" cy="99475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35951" cy="994756"/>
              </a:xfrm>
              <a:custGeom>
                <a:avLst/>
                <a:gdLst/>
                <a:ahLst/>
                <a:cxnLst/>
                <a:rect l="l" t="t" r="r" b="b"/>
                <a:pathLst>
                  <a:path w="835951" h="994756">
                    <a:moveTo>
                      <a:pt x="57127" y="0"/>
                    </a:moveTo>
                    <a:lnTo>
                      <a:pt x="778824" y="0"/>
                    </a:lnTo>
                    <a:cubicBezTo>
                      <a:pt x="810374" y="0"/>
                      <a:pt x="835951" y="25577"/>
                      <a:pt x="835951" y="57127"/>
                    </a:cubicBezTo>
                    <a:lnTo>
                      <a:pt x="835951" y="937628"/>
                    </a:lnTo>
                    <a:cubicBezTo>
                      <a:pt x="835951" y="952779"/>
                      <a:pt x="829932" y="967310"/>
                      <a:pt x="819219" y="978023"/>
                    </a:cubicBezTo>
                    <a:cubicBezTo>
                      <a:pt x="808505" y="988737"/>
                      <a:pt x="793975" y="994756"/>
                      <a:pt x="778824" y="994756"/>
                    </a:cubicBezTo>
                    <a:lnTo>
                      <a:pt x="57127" y="994756"/>
                    </a:lnTo>
                    <a:cubicBezTo>
                      <a:pt x="41976" y="994756"/>
                      <a:pt x="27446" y="988737"/>
                      <a:pt x="16732" y="978023"/>
                    </a:cubicBezTo>
                    <a:cubicBezTo>
                      <a:pt x="6019" y="967310"/>
                      <a:pt x="0" y="952779"/>
                      <a:pt x="0" y="937628"/>
                    </a:cubicBezTo>
                    <a:lnTo>
                      <a:pt x="0" y="57127"/>
                    </a:lnTo>
                    <a:cubicBezTo>
                      <a:pt x="0" y="41976"/>
                      <a:pt x="6019" y="27446"/>
                      <a:pt x="16732" y="16732"/>
                    </a:cubicBezTo>
                    <a:cubicBezTo>
                      <a:pt x="27446" y="6019"/>
                      <a:pt x="41976" y="0"/>
                      <a:pt x="57127" y="0"/>
                    </a:cubicBezTo>
                    <a:close/>
                  </a:path>
                </a:pathLst>
              </a:custGeom>
              <a:solidFill>
                <a:srgbClr val="FBFAF8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0" dirty="0">
                    <a:solidFill>
                      <a:srgbClr val="05066D"/>
                    </a:solidFill>
                    <a:latin typeface="Montserrat Classic Bold"/>
                  </a:rPr>
                  <a:t>CТУДЕНТ САМГМУ, 3 КУРСА</a:t>
                </a:r>
              </a:p>
              <a:p>
                <a:pPr algn="ctr">
                  <a:lnSpc>
                    <a:spcPts val="2765"/>
                  </a:lnSpc>
                </a:pPr>
                <a:r>
                  <a:rPr lang="en-US" sz="2000" dirty="0">
                    <a:solidFill>
                      <a:srgbClr val="05066D"/>
                    </a:solidFill>
                    <a:latin typeface="Montserrat Extra-Bold"/>
                  </a:rPr>
                  <a:t>SMM-МЕНЕДЖЕР</a:t>
                </a:r>
              </a:p>
              <a:p>
                <a:pPr algn="ctr">
                  <a:lnSpc>
                    <a:spcPts val="2765"/>
                  </a:lnSpc>
                </a:pPr>
                <a:r>
                  <a:rPr lang="en-US" sz="2000" dirty="0">
                    <a:solidFill>
                      <a:srgbClr val="05066D"/>
                    </a:solidFill>
                    <a:latin typeface="Montserrat Extra-Bold"/>
                  </a:rPr>
                  <a:t>ТАНЫРВЕРДИЕ ВЭЛВИН ВУГАРОГЛЫ</a:t>
                </a: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34416039" y="12654698"/>
              <a:ext cx="4303338" cy="1929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99"/>
                </a:lnSpc>
              </a:pPr>
              <a:r>
                <a:rPr lang="en-US" sz="1713">
                  <a:solidFill>
                    <a:srgbClr val="000000"/>
                  </a:solidFill>
                  <a:latin typeface="Open Sans Light"/>
                </a:rPr>
                <a:t>Стаж 3 года работы администратором пабликов в социальных сетях Вконтакте и Телеграмм</a:t>
              </a:r>
            </a:p>
            <a:p>
              <a:pPr algn="l">
                <a:lnSpc>
                  <a:spcPts val="2399"/>
                </a:lnSpc>
                <a:spcBef>
                  <a:spcPct val="0"/>
                </a:spcBef>
              </a:pPr>
              <a:endParaRPr lang="en-US" sz="1713">
                <a:solidFill>
                  <a:srgbClr val="000000"/>
                </a:solidFill>
                <a:latin typeface="Open Sans Light"/>
              </a:endParaRP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39587321" y="10677578"/>
              <a:ext cx="5044824" cy="6020558"/>
              <a:chOff x="0" y="0"/>
              <a:chExt cx="833538" cy="99475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33538" cy="994756"/>
              </a:xfrm>
              <a:custGeom>
                <a:avLst/>
                <a:gdLst/>
                <a:ahLst/>
                <a:cxnLst/>
                <a:rect l="l" t="t" r="r" b="b"/>
                <a:pathLst>
                  <a:path w="833538" h="994756">
                    <a:moveTo>
                      <a:pt x="57293" y="0"/>
                    </a:moveTo>
                    <a:lnTo>
                      <a:pt x="776246" y="0"/>
                    </a:lnTo>
                    <a:cubicBezTo>
                      <a:pt x="807888" y="0"/>
                      <a:pt x="833538" y="25651"/>
                      <a:pt x="833538" y="57293"/>
                    </a:cubicBezTo>
                    <a:lnTo>
                      <a:pt x="833538" y="937463"/>
                    </a:lnTo>
                    <a:cubicBezTo>
                      <a:pt x="833538" y="969105"/>
                      <a:pt x="807888" y="994756"/>
                      <a:pt x="776246" y="994756"/>
                    </a:cubicBezTo>
                    <a:lnTo>
                      <a:pt x="57293" y="994756"/>
                    </a:lnTo>
                    <a:cubicBezTo>
                      <a:pt x="25651" y="994756"/>
                      <a:pt x="0" y="969105"/>
                      <a:pt x="0" y="937463"/>
                    </a:cubicBezTo>
                    <a:lnTo>
                      <a:pt x="0" y="57293"/>
                    </a:lnTo>
                    <a:cubicBezTo>
                      <a:pt x="0" y="25651"/>
                      <a:pt x="25651" y="0"/>
                      <a:pt x="57293" y="0"/>
                    </a:cubicBezTo>
                    <a:close/>
                  </a:path>
                </a:pathLst>
              </a:custGeom>
              <a:solidFill>
                <a:srgbClr val="FBFAF8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937"/>
                  </a:lnSpc>
                </a:pPr>
                <a:r>
                  <a:rPr lang="en-US" sz="1400" dirty="0">
                    <a:solidFill>
                      <a:srgbClr val="05066D"/>
                    </a:solidFill>
                    <a:latin typeface="Montserrat Classic Bold"/>
                  </a:rPr>
                  <a:t>CТУДЕНТКА САМГМУ, 1 КУРСА</a:t>
                </a:r>
              </a:p>
              <a:p>
                <a:pPr algn="ctr">
                  <a:lnSpc>
                    <a:spcPts val="2765"/>
                  </a:lnSpc>
                </a:pPr>
                <a:r>
                  <a:rPr lang="en-US" sz="2000" dirty="0">
                    <a:solidFill>
                      <a:srgbClr val="05066D"/>
                    </a:solidFill>
                    <a:latin typeface="Montserrat Extra-Bold"/>
                  </a:rPr>
                  <a:t>ДИЗАЙНЕР</a:t>
                </a:r>
              </a:p>
              <a:p>
                <a:pPr algn="ctr">
                  <a:lnSpc>
                    <a:spcPts val="2765"/>
                  </a:lnSpc>
                </a:pPr>
                <a:r>
                  <a:rPr lang="en-US" sz="2000" dirty="0">
                    <a:solidFill>
                      <a:srgbClr val="05066D"/>
                    </a:solidFill>
                    <a:latin typeface="Montserrat Extra-Bold"/>
                  </a:rPr>
                  <a:t>КАЖАЕВА ТАТЬЯНА ИВАНОВНА</a:t>
                </a: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  <a:p>
                <a:pPr algn="ctr">
                  <a:lnSpc>
                    <a:spcPts val="2489"/>
                  </a:lnSpc>
                </a:pPr>
                <a:endParaRPr lang="en-US" sz="2003">
                  <a:solidFill>
                    <a:srgbClr val="05066D"/>
                  </a:solidFill>
                  <a:latin typeface="Montserrat Extra-Bold"/>
                </a:endParaRPr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39958064" y="12654698"/>
              <a:ext cx="4303338" cy="1929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99"/>
                </a:lnSpc>
                <a:spcBef>
                  <a:spcPct val="0"/>
                </a:spcBef>
              </a:pPr>
              <a:r>
                <a:rPr lang="en-US" sz="1713">
                  <a:solidFill>
                    <a:srgbClr val="000000"/>
                  </a:solidFill>
                  <a:latin typeface="Open Sans Light"/>
                </a:rPr>
                <a:t>Стаж 4 года работы разработчиком логотипов. Руководитель медиа отдела внеучебной организации СамГМУ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1052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3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968022" y="-4043225"/>
            <a:ext cx="22473900" cy="706906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39527" y="694913"/>
            <a:ext cx="14010926" cy="1211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899"/>
              </a:lnSpc>
              <a:spcBef>
                <a:spcPct val="0"/>
              </a:spcBef>
            </a:pPr>
            <a:r>
              <a:rPr lang="en-US" sz="7070">
                <a:solidFill>
                  <a:srgbClr val="05066D"/>
                </a:solidFill>
                <a:latin typeface="Cocomat Pro Heavy"/>
              </a:rPr>
              <a:t>БАЗОВАЯ БИЗНЕС МОДЕЛЬ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43441" y="3216338"/>
            <a:ext cx="6196949" cy="473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3"/>
              </a:lnSpc>
              <a:spcBef>
                <a:spcPct val="0"/>
              </a:spcBef>
            </a:pPr>
            <a:r>
              <a:rPr lang="en-US" sz="2745">
                <a:solidFill>
                  <a:srgbClr val="000000"/>
                </a:solidFill>
                <a:latin typeface="Montserrat"/>
              </a:rPr>
              <a:t>B2C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43441" y="2580600"/>
            <a:ext cx="4283072" cy="52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73"/>
              </a:lnSpc>
              <a:spcBef>
                <a:spcPct val="0"/>
              </a:spcBef>
            </a:pPr>
            <a:r>
              <a:rPr lang="en-US" sz="3052">
                <a:solidFill>
                  <a:srgbClr val="337096"/>
                </a:solidFill>
                <a:latin typeface="Montserrat Classic Bold"/>
              </a:rPr>
              <a:t>ФОРМАТ: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43441" y="3957300"/>
            <a:ext cx="6196949" cy="621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  <a:spcBef>
                <a:spcPct val="0"/>
              </a:spcBef>
            </a:pPr>
            <a:r>
              <a:rPr lang="en-US" sz="3645">
                <a:solidFill>
                  <a:srgbClr val="000000"/>
                </a:solidFill>
                <a:latin typeface="Montserrat"/>
              </a:rPr>
              <a:t>- - - - - - - - - - -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43441" y="5481519"/>
            <a:ext cx="6196949" cy="473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3"/>
              </a:lnSpc>
              <a:spcBef>
                <a:spcPct val="0"/>
              </a:spcBef>
            </a:pPr>
            <a:r>
              <a:rPr lang="en-US" sz="2745">
                <a:solidFill>
                  <a:srgbClr val="000000"/>
                </a:solidFill>
                <a:latin typeface="Montserrat"/>
              </a:rPr>
              <a:t>пациент, родитель пациента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441" y="4845781"/>
            <a:ext cx="5670633" cy="52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73"/>
              </a:lnSpc>
              <a:spcBef>
                <a:spcPct val="0"/>
              </a:spcBef>
            </a:pPr>
            <a:r>
              <a:rPr lang="en-US" sz="3052">
                <a:solidFill>
                  <a:srgbClr val="337096"/>
                </a:solidFill>
                <a:latin typeface="Montserrat Classic Bold"/>
              </a:rPr>
              <a:t>КОНЕЧНЫЙ ПОТРЕБИТЕЛЬ: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43441" y="6235924"/>
            <a:ext cx="6196949" cy="621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  <a:spcBef>
                <a:spcPct val="0"/>
              </a:spcBef>
            </a:pPr>
            <a:r>
              <a:rPr lang="en-US" sz="3645">
                <a:solidFill>
                  <a:srgbClr val="000000"/>
                </a:solidFill>
                <a:latin typeface="Montserrat"/>
              </a:rPr>
              <a:t>- - - - - - - - - - -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43441" y="7760143"/>
            <a:ext cx="6196949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3"/>
              </a:lnSpc>
              <a:spcBef>
                <a:spcPct val="0"/>
              </a:spcBef>
            </a:pPr>
            <a:r>
              <a:rPr lang="ru-RU" sz="2745" dirty="0" smtClean="0">
                <a:solidFill>
                  <a:srgbClr val="000000"/>
                </a:solidFill>
                <a:latin typeface="Montserrat"/>
              </a:rPr>
              <a:t>Ежемесячная подписка стоимостью 249 руб.</a:t>
            </a:r>
            <a:endParaRPr lang="en-US" sz="2745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843441" y="7124405"/>
            <a:ext cx="5670633" cy="52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73"/>
              </a:lnSpc>
              <a:spcBef>
                <a:spcPct val="0"/>
              </a:spcBef>
            </a:pPr>
            <a:r>
              <a:rPr lang="en-US" sz="3052">
                <a:solidFill>
                  <a:srgbClr val="337096"/>
                </a:solidFill>
                <a:latin typeface="Montserrat Classic Bold"/>
              </a:rPr>
              <a:t>МОДЕЛЬ ПРОДАЖ: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70970" y="3689528"/>
            <a:ext cx="6196949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3"/>
              </a:lnSpc>
              <a:spcBef>
                <a:spcPct val="0"/>
              </a:spcBef>
            </a:pPr>
            <a:r>
              <a:rPr lang="ru-RU" sz="2745" dirty="0" smtClean="0">
                <a:solidFill>
                  <a:srgbClr val="000000"/>
                </a:solidFill>
                <a:latin typeface="Montserrat"/>
              </a:rPr>
              <a:t>Личный сайт, </a:t>
            </a:r>
            <a:r>
              <a:rPr lang="en-US" sz="2745" dirty="0" err="1" smtClean="0">
                <a:solidFill>
                  <a:srgbClr val="000000"/>
                </a:solidFill>
                <a:latin typeface="Montserrat"/>
              </a:rPr>
              <a:t>AppStore</a:t>
            </a:r>
            <a:r>
              <a:rPr lang="en-US" sz="2745" dirty="0" smtClean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745" dirty="0" err="1" smtClean="0">
                <a:solidFill>
                  <a:srgbClr val="000000"/>
                </a:solidFill>
                <a:latin typeface="Montserrat"/>
              </a:rPr>
              <a:t>GooglePlay</a:t>
            </a:r>
            <a:r>
              <a:rPr lang="ru-RU" sz="2745" dirty="0" smtClean="0">
                <a:solidFill>
                  <a:srgbClr val="000000"/>
                </a:solidFill>
                <a:latin typeface="Montserrat"/>
              </a:rPr>
              <a:t>, социальные сети, медицинские организации</a:t>
            </a:r>
            <a:endParaRPr lang="en-US" sz="2745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770970" y="2522462"/>
            <a:ext cx="7488330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73"/>
              </a:lnSpc>
              <a:spcBef>
                <a:spcPct val="0"/>
              </a:spcBef>
            </a:pPr>
            <a:r>
              <a:rPr lang="ru-RU" sz="3052" dirty="0" smtClean="0">
                <a:solidFill>
                  <a:srgbClr val="337096"/>
                </a:solidFill>
                <a:latin typeface="Montserrat Classic Bold"/>
              </a:rPr>
              <a:t>Распространение</a:t>
            </a:r>
            <a:r>
              <a:rPr lang="en-US" sz="3052" dirty="0" smtClean="0">
                <a:solidFill>
                  <a:srgbClr val="337096"/>
                </a:solidFill>
                <a:latin typeface="Montserrat Classic Bold"/>
              </a:rPr>
              <a:t>:</a:t>
            </a:r>
            <a:endParaRPr lang="en-US" sz="3052" dirty="0">
              <a:solidFill>
                <a:srgbClr val="337096"/>
              </a:solidFill>
              <a:latin typeface="Montserrat Classic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770970" y="5263299"/>
            <a:ext cx="6196949" cy="621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  <a:spcBef>
                <a:spcPct val="0"/>
              </a:spcBef>
            </a:pPr>
            <a:r>
              <a:rPr lang="en-US" sz="3645">
                <a:solidFill>
                  <a:srgbClr val="000000"/>
                </a:solidFill>
                <a:latin typeface="Montserrat"/>
              </a:rPr>
              <a:t>- - - - - - - - - - -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70970" y="6142255"/>
            <a:ext cx="7751975" cy="338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3"/>
              </a:lnSpc>
              <a:spcBef>
                <a:spcPct val="0"/>
              </a:spcBef>
            </a:pP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Для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получения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мобильного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приложения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SlumpINS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пациенту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необходимо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будет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зайти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на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маркеты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 smtClean="0">
                <a:solidFill>
                  <a:srgbClr val="000000"/>
                </a:solidFill>
                <a:latin typeface="Montserrat"/>
              </a:rPr>
              <a:t>приложений</a:t>
            </a:r>
            <a:r>
              <a:rPr lang="ru-RU" sz="2745" dirty="0" smtClean="0">
                <a:solidFill>
                  <a:srgbClr val="000000"/>
                </a:solidFill>
                <a:latin typeface="Montserrat"/>
              </a:rPr>
              <a:t> или сайт</a:t>
            </a:r>
            <a:r>
              <a:rPr lang="en-US" sz="2745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и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скачать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его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приложением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сможет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пользоваться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как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человек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имеющий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значительный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стаж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заболевания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так</a:t>
            </a:r>
            <a:r>
              <a:rPr lang="en-US" sz="2745" dirty="0">
                <a:solidFill>
                  <a:srgbClr val="000000"/>
                </a:solidFill>
                <a:latin typeface="Montserrat"/>
              </a:rPr>
              <a:t> и </a:t>
            </a:r>
            <a:r>
              <a:rPr lang="en-US" sz="2745" dirty="0" err="1" smtClean="0">
                <a:solidFill>
                  <a:srgbClr val="000000"/>
                </a:solidFill>
                <a:latin typeface="Montserrat"/>
              </a:rPr>
              <a:t>недавно</a:t>
            </a:r>
            <a:r>
              <a:rPr lang="en-US" sz="2745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745" dirty="0" err="1">
                <a:solidFill>
                  <a:srgbClr val="000000"/>
                </a:solidFill>
                <a:latin typeface="Montserrat"/>
              </a:rPr>
              <a:t>заболевшие</a:t>
            </a:r>
            <a:endParaRPr lang="en-US" sz="2745" dirty="0">
              <a:solidFill>
                <a:srgbClr val="00000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C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3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704061" flipH="1" flipV="1">
            <a:off x="13824431" y="5385399"/>
            <a:ext cx="4991149" cy="754157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43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704061" flipH="1" flipV="1">
            <a:off x="11603194" y="525483"/>
            <a:ext cx="8220239" cy="1242069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7481333" y="693771"/>
            <a:ext cx="9777967" cy="8797342"/>
            <a:chOff x="0" y="0"/>
            <a:chExt cx="2575267" cy="231699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75267" cy="2316995"/>
            </a:xfrm>
            <a:custGeom>
              <a:avLst/>
              <a:gdLst/>
              <a:ahLst/>
              <a:cxnLst/>
              <a:rect l="l" t="t" r="r" b="b"/>
              <a:pathLst>
                <a:path w="2575267" h="2316995">
                  <a:moveTo>
                    <a:pt x="40380" y="0"/>
                  </a:moveTo>
                  <a:lnTo>
                    <a:pt x="2534887" y="0"/>
                  </a:lnTo>
                  <a:cubicBezTo>
                    <a:pt x="2557188" y="0"/>
                    <a:pt x="2575267" y="18079"/>
                    <a:pt x="2575267" y="40380"/>
                  </a:cubicBezTo>
                  <a:lnTo>
                    <a:pt x="2575267" y="2276615"/>
                  </a:lnTo>
                  <a:cubicBezTo>
                    <a:pt x="2575267" y="2287325"/>
                    <a:pt x="2571013" y="2297595"/>
                    <a:pt x="2563440" y="2305168"/>
                  </a:cubicBezTo>
                  <a:cubicBezTo>
                    <a:pt x="2555867" y="2312741"/>
                    <a:pt x="2545596" y="2316995"/>
                    <a:pt x="2534887" y="2316995"/>
                  </a:cubicBezTo>
                  <a:lnTo>
                    <a:pt x="40380" y="2316995"/>
                  </a:lnTo>
                  <a:cubicBezTo>
                    <a:pt x="29671" y="2316995"/>
                    <a:pt x="19400" y="2312741"/>
                    <a:pt x="11827" y="2305168"/>
                  </a:cubicBezTo>
                  <a:cubicBezTo>
                    <a:pt x="4254" y="2297595"/>
                    <a:pt x="0" y="2287325"/>
                    <a:pt x="0" y="2276615"/>
                  </a:cubicBezTo>
                  <a:lnTo>
                    <a:pt x="0" y="40380"/>
                  </a:lnTo>
                  <a:cubicBezTo>
                    <a:pt x="0" y="29671"/>
                    <a:pt x="4254" y="19400"/>
                    <a:pt x="11827" y="11827"/>
                  </a:cubicBezTo>
                  <a:cubicBezTo>
                    <a:pt x="19400" y="4254"/>
                    <a:pt x="29671" y="0"/>
                    <a:pt x="40380" y="0"/>
                  </a:cubicBezTo>
                  <a:close/>
                </a:path>
              </a:pathLst>
            </a:custGeom>
            <a:solidFill>
              <a:srgbClr val="FBFAF8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18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981075"/>
            <a:ext cx="5847803" cy="569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98"/>
              </a:lnSpc>
              <a:spcBef>
                <a:spcPct val="0"/>
              </a:spcBef>
            </a:pPr>
            <a:r>
              <a:rPr lang="en-US" sz="2641" dirty="0">
                <a:solidFill>
                  <a:srgbClr val="000000"/>
                </a:solidFill>
                <a:latin typeface="Montserrat"/>
              </a:rPr>
              <a:t>С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учетом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роста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цен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на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инсулиновые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помпы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отсутствием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мобильных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приложений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для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расчета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дозы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инсулина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возникает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спрос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на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наше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приложение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SlumpINS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.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Люди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с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сахарным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диабетом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1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типа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нуждаются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помощи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расчета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дозы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инсулина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хлебных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единиц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641" dirty="0" err="1" smtClean="0">
                <a:solidFill>
                  <a:srgbClr val="000000"/>
                </a:solidFill>
                <a:latin typeface="Montserrat"/>
              </a:rPr>
              <a:t>отслеживани</a:t>
            </a:r>
            <a:r>
              <a:rPr lang="ru-RU" sz="2641" dirty="0" smtClean="0">
                <a:solidFill>
                  <a:srgbClr val="000000"/>
                </a:solidFill>
                <a:latin typeface="Montserrat"/>
              </a:rPr>
              <a:t>и</a:t>
            </a:r>
            <a:r>
              <a:rPr lang="en-US" sz="2641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динамики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протекания</a:t>
            </a:r>
            <a:r>
              <a:rPr lang="en-US" sz="264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641" dirty="0" err="1">
                <a:solidFill>
                  <a:srgbClr val="000000"/>
                </a:solidFill>
                <a:latin typeface="Montserrat"/>
              </a:rPr>
              <a:t>заболевания</a:t>
            </a:r>
            <a:endParaRPr lang="en-US" sz="2641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27013" y="981075"/>
            <a:ext cx="8306939" cy="428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Montserrat Bold"/>
              </a:rPr>
              <a:t>Общая стоимость приложения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27013" y="1532501"/>
            <a:ext cx="9423005" cy="1180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64"/>
              </a:lnSpc>
            </a:pPr>
            <a:r>
              <a:rPr lang="en-US" sz="6903">
                <a:solidFill>
                  <a:srgbClr val="000000"/>
                </a:solidFill>
                <a:latin typeface="Montserrat Extra-Bold Bold"/>
              </a:rPr>
              <a:t>1 000 000 руб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27013" y="2922185"/>
            <a:ext cx="8779702" cy="740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1 этап: доработка MVP проекта – 800 тыс.руб.</a:t>
            </a:r>
          </a:p>
          <a:p>
            <a:pPr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Планируемые результаты: </a:t>
            </a:r>
          </a:p>
          <a:p>
            <a:pPr marL="474996" lvl="1" indent="-237498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Создание личного сайта для продаж, экспорт в GooglePlay, AppStore</a:t>
            </a:r>
          </a:p>
          <a:p>
            <a:pPr marL="474996" lvl="1" indent="-237498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Тестирование приложения на 500 человек с сахарным диабетом 1 типа</a:t>
            </a:r>
          </a:p>
          <a:p>
            <a:pPr marL="474996" lvl="1" indent="-237498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Готовый дизайн мобильного приложения</a:t>
            </a:r>
          </a:p>
          <a:p>
            <a:pPr marL="474996" lvl="1" indent="-237498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Максимальный функционал на первом этапе продаж</a:t>
            </a:r>
          </a:p>
          <a:p>
            <a:pPr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2 этап: маркетинг – 200 тыс.руб</a:t>
            </a:r>
          </a:p>
          <a:p>
            <a:pPr marL="474996" lvl="1" indent="-237498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Ведение групп в социальных сетях “Вконтакте” и “Telegram”</a:t>
            </a:r>
          </a:p>
          <a:p>
            <a:pPr marL="474996" lvl="1" indent="-237498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Покупка рекламы </a:t>
            </a:r>
          </a:p>
          <a:p>
            <a:pPr marL="474996" lvl="1" indent="-237498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Помощь PR - менеджера</a:t>
            </a:r>
          </a:p>
          <a:p>
            <a:pPr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Montserrat Bold"/>
              </a:rPr>
              <a:t>Необходимо 340 пользователей для окупаемости приложения</a:t>
            </a:r>
          </a:p>
          <a:p>
            <a:pPr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 Bold"/>
            </a:endParaRPr>
          </a:p>
          <a:p>
            <a:pPr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 Bold"/>
            </a:endParaRPr>
          </a:p>
          <a:p>
            <a:pPr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 Bold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19200" y="266700"/>
            <a:ext cx="23657930" cy="10892183"/>
            <a:chOff x="311003" y="1774146"/>
            <a:chExt cx="31543907" cy="1452291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6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5158509">
              <a:off x="2702122" y="4547151"/>
              <a:ext cx="9358787" cy="14141025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alphaModFix amt="6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6364073">
              <a:off x="20105004" y="-616973"/>
              <a:ext cx="9358787" cy="14141025"/>
            </a:xfrm>
            <a:prstGeom prst="rect">
              <a:avLst/>
            </a:prstGeom>
          </p:spPr>
        </p:pic>
        <p:grpSp>
          <p:nvGrpSpPr>
            <p:cNvPr id="5" name="Group 5"/>
            <p:cNvGrpSpPr/>
            <p:nvPr/>
          </p:nvGrpSpPr>
          <p:grpSpPr>
            <a:xfrm>
              <a:off x="13963997" y="1804688"/>
              <a:ext cx="12775116" cy="13716000"/>
              <a:chOff x="0" y="0"/>
              <a:chExt cx="2523480" cy="270933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523480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2523480" h="2709333">
                    <a:moveTo>
                      <a:pt x="41209" y="0"/>
                    </a:moveTo>
                    <a:lnTo>
                      <a:pt x="2482271" y="0"/>
                    </a:lnTo>
                    <a:cubicBezTo>
                      <a:pt x="2505030" y="0"/>
                      <a:pt x="2523480" y="18450"/>
                      <a:pt x="2523480" y="41209"/>
                    </a:cubicBezTo>
                    <a:lnTo>
                      <a:pt x="2523480" y="2668124"/>
                    </a:lnTo>
                    <a:cubicBezTo>
                      <a:pt x="2523480" y="2679054"/>
                      <a:pt x="2519138" y="2689535"/>
                      <a:pt x="2511410" y="2697263"/>
                    </a:cubicBezTo>
                    <a:cubicBezTo>
                      <a:pt x="2503682" y="2704992"/>
                      <a:pt x="2493200" y="2709333"/>
                      <a:pt x="2482271" y="2709333"/>
                    </a:cubicBezTo>
                    <a:lnTo>
                      <a:pt x="41209" y="2709333"/>
                    </a:lnTo>
                    <a:cubicBezTo>
                      <a:pt x="18450" y="2709333"/>
                      <a:pt x="0" y="2690883"/>
                      <a:pt x="0" y="2668124"/>
                    </a:cubicBezTo>
                    <a:lnTo>
                      <a:pt x="0" y="41209"/>
                    </a:lnTo>
                    <a:cubicBezTo>
                      <a:pt x="0" y="18450"/>
                      <a:pt x="18450" y="0"/>
                      <a:pt x="41209" y="0"/>
                    </a:cubicBezTo>
                    <a:close/>
                  </a:path>
                </a:pathLst>
              </a:custGeom>
              <a:solidFill>
                <a:srgbClr val="77BCE3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39"/>
                  </a:lnSpc>
                </a:pPr>
                <a:endParaRPr/>
              </a:p>
            </p:txBody>
          </p:sp>
        </p:grpSp>
        <p:sp>
          <p:nvSpPr>
            <p:cNvPr id="8" name="AutoShape 8"/>
            <p:cNvSpPr/>
            <p:nvPr/>
          </p:nvSpPr>
          <p:spPr>
            <a:xfrm>
              <a:off x="3143597" y="4239584"/>
              <a:ext cx="10014768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>
              <a:off x="3143597" y="5756577"/>
              <a:ext cx="10014768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3143597" y="7273571"/>
              <a:ext cx="10014768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1" name="AutoShape 11"/>
            <p:cNvSpPr/>
            <p:nvPr/>
          </p:nvSpPr>
          <p:spPr>
            <a:xfrm>
              <a:off x="3143597" y="8789181"/>
              <a:ext cx="10014768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AutoShape 12"/>
            <p:cNvSpPr/>
            <p:nvPr/>
          </p:nvSpPr>
          <p:spPr>
            <a:xfrm>
              <a:off x="3207494" y="10368291"/>
              <a:ext cx="10014768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3" name="AutoShape 13"/>
            <p:cNvSpPr/>
            <p:nvPr/>
          </p:nvSpPr>
          <p:spPr>
            <a:xfrm>
              <a:off x="3143597" y="11883901"/>
              <a:ext cx="10014768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4" name="AutoShape 14"/>
            <p:cNvSpPr/>
            <p:nvPr/>
          </p:nvSpPr>
          <p:spPr>
            <a:xfrm>
              <a:off x="3143597" y="13336011"/>
              <a:ext cx="10014768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5" name="Group 15"/>
            <p:cNvGrpSpPr/>
            <p:nvPr/>
          </p:nvGrpSpPr>
          <p:grpSpPr>
            <a:xfrm rot="-3748703">
              <a:off x="13987530" y="2679984"/>
              <a:ext cx="11965408" cy="11965408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1F4A7A">
                  <a:alpha val="10980"/>
                </a:srgbClr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89"/>
                  </a:lnSpc>
                </a:pPr>
                <a:endParaRPr/>
              </a:p>
            </p:txBody>
          </p:sp>
        </p:grpSp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4"/>
            <a:srcRect l="6273" r="5057"/>
            <a:stretch>
              <a:fillRect/>
            </a:stretch>
          </p:blipFill>
          <p:spPr>
            <a:xfrm>
              <a:off x="14368894" y="2135515"/>
              <a:ext cx="17362633" cy="13054347"/>
            </a:xfrm>
            <a:prstGeom prst="rect">
              <a:avLst/>
            </a:prstGeom>
          </p:spPr>
        </p:pic>
        <p:sp>
          <p:nvSpPr>
            <p:cNvPr id="19" name="TextBox 19"/>
            <p:cNvSpPr txBox="1"/>
            <p:nvPr/>
          </p:nvSpPr>
          <p:spPr>
            <a:xfrm>
              <a:off x="3143597" y="2803394"/>
              <a:ext cx="7769038" cy="6791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73"/>
                </a:lnSpc>
                <a:spcBef>
                  <a:spcPct val="0"/>
                </a:spcBef>
              </a:pPr>
              <a:r>
                <a:rPr lang="en-US" sz="3052">
                  <a:solidFill>
                    <a:srgbClr val="337096"/>
                  </a:solidFill>
                  <a:latin typeface="Montserrat Classic Bold"/>
                </a:rPr>
                <a:t>ТЕКУЩИЕ РЕЗУЛЬТАТЫ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143596" y="4717217"/>
              <a:ext cx="14561157" cy="5246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17"/>
                </a:lnSpc>
                <a:spcBef>
                  <a:spcPct val="0"/>
                </a:spcBef>
              </a:pPr>
              <a:r>
                <a:rPr lang="en-US" sz="2403">
                  <a:solidFill>
                    <a:srgbClr val="000000"/>
                  </a:solidFill>
                  <a:latin typeface="Montserrat Bold"/>
                </a:rPr>
                <a:t>Создана MVP-версия будущего приложения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207494" y="6172675"/>
              <a:ext cx="10939993" cy="5246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17"/>
                </a:lnSpc>
                <a:spcBef>
                  <a:spcPct val="0"/>
                </a:spcBef>
              </a:pPr>
              <a:r>
                <a:rPr lang="en-US" sz="2403">
                  <a:solidFill>
                    <a:srgbClr val="000000"/>
                  </a:solidFill>
                  <a:latin typeface="Montserrat Bold"/>
                </a:rPr>
                <a:t>Имеется готовая бизнес модель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207494" y="7686321"/>
              <a:ext cx="9998020" cy="5246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17"/>
                </a:lnSpc>
                <a:spcBef>
                  <a:spcPct val="0"/>
                </a:spcBef>
              </a:pPr>
              <a:r>
                <a:rPr lang="en-US" sz="2403">
                  <a:solidFill>
                    <a:srgbClr val="000000"/>
                  </a:solidFill>
                  <a:latin typeface="Montserrat Bold"/>
                </a:rPr>
                <a:t>Сформированный коллектив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207494" y="9328932"/>
              <a:ext cx="9122383" cy="5246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17"/>
                </a:lnSpc>
                <a:spcBef>
                  <a:spcPct val="0"/>
                </a:spcBef>
              </a:pPr>
              <a:r>
                <a:rPr lang="en-US" sz="2403">
                  <a:solidFill>
                    <a:srgbClr val="000000"/>
                  </a:solidFill>
                  <a:latin typeface="Montserrat Bold"/>
                </a:rPr>
                <a:t>Письма поддержки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271391" y="10781041"/>
              <a:ext cx="9612284" cy="5236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17"/>
                </a:lnSpc>
                <a:spcBef>
                  <a:spcPct val="0"/>
                </a:spcBef>
              </a:pPr>
              <a:r>
                <a:rPr lang="en-US" sz="2403">
                  <a:solidFill>
                    <a:srgbClr val="000000"/>
                  </a:solidFill>
                  <a:latin typeface="Montserrat Bold"/>
                </a:rPr>
                <a:t>Проверенный алгоритм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271391" y="12296652"/>
              <a:ext cx="9373863" cy="5246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17"/>
                </a:lnSpc>
                <a:spcBef>
                  <a:spcPct val="0"/>
                </a:spcBef>
              </a:pPr>
              <a:r>
                <a:rPr lang="en-US" sz="2403">
                  <a:solidFill>
                    <a:srgbClr val="000000"/>
                  </a:solidFill>
                  <a:latin typeface="Montserrat Bold"/>
                </a:rPr>
                <a:t>Подтвержденные гипотезы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225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952500"/>
            <a:ext cx="5715000" cy="8115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52500"/>
            <a:ext cx="5667375" cy="799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85900" y="1447799"/>
            <a:ext cx="5295900" cy="7505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10900" y="1447800"/>
            <a:ext cx="5314950" cy="75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56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6819711" y="-37967"/>
            <a:ext cx="9182289" cy="270048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sp>
        <p:nvSpPr>
          <p:cNvPr id="7" name="Прямоугольник 9"/>
          <p:cNvSpPr/>
          <p:nvPr/>
        </p:nvSpPr>
        <p:spPr>
          <a:xfrm>
            <a:off x="10198683" y="-37966"/>
            <a:ext cx="5803317" cy="2717828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sp>
        <p:nvSpPr>
          <p:cNvPr id="8" name="Прямоугольник 7"/>
          <p:cNvSpPr/>
          <p:nvPr/>
        </p:nvSpPr>
        <p:spPr>
          <a:xfrm>
            <a:off x="6819711" y="2589108"/>
            <a:ext cx="9182286" cy="7697892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sp>
        <p:nvSpPr>
          <p:cNvPr id="10" name="Квадрат"/>
          <p:cNvSpPr/>
          <p:nvPr/>
        </p:nvSpPr>
        <p:spPr>
          <a:xfrm>
            <a:off x="10208316" y="2589109"/>
            <a:ext cx="5803317" cy="7756160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sp>
        <p:nvSpPr>
          <p:cNvPr id="11" name="Прямоугольник 13"/>
          <p:cNvSpPr/>
          <p:nvPr/>
        </p:nvSpPr>
        <p:spPr>
          <a:xfrm>
            <a:off x="6819711" y="8010551"/>
            <a:ext cx="3388125" cy="2273831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2700"/>
          </a:p>
        </p:txBody>
      </p:sp>
      <p:sp>
        <p:nvSpPr>
          <p:cNvPr id="12" name="TextBox 11"/>
          <p:cNvSpPr txBox="1"/>
          <p:nvPr/>
        </p:nvSpPr>
        <p:spPr>
          <a:xfrm>
            <a:off x="10548157" y="2983261"/>
            <a:ext cx="550861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 </a:t>
            </a:r>
            <a:r>
              <a:rPr lang="en-US" sz="27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dimabarushov11@gmail.com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sz="27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r>
              <a:rPr lang="en-US" sz="27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+79225433911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18862284" y="2337495"/>
            <a:ext cx="2948562" cy="3465386"/>
          </a:xfrm>
          <a:prstGeom prst="rect">
            <a:avLst/>
          </a:prstGeom>
          <a:solidFill>
            <a:srgbClr val="ADDAE3"/>
          </a:solidFill>
          <a:ln>
            <a:noFill/>
          </a:ln>
          <a:extLst/>
        </p:spPr>
      </p:pic>
      <p:sp>
        <p:nvSpPr>
          <p:cNvPr id="14" name="Прямоугольник 13"/>
          <p:cNvSpPr/>
          <p:nvPr/>
        </p:nvSpPr>
        <p:spPr>
          <a:xfrm>
            <a:off x="11134785" y="420847"/>
            <a:ext cx="3711465" cy="15142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>
              <a:spcBef>
                <a:spcPct val="20000"/>
              </a:spcBef>
              <a:defRPr/>
            </a:pPr>
            <a:r>
              <a:rPr lang="ru-RU" sz="42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514350" indent="-514350" algn="ctr">
              <a:spcBef>
                <a:spcPct val="20000"/>
              </a:spcBef>
              <a:defRPr/>
            </a:pPr>
            <a:r>
              <a:rPr lang="ru-RU" sz="42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383" y="7191617"/>
            <a:ext cx="2786229" cy="2586908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316" y="606997"/>
            <a:ext cx="3024336" cy="1404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2519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ru-RU" sz="2700"/>
          </a:p>
        </p:txBody>
      </p:sp>
      <p:sp>
        <p:nvSpPr>
          <p:cNvPr id="4" name="Прямоугольник 3"/>
          <p:cNvSpPr/>
          <p:nvPr/>
        </p:nvSpPr>
        <p:spPr>
          <a:xfrm>
            <a:off x="3959424" y="2589108"/>
            <a:ext cx="5508612" cy="1478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" name="Прямоугольник 2"/>
          <p:cNvSpPr/>
          <p:nvPr/>
        </p:nvSpPr>
        <p:spPr>
          <a:xfrm>
            <a:off x="1937964" y="3058817"/>
            <a:ext cx="559210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7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Барышов</a:t>
            </a:r>
            <a:r>
              <a:rPr lang="ru-RU" sz="2700" b="1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Дмитрий Алексеевич</a:t>
            </a:r>
            <a:endParaRPr lang="ru-RU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4103"/>
            <a:ext cx="9468036" cy="635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0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984</Words>
  <Application>Microsoft Office PowerPoint</Application>
  <PresentationFormat>Произвольный</PresentationFormat>
  <Paragraphs>178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5" baseType="lpstr">
      <vt:lpstr>Montserrat Bold Italics</vt:lpstr>
      <vt:lpstr>Calibri</vt:lpstr>
      <vt:lpstr>Montserrat Extra-Bold Bold</vt:lpstr>
      <vt:lpstr>Tahoma</vt:lpstr>
      <vt:lpstr>Arial</vt:lpstr>
      <vt:lpstr>Gilroy-ExtraBold</vt:lpstr>
      <vt:lpstr>Cocomat Pro Heavy</vt:lpstr>
      <vt:lpstr>Montserrat Extra-Bold</vt:lpstr>
      <vt:lpstr>Montserrat Classic Bold</vt:lpstr>
      <vt:lpstr>Montserrat</vt:lpstr>
      <vt:lpstr>Helvetica Neue</vt:lpstr>
      <vt:lpstr>Montserrat Bold</vt:lpstr>
      <vt:lpstr>Arial Black</vt:lpstr>
      <vt:lpstr>Cocomat Pro Heavy Bold</vt:lpstr>
      <vt:lpstr>Open Sans Light</vt:lpstr>
      <vt:lpstr>Office Theme</vt:lpstr>
      <vt:lpstr>Студенческий  Стартап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blue creative modern medical clinic presentation</dc:title>
  <dc:creator>Дима</dc:creator>
  <cp:lastModifiedBy>Дима</cp:lastModifiedBy>
  <cp:revision>39</cp:revision>
  <dcterms:created xsi:type="dcterms:W3CDTF">2006-08-16T00:00:00Z</dcterms:created>
  <dcterms:modified xsi:type="dcterms:W3CDTF">2023-05-12T11:02:45Z</dcterms:modified>
  <dc:identifier>DAFinGh_V9w</dc:identifier>
</cp:coreProperties>
</file>