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Montserrat" panose="020B0604020202020204" charset="-52"/>
      <p:regular r:id="rId20"/>
      <p:bold r:id="rId21"/>
      <p:italic r:id="rId22"/>
      <p:boldItalic r:id="rId23"/>
    </p:embeddedFont>
    <p:embeddedFont>
      <p:font typeface="Montserrat ExtraBold" panose="020B0604020202020204" charset="-52"/>
      <p:bold r:id="rId24"/>
      <p:boldItalic r:id="rId25"/>
    </p:embeddedFont>
    <p:embeddedFont>
      <p:font typeface="Roboto" panose="020B060402020202020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YXm/QLfvD+i+bvDGBcjc1FX/h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5F9A07-A875-4E68-95A9-21DE6212A110}">
  <a:tblStyle styleId="{6C5F9A07-A875-4E68-95A9-21DE6212A1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117" name="Google Shape;11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SMART-цель должна быть: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 — Specific — конкретной;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 — Measurable — измеримой;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 — Achievable — достижимой;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R — Relevant — значимой;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T —Time bound — ограниченной во времени.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SMART-цель должна быть: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 — Specific — конкретной;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 — Measurable — измеримой;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 — Achievable — достижимой;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R — Relevant — значимой;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T —Time bound — ограниченной во времени.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" name="Google Shape;20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SMART-цель должна быть: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 — Specific — конкретной;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M — Measurable — измеримой;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A — Achievable — достижимой;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R — Relevant — значимой;</a:t>
            </a:r>
            <a:endParaRPr sz="120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2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T —Time bound — ограниченной во времени.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8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8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8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8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" name="Google Shape;29;p1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1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9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9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9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9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9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9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9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9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9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19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9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9"/>
          <p:cNvSpPr/>
          <p:nvPr/>
        </p:nvSpPr>
        <p:spPr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9"/>
          <p:cNvSpPr/>
          <p:nvPr/>
        </p:nvSpPr>
        <p:spPr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8108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2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22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22"/>
          <p:cNvGraphicFramePr/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{6C5F9A07-A875-4E68-95A9-21DE6212A110}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22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22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22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2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2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2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2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2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2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3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3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3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3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3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3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3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3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" name="Google Shape;91;p23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3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" name="Google Shape;94;p23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3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3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23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-4395" y="-2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382574" y="3720113"/>
            <a:ext cx="5505300" cy="25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 fontScale="55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13548"/>
              <a:buFont typeface="Arial"/>
              <a:buNone/>
            </a:pPr>
            <a:r>
              <a:rPr lang="ru-RU" sz="4545" b="1">
                <a:solidFill>
                  <a:srgbClr val="8F00FF"/>
                </a:solidFill>
              </a:rPr>
              <a:t>Визуальная новелла </a:t>
            </a:r>
            <a:endParaRPr sz="4545" b="1">
              <a:solidFill>
                <a:srgbClr val="8F00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13548"/>
              <a:buFont typeface="Arial"/>
              <a:buNone/>
            </a:pPr>
            <a:r>
              <a:rPr lang="ru-RU" sz="4545" b="1">
                <a:solidFill>
                  <a:srgbClr val="8F00FF"/>
                </a:solidFill>
              </a:rPr>
              <a:t>“Я и государство”</a:t>
            </a:r>
            <a:endParaRPr sz="1945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29032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43010"/>
              <a:buFont typeface="Arial"/>
              <a:buNone/>
            </a:pP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85682"/>
              <a:buFont typeface="Arial"/>
              <a:buNone/>
            </a:pPr>
            <a:r>
              <a:rPr lang="ru-RU" sz="3463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ЛИДЕР КОМАНДЫ:</a:t>
            </a:r>
            <a:endParaRPr sz="2563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85682"/>
              <a:buFont typeface="Arial"/>
              <a:buNone/>
            </a:pPr>
            <a:r>
              <a:rPr lang="ru-RU" sz="3463">
                <a:solidFill>
                  <a:srgbClr val="8F00FF"/>
                </a:solidFill>
              </a:rPr>
              <a:t>Ковалёва Маргарита</a:t>
            </a:r>
            <a:r>
              <a:rPr lang="ru-RU" sz="3463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563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211981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/>
        </p:nvSpPr>
        <p:spPr>
          <a:xfrm>
            <a:off x="6100292" y="1759761"/>
            <a:ext cx="1540224" cy="411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8818528" y="2425244"/>
            <a:ext cx="3404100" cy="45246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25" tIns="29125" rIns="29125" bIns="29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2"/>
            <a:ext cx="4308262" cy="292494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 txBox="1"/>
          <p:nvPr/>
        </p:nvSpPr>
        <p:spPr>
          <a:xfrm>
            <a:off x="6573747" y="3066436"/>
            <a:ext cx="1788980" cy="15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endParaRPr sz="23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8328248" y="1294963"/>
            <a:ext cx="3391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2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2" name="Google Shape;122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" name="Google Shape;124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5" name="Google Shape;125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0" name="Google Shape;130;p2"/>
          <p:cNvSpPr txBox="1"/>
          <p:nvPr/>
        </p:nvSpPr>
        <p:spPr>
          <a:xfrm>
            <a:off x="523750" y="2505950"/>
            <a:ext cx="7464300" cy="4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228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-RU" sz="2000" i="1">
                <a:solidFill>
                  <a:srgbClr val="FF0000"/>
                </a:solidFill>
              </a:rPr>
              <a:t>"Я и государство" - увлекательная визуальная новелла, которая раскрывает сложные взаимоотношения между индивидуальными правами и общественными интересами, подчеркивая важность гармонии и справедливости в функционировании государства. Вдохновляющая история научит нас ценить и защищать свои права, одновременно рассматривая влияние нашего решений на общество и будущее нашей страны.</a:t>
            </a:r>
            <a:endParaRPr sz="2000" i="1">
              <a:solidFill>
                <a:srgbClr val="FF0000"/>
              </a:solidFill>
            </a:endParaRPr>
          </a:p>
          <a:p>
            <a:pPr marL="228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1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i="1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11" y="789587"/>
            <a:ext cx="6992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3888" y="2281777"/>
            <a:ext cx="3215724" cy="321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8" name="Google Shape;138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43" name="Google Shape;143;p3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44" name="Google Shape;144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3"/>
          <p:cNvSpPr txBox="1"/>
          <p:nvPr/>
        </p:nvSpPr>
        <p:spPr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138986" y="789563"/>
            <a:ext cx="69921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СК</a:t>
            </a:r>
            <a:r>
              <a:rPr lang="ru-RU" sz="3600" b="1">
                <a:solidFill>
                  <a:srgbClr val="8F00FF"/>
                </a:solidFill>
              </a:rPr>
              <a:t>В</a:t>
            </a: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ОЗНАЯ ЦИФРОВАЯ ТЕХНОЛОГИЯ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8328248" y="1294963"/>
            <a:ext cx="3391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334050" y="2633983"/>
            <a:ext cx="66909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000" i="1">
                <a:solidFill>
                  <a:srgbClr val="FF0000"/>
                </a:solidFill>
              </a:rPr>
              <a:t>В нашем проекте задействована технология искусственного интеллекта. С его помощью мы обрабатываем реальные фотографии, которые становятся картинками новеллы.</a:t>
            </a:r>
            <a:endParaRPr sz="2000" i="1">
              <a:solidFill>
                <a:srgbClr val="FF0000"/>
              </a:solidFill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4950" y="941588"/>
            <a:ext cx="4862249" cy="2851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4812" y="4088074"/>
            <a:ext cx="3621765" cy="2053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/>
          <p:nvPr/>
        </p:nvSpPr>
        <p:spPr>
          <a:xfrm>
            <a:off x="523750" y="2225350"/>
            <a:ext cx="6650100" cy="3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ЦА – </a:t>
            </a:r>
            <a:r>
              <a:rPr lang="ru-RU" sz="1800">
                <a:solidFill>
                  <a:srgbClr val="8F00FF"/>
                </a:solidFill>
              </a:rPr>
              <a:t>Пользователи, интересующиеся визуальными новеллами</a:t>
            </a:r>
            <a:endParaRPr sz="1800">
              <a:solidFill>
                <a:srgbClr val="8F00FF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8F00FF"/>
                </a:solidFill>
              </a:rPr>
              <a:t>Проблема для пользователя.</a:t>
            </a:r>
            <a:r>
              <a:rPr lang="ru-RU" sz="1800">
                <a:solidFill>
                  <a:srgbClr val="8F00FF"/>
                </a:solidFill>
              </a:rPr>
              <a:t> </a:t>
            </a:r>
            <a:endParaRPr sz="18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8F00FF"/>
                </a:solidFill>
              </a:rPr>
              <a:t>Культурный вакуум, возникший после ухода из России иностранных аналогов визуальных новелл. Российские аналоги еще не заполнили эту нишу. Потребность в новом игровом продукте осталась.</a:t>
            </a:r>
            <a:endParaRPr sz="18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8F00FF"/>
                </a:solidFill>
              </a:rPr>
              <a:t>Проблема для государства</a:t>
            </a:r>
            <a:r>
              <a:rPr lang="ru-RU" sz="1800">
                <a:solidFill>
                  <a:srgbClr val="8F00FF"/>
                </a:solidFill>
              </a:rPr>
              <a:t>. </a:t>
            </a:r>
            <a:endParaRPr sz="18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8F00FF"/>
                </a:solidFill>
              </a:rPr>
              <a:t>За жанром визуальной новеллы закрепилась репутация легкомысленных игр. Однако потенциал интерактивной литературы достаточно велик для того, чтобы применять его в воспитательных и образовательных целях.  </a:t>
            </a:r>
            <a:endParaRPr sz="1800">
              <a:solidFill>
                <a:srgbClr val="8F00FF"/>
              </a:solidFill>
            </a:endParaRPr>
          </a:p>
        </p:txBody>
      </p:sp>
      <p:grpSp>
        <p:nvGrpSpPr>
          <p:cNvPr id="157" name="Google Shape;157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8" name="Google Shape;158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63" name="Google Shape;163;p4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4" name="Google Shape;164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" name="Google Shape;165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6" name="Google Shape;166;p4"/>
          <p:cNvSpPr txBox="1"/>
          <p:nvPr/>
        </p:nvSpPr>
        <p:spPr>
          <a:xfrm>
            <a:off x="-42593" y="105273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6250" y="1623385"/>
            <a:ext cx="3611226" cy="361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74" name="Google Shape;174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79" name="Google Shape;179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80" name="Google Shape;180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2" name="Google Shape;182;p5"/>
          <p:cNvSpPr txBox="1"/>
          <p:nvPr/>
        </p:nvSpPr>
        <p:spPr>
          <a:xfrm>
            <a:off x="-42593" y="105273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АНАЛОГИ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5"/>
          <p:cNvSpPr txBox="1"/>
          <p:nvPr/>
        </p:nvSpPr>
        <p:spPr>
          <a:xfrm>
            <a:off x="839416" y="2662759"/>
            <a:ext cx="49905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2200" b="1">
                <a:solidFill>
                  <a:srgbClr val="8F00FF"/>
                </a:solidFill>
              </a:rPr>
              <a:t>Чтение электронных и бумажных книг, прохождение текстовых квестов.</a:t>
            </a:r>
            <a:r>
              <a:rPr lang="ru-RU" sz="1600" b="1">
                <a:solidFill>
                  <a:srgbClr val="8F00FF"/>
                </a:solidFill>
              </a:rPr>
              <a:t/>
            </a:r>
            <a:br>
              <a:rPr lang="ru-RU" sz="1600" b="1">
                <a:solidFill>
                  <a:srgbClr val="8F00FF"/>
                </a:solidFill>
              </a:rPr>
            </a:br>
            <a:r>
              <a:rPr lang="ru-RU" sz="1600" b="1">
                <a:solidFill>
                  <a:srgbClr val="8F00FF"/>
                </a:solidFill>
              </a:rPr>
              <a:t/>
            </a:r>
            <a:br>
              <a:rPr lang="ru-RU" sz="1600" b="1">
                <a:solidFill>
                  <a:srgbClr val="8F00FF"/>
                </a:solidFill>
              </a:rPr>
            </a:br>
            <a:endParaRPr sz="1600">
              <a:solidFill>
                <a:srgbClr val="8F00FF"/>
              </a:solidFill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4" name="Google Shape;18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72173" y="353325"/>
            <a:ext cx="2076450" cy="365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741" y="3823975"/>
            <a:ext cx="3814446" cy="25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2" name="Google Shape;192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97" name="Google Shape;197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98" name="Google Shape;198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0" name="Google Shape;200;p6"/>
          <p:cNvSpPr txBox="1"/>
          <p:nvPr/>
        </p:nvSpPr>
        <p:spPr>
          <a:xfrm>
            <a:off x="-42593" y="1052736"/>
            <a:ext cx="6992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>
                <a:solidFill>
                  <a:srgbClr val="8F00FF"/>
                </a:solidFill>
              </a:rPr>
              <a:t>КОНКУРЕНТЫ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839416" y="2619840"/>
            <a:ext cx="4990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8" indent="0" algn="l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>
                <a:solidFill>
                  <a:srgbClr val="8F00FF"/>
                </a:solidFill>
              </a:rPr>
              <a:t/>
            </a:r>
            <a:br>
              <a:rPr lang="ru-RU" sz="1600">
                <a:solidFill>
                  <a:srgbClr val="8F00FF"/>
                </a:solidFill>
              </a:rPr>
            </a:br>
            <a:r>
              <a:rPr lang="ru-RU" sz="1600">
                <a:solidFill>
                  <a:srgbClr val="8F00FF"/>
                </a:solidFill>
              </a:rPr>
              <a:t>1. Визуальная новелла “Зайчик”</a:t>
            </a:r>
            <a:br>
              <a:rPr lang="ru-RU" sz="1600">
                <a:solidFill>
                  <a:srgbClr val="8F00FF"/>
                </a:solidFill>
              </a:rPr>
            </a:br>
            <a:r>
              <a:rPr lang="ru-RU" sz="1600">
                <a:solidFill>
                  <a:srgbClr val="8F00FF"/>
                </a:solidFill>
              </a:rPr>
              <a:t>2. Визуальная новелла “Бесконечное лето”</a:t>
            </a:r>
            <a:endParaRPr sz="1600">
              <a:solidFill>
                <a:srgbClr val="8F00FF"/>
              </a:solidFill>
            </a:endParaRPr>
          </a:p>
          <a:p>
            <a:pPr marL="0" lvl="8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1600">
                <a:solidFill>
                  <a:srgbClr val="8F00FF"/>
                </a:solidFill>
              </a:rPr>
              <a:t>3. Визуальная новелла “Клуб романтики”</a:t>
            </a:r>
            <a:endParaRPr sz="1600">
              <a:solidFill>
                <a:srgbClr val="8F00FF"/>
              </a:solidFill>
            </a:endParaRPr>
          </a:p>
          <a:p>
            <a:pPr marL="0" lvl="8" indent="0" algn="l" rtl="0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>
                <a:solidFill>
                  <a:srgbClr val="8F00FF"/>
                </a:solidFill>
              </a:rPr>
              <a:t>4. Платформы для визуальных новелл: Лагерта, Лига мечтателей и другие</a:t>
            </a:r>
            <a:endParaRPr sz="1600">
              <a:solidFill>
                <a:srgbClr val="8F00FF"/>
              </a:solidFill>
            </a:endParaRPr>
          </a:p>
        </p:txBody>
      </p:sp>
      <p:pic>
        <p:nvPicPr>
          <p:cNvPr id="202" name="Google Shape;20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7743" y="648100"/>
            <a:ext cx="4734675" cy="271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6277" y="3661000"/>
            <a:ext cx="5398775" cy="252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0" name="Google Shape;210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15" name="Google Shape;215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16" name="Google Shape;216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7"/>
          <p:cNvSpPr txBox="1"/>
          <p:nvPr/>
        </p:nvSpPr>
        <p:spPr>
          <a:xfrm>
            <a:off x="-176123" y="45502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7"/>
          <p:cNvSpPr txBox="1"/>
          <p:nvPr/>
        </p:nvSpPr>
        <p:spPr>
          <a:xfrm>
            <a:off x="600800" y="1162891"/>
            <a:ext cx="8303400" cy="3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1. 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ТАМ (Общий рынок)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К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ол-во запросов </a:t>
            </a:r>
            <a:r>
              <a:rPr lang="ru-RU">
                <a:solidFill>
                  <a:srgbClr val="8F00FF"/>
                </a:solidFill>
              </a:rPr>
              <a:t>“Визуальная новелла ”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ru-RU">
                <a:solidFill>
                  <a:srgbClr val="8F00FF"/>
                </a:solidFill>
              </a:rPr>
              <a:t>Google 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ru-RU">
                <a:solidFill>
                  <a:srgbClr val="8F00FF"/>
                </a:solidFill>
              </a:rPr>
              <a:t>1 880 000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чел * средний чек (</a:t>
            </a:r>
            <a:r>
              <a:rPr lang="ru-RU">
                <a:solidFill>
                  <a:srgbClr val="8F00FF"/>
                </a:solidFill>
              </a:rPr>
              <a:t>350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р) = </a:t>
            </a:r>
            <a:r>
              <a:rPr lang="ru-RU">
                <a:solidFill>
                  <a:srgbClr val="8F00FF"/>
                </a:solidFill>
              </a:rPr>
              <a:t>658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>
                <a:solidFill>
                  <a:srgbClr val="8F00FF"/>
                </a:solidFill>
              </a:rPr>
              <a:t>млн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руб</a:t>
            </a:r>
            <a:r>
              <a:rPr lang="ru-RU">
                <a:solidFill>
                  <a:srgbClr val="8F00FF"/>
                </a:solidFill>
              </a:rPr>
              <a:t>.</a:t>
            </a:r>
            <a:endParaRPr/>
          </a:p>
          <a:p>
            <a:pPr marL="285750" marR="0" lvl="8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2. SAM (Потенциальный рынок)</a:t>
            </a: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8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>
                <a:solidFill>
                  <a:srgbClr val="8F00FF"/>
                </a:solidFill>
              </a:rPr>
              <a:t>Кол-во запросов “Новые визуальные новеллы ” - 638 000 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ru-RU">
                <a:solidFill>
                  <a:srgbClr val="8F00FF"/>
                </a:solidFill>
              </a:rPr>
              <a:t>350 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 = </a:t>
            </a:r>
            <a:r>
              <a:rPr lang="ru-RU">
                <a:solidFill>
                  <a:srgbClr val="8F00FF"/>
                </a:solidFill>
              </a:rPr>
              <a:t>223,3 млн руб.</a:t>
            </a:r>
            <a:endParaRPr>
              <a:solidFill>
                <a:srgbClr val="8F00FF"/>
              </a:solidFill>
            </a:endParaRPr>
          </a:p>
          <a:p>
            <a:pPr marL="285750" marR="0" lvl="8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>
                <a:solidFill>
                  <a:srgbClr val="8F00FF"/>
                </a:solidFill>
              </a:rPr>
              <a:t>Сообщество “Клуб романтики” в ВКонтакте 1 500 000 * 350 р = 525 млн руб.</a:t>
            </a:r>
            <a:endParaRPr>
              <a:solidFill>
                <a:srgbClr val="8F00FF"/>
              </a:solidFill>
            </a:endParaRPr>
          </a:p>
          <a:p>
            <a:pPr marL="285750" marR="0" lvl="8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8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3 SOM (Достижимый рынок)</a:t>
            </a:r>
            <a:endParaRPr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Сообщество в соц.сетях 300 чел * </a:t>
            </a:r>
            <a:r>
              <a:rPr lang="ru-RU">
                <a:solidFill>
                  <a:srgbClr val="8F00FF"/>
                </a:solidFill>
              </a:rPr>
              <a:t>350 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 = </a:t>
            </a:r>
            <a:r>
              <a:rPr lang="ru-RU">
                <a:solidFill>
                  <a:srgbClr val="8F00FF"/>
                </a:solidFill>
              </a:rPr>
              <a:t>105 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000 р в месяц *12 мес = 1</a:t>
            </a:r>
            <a:r>
              <a:rPr lang="ru-RU">
                <a:solidFill>
                  <a:srgbClr val="8F00FF"/>
                </a:solidFill>
              </a:rPr>
              <a:t>,26 млн руб.</a:t>
            </a:r>
            <a:endParaRPr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Каналы Телеграмм 150 чел * </a:t>
            </a:r>
            <a:r>
              <a:rPr lang="ru-RU">
                <a:solidFill>
                  <a:srgbClr val="8F00FF"/>
                </a:solidFill>
              </a:rPr>
              <a:t>350 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 = 5</a:t>
            </a:r>
            <a:r>
              <a:rPr lang="ru-RU">
                <a:solidFill>
                  <a:srgbClr val="8F00FF"/>
                </a:solidFill>
              </a:rPr>
              <a:t>2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>
                <a:solidFill>
                  <a:srgbClr val="8F00FF"/>
                </a:solidFill>
              </a:rPr>
              <a:t>5</a:t>
            </a:r>
            <a:r>
              <a:rPr lang="ru-RU" sz="14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00 р в месяц * 12 мес = 630 тыс руб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25" name="Google Shape;225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30" name="Google Shape;230;p8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31" name="Google Shape;231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2" name="Google Shape;232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3" name="Google Shape;233;p8"/>
          <p:cNvSpPr txBox="1"/>
          <p:nvPr/>
        </p:nvSpPr>
        <p:spPr>
          <a:xfrm>
            <a:off x="165799" y="266696"/>
            <a:ext cx="6992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1314775" y="1609650"/>
            <a:ext cx="2394300" cy="4391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4942850" y="1609650"/>
            <a:ext cx="2394300" cy="4391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8395100" y="1609650"/>
            <a:ext cx="2394300" cy="4391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8"/>
          <p:cNvSpPr txBox="1"/>
          <p:nvPr/>
        </p:nvSpPr>
        <p:spPr>
          <a:xfrm>
            <a:off x="1409575" y="1796850"/>
            <a:ext cx="2204700" cy="40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8F00FF"/>
                </a:solidFill>
              </a:rPr>
              <a:t>Каналы продвижения</a:t>
            </a: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8F00FF"/>
                </a:solidFill>
              </a:rPr>
              <a:t>Реклама в соц. сетях;</a:t>
            </a:r>
            <a:endParaRPr sz="19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8F00FF"/>
                </a:solidFill>
              </a:rPr>
              <a:t>Магазины приложений.</a:t>
            </a:r>
            <a:endParaRPr sz="1900">
              <a:solidFill>
                <a:srgbClr val="8F00FF"/>
              </a:solidFill>
            </a:endParaRPr>
          </a:p>
        </p:txBody>
      </p:sp>
      <p:sp>
        <p:nvSpPr>
          <p:cNvPr id="238" name="Google Shape;238;p8"/>
          <p:cNvSpPr txBox="1"/>
          <p:nvPr/>
        </p:nvSpPr>
        <p:spPr>
          <a:xfrm>
            <a:off x="5037663" y="1796850"/>
            <a:ext cx="2204700" cy="40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8F00FF"/>
                </a:solidFill>
              </a:rPr>
              <a:t>Источники дохода</a:t>
            </a: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8F00FF"/>
                </a:solidFill>
              </a:rPr>
              <a:t>Покупка подсказок;</a:t>
            </a:r>
            <a:endParaRPr sz="19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8F00FF"/>
                </a:solidFill>
              </a:rPr>
              <a:t>Покупка сюжета;</a:t>
            </a:r>
            <a:br>
              <a:rPr lang="ru-RU" sz="1900">
                <a:solidFill>
                  <a:srgbClr val="8F00FF"/>
                </a:solidFill>
              </a:rPr>
            </a:br>
            <a:r>
              <a:rPr lang="ru-RU" sz="1900">
                <a:solidFill>
                  <a:srgbClr val="8F00FF"/>
                </a:solidFill>
              </a:rPr>
              <a:t>Реклама.</a:t>
            </a:r>
            <a:endParaRPr sz="1900">
              <a:solidFill>
                <a:srgbClr val="8F00FF"/>
              </a:solidFill>
            </a:endParaRPr>
          </a:p>
        </p:txBody>
      </p:sp>
      <p:sp>
        <p:nvSpPr>
          <p:cNvPr id="239" name="Google Shape;239;p8"/>
          <p:cNvSpPr txBox="1"/>
          <p:nvPr/>
        </p:nvSpPr>
        <p:spPr>
          <a:xfrm>
            <a:off x="8489900" y="1796850"/>
            <a:ext cx="2204700" cy="40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8F00FF"/>
                </a:solidFill>
              </a:rPr>
              <a:t>Постоянные расходы</a:t>
            </a: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8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8F00FF"/>
                </a:solidFill>
              </a:rPr>
              <a:t>Реклама в соц. сетях.</a:t>
            </a:r>
            <a:endParaRPr sz="19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"/>
          <p:cNvSpPr txBox="1"/>
          <p:nvPr/>
        </p:nvSpPr>
        <p:spPr>
          <a:xfrm rot="2546">
            <a:off x="10092233" y="6277587"/>
            <a:ext cx="405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8</a:t>
            </a:r>
            <a:endParaRPr/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 cap="none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245" name="Google Shape;245;p9"/>
          <p:cNvGraphicFramePr/>
          <p:nvPr/>
        </p:nvGraphicFramePr>
        <p:xfrm>
          <a:off x="551384" y="15567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{6C5F9A07-A875-4E68-95A9-21DE6212A110}</a:tableStyleId>
              </a:tblPr>
              <a:tblGrid>
                <a:gridCol w="456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i="1" u="none" strike="noStrike" cap="none">
                        <a:solidFill>
                          <a:srgbClr val="1E4E79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 cap="none">
                          <a:solidFill>
                            <a:srgbClr val="1E4E7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2023</a:t>
                      </a:r>
                      <a:endParaRPr sz="1300" u="none" strike="noStrike" cap="none">
                        <a:solidFill>
                          <a:srgbClr val="1E4E79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 cap="none">
                          <a:solidFill>
                            <a:srgbClr val="1E4E7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2024</a:t>
                      </a:r>
                      <a:endParaRPr sz="1300" u="none" strike="noStrike" cap="none">
                        <a:solidFill>
                          <a:srgbClr val="1E4E79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 cap="none">
                          <a:solidFill>
                            <a:srgbClr val="1E4E7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2025</a:t>
                      </a:r>
                      <a:endParaRPr sz="1300" u="none" strike="noStrike" cap="none">
                        <a:solidFill>
                          <a:srgbClr val="1E4E79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Объем продаж, ед.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 клиентов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Средний чек, руб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Выручка, тыс. руб.</a:t>
                      </a:r>
                      <a:endParaRPr/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5300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90000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Расходы, тыс. руб., в т.ч.: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8" indent="13652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Переменные, тыс. руб.</a:t>
                      </a:r>
                      <a:endParaRPr/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6" indent="13652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Постоянные, тыс. руб.</a:t>
                      </a:r>
                      <a:endParaRPr/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9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Операционная прибыль, тыс. руб.</a:t>
                      </a:r>
                      <a:endParaRPr/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75000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260000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Маржа, % 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96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Активы, тыс.руб.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Кредиты, займы, тыс.руб.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E4E7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100" u="none" strike="noStrike" cap="none">
                        <a:solidFill>
                          <a:srgbClr val="1E4E7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BCBC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6" name="Google Shape;246;p9"/>
          <p:cNvSpPr txBox="1"/>
          <p:nvPr/>
        </p:nvSpPr>
        <p:spPr>
          <a:xfrm>
            <a:off x="-24071" y="-46986"/>
            <a:ext cx="6992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ФИНА</a:t>
            </a:r>
            <a:r>
              <a:rPr lang="ru-RU" sz="3600" b="1">
                <a:solidFill>
                  <a:srgbClr val="8F00FF"/>
                </a:solidFill>
              </a:rPr>
              <a:t>Н</a:t>
            </a: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СОВАЯ-МОДЕЛЬ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10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52" name="Google Shape;252;p10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3" name="Google Shape;253;p10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p1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55" name="Google Shape;255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6" name="Google Shape;256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8" name="Google Shape;258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60" name="Google Shape;260;p10"/>
          <p:cNvSpPr txBox="1"/>
          <p:nvPr/>
        </p:nvSpPr>
        <p:spPr>
          <a:xfrm>
            <a:off x="246974" y="666447"/>
            <a:ext cx="6992203" cy="196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СОЦИАЛЬНО-ЗНАЧИМЫЙ ЭФФЕКТ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0"/>
          <p:cNvSpPr txBox="1"/>
          <p:nvPr/>
        </p:nvSpPr>
        <p:spPr>
          <a:xfrm>
            <a:off x="479650" y="3158575"/>
            <a:ext cx="79095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AutoNum type="arabicPeriod"/>
            </a:pPr>
            <a:r>
              <a:rPr lang="ru-RU" sz="2800">
                <a:solidFill>
                  <a:srgbClr val="8F00FF"/>
                </a:solidFill>
              </a:rPr>
              <a:t>Расширение знаний в истории;</a:t>
            </a:r>
            <a:endParaRPr sz="2800">
              <a:solidFill>
                <a:srgbClr val="8F00FF"/>
              </a:solidFill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AutoNum type="arabicPeriod"/>
            </a:pPr>
            <a:r>
              <a:rPr lang="ru-RU" sz="2800">
                <a:solidFill>
                  <a:srgbClr val="8F00FF"/>
                </a:solidFill>
              </a:rPr>
              <a:t>Повышение грамотности населения;</a:t>
            </a:r>
            <a:endParaRPr sz="2800">
              <a:solidFill>
                <a:srgbClr val="8F00FF"/>
              </a:solidFill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AutoNum type="arabicPeriod"/>
            </a:pPr>
            <a:r>
              <a:rPr lang="ru-RU" sz="2800">
                <a:solidFill>
                  <a:srgbClr val="8F00FF"/>
                </a:solidFill>
              </a:rPr>
              <a:t>Рост интереса подростков к литературе и истории.</a:t>
            </a:r>
            <a:endParaRPr sz="28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67" name="Google Shape;267;p1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0" name="Google Shape;270;p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1" name="Google Shape;271;p1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72" name="Google Shape;272;p11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73" name="Google Shape;273;p11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4" name="Google Shape;274;p11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" name="Google Shape;275;p11"/>
          <p:cNvSpPr txBox="1"/>
          <p:nvPr/>
        </p:nvSpPr>
        <p:spPr>
          <a:xfrm>
            <a:off x="246974" y="943446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ЗАПРОС НА ПОДДЕРЖКУ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1"/>
          <p:cNvSpPr txBox="1"/>
          <p:nvPr/>
        </p:nvSpPr>
        <p:spPr>
          <a:xfrm>
            <a:off x="983814" y="2852936"/>
            <a:ext cx="49905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ПАРТНЕРСКИЙ (ПРОДВИЖЕНИЕ)</a:t>
            </a:r>
            <a:endParaRPr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РЕСУРСНЫЙ (</a:t>
            </a:r>
            <a:r>
              <a:rPr lang="ru-RU" sz="1600">
                <a:solidFill>
                  <a:srgbClr val="8F00FF"/>
                </a:solidFill>
              </a:rPr>
              <a:t>ПОМОЩЬ В РАЗРАБОТКЕ, ФОТОГРАФ, АГЕНТ ПО ПОИСКУ МОДЕЛЕЙ</a:t>
            </a: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endParaRPr/>
          </a:p>
        </p:txBody>
      </p:sp>
      <p:pic>
        <p:nvPicPr>
          <p:cNvPr id="277" name="Google Shape;27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5500" y="2658450"/>
            <a:ext cx="3940525" cy="31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1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83" name="Google Shape;283;p1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5" name="Google Shape;285;p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6" name="Google Shape;286;p1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7" name="Google Shape;287;p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88" name="Google Shape;288;p12"/>
          <p:cNvGrpSpPr/>
          <p:nvPr/>
        </p:nvGrpSpPr>
        <p:grpSpPr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289" name="Google Shape;289;p1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0" name="Google Shape;290;p1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" name="Google Shape;291;p12"/>
          <p:cNvSpPr txBox="1"/>
          <p:nvPr/>
        </p:nvSpPr>
        <p:spPr>
          <a:xfrm>
            <a:off x="466723" y="4655931"/>
            <a:ext cx="2160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Ковалёва Маргарита Вячеславовна</a:t>
            </a: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Лидер</a:t>
            </a: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2"/>
          <p:cNvSpPr txBox="1"/>
          <p:nvPr/>
        </p:nvSpPr>
        <p:spPr>
          <a:xfrm>
            <a:off x="2624446" y="4655931"/>
            <a:ext cx="2160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Дьякова Полина Федоровна</a:t>
            </a: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Дизайнер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2"/>
          <p:cNvSpPr txBox="1"/>
          <p:nvPr/>
        </p:nvSpPr>
        <p:spPr>
          <a:xfrm>
            <a:off x="4782146" y="4655930"/>
            <a:ext cx="2160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Васильева Дарья Сергеевна</a:t>
            </a: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Экономист</a:t>
            </a: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2"/>
          <p:cNvSpPr txBox="1"/>
          <p:nvPr/>
        </p:nvSpPr>
        <p:spPr>
          <a:xfrm>
            <a:off x="7117886" y="4692380"/>
            <a:ext cx="2160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Калашников Данияр Константинович</a:t>
            </a: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Разработчик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2"/>
          <p:cNvSpPr txBox="1"/>
          <p:nvPr/>
        </p:nvSpPr>
        <p:spPr>
          <a:xfrm>
            <a:off x="-579370" y="515628"/>
            <a:ext cx="6992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12"/>
          <p:cNvPicPr preferRelativeResize="0"/>
          <p:nvPr/>
        </p:nvPicPr>
        <p:blipFill rotWithShape="1">
          <a:blip r:embed="rId3">
            <a:alphaModFix/>
          </a:blip>
          <a:srcRect b="1603"/>
          <a:stretch/>
        </p:blipFill>
        <p:spPr>
          <a:xfrm>
            <a:off x="649050" y="2247900"/>
            <a:ext cx="1795926" cy="2356152"/>
          </a:xfrm>
          <a:prstGeom prst="rect">
            <a:avLst/>
          </a:prstGeom>
          <a:noFill/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7" name="Google Shape;297;p12"/>
          <p:cNvPicPr preferRelativeResize="0"/>
          <p:nvPr/>
        </p:nvPicPr>
        <p:blipFill rotWithShape="1">
          <a:blip r:embed="rId4">
            <a:alphaModFix/>
          </a:blip>
          <a:srcRect b="6182"/>
          <a:stretch/>
        </p:blipFill>
        <p:spPr>
          <a:xfrm>
            <a:off x="2869050" y="2241737"/>
            <a:ext cx="1641424" cy="2374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8533" y="2247900"/>
            <a:ext cx="20193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2"/>
          <p:cNvPicPr preferRelativeResize="0"/>
          <p:nvPr/>
        </p:nvPicPr>
        <p:blipFill rotWithShape="1">
          <a:blip r:embed="rId6">
            <a:alphaModFix/>
          </a:blip>
          <a:srcRect b="6515"/>
          <a:stretch/>
        </p:blipFill>
        <p:spPr>
          <a:xfrm>
            <a:off x="4934550" y="2241850"/>
            <a:ext cx="1895050" cy="236220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2"/>
          <p:cNvSpPr txBox="1"/>
          <p:nvPr/>
        </p:nvSpPr>
        <p:spPr>
          <a:xfrm>
            <a:off x="9619611" y="4692380"/>
            <a:ext cx="2160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Франц Диана Алексеевна</a:t>
            </a: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8F00FF"/>
                </a:solidFill>
              </a:rPr>
              <a:t>Аналитик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12620" y="2241713"/>
            <a:ext cx="2374566" cy="2374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75" tIns="45675" rIns="45675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10" name="Google Shape;310;p1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11" name="Google Shape;311;p1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16" name="Google Shape;316;p13" descr="значки-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546" y="2251752"/>
            <a:ext cx="720000" cy="7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3" descr="значки-05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546" y="5827384"/>
            <a:ext cx="720000" cy="7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3" descr="значки-06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6414" y="2255927"/>
            <a:ext cx="720000" cy="7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3"/>
          <p:cNvSpPr txBox="1"/>
          <p:nvPr/>
        </p:nvSpPr>
        <p:spPr>
          <a:xfrm>
            <a:off x="1220556" y="2410484"/>
            <a:ext cx="2571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margarita.kovaleva30@mail.ru</a:t>
            </a:r>
            <a:endParaRPr sz="1400" b="0" i="0" u="none" strike="noStrike" cap="non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3"/>
          <p:cNvSpPr txBox="1"/>
          <p:nvPr/>
        </p:nvSpPr>
        <p:spPr>
          <a:xfrm>
            <a:off x="1214646" y="5986116"/>
            <a:ext cx="257176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122D52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ru-RU"/>
              <a:t>margaren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3"/>
          <p:cNvSpPr txBox="1"/>
          <p:nvPr/>
        </p:nvSpPr>
        <p:spPr>
          <a:xfrm>
            <a:off x="4095424" y="2410484"/>
            <a:ext cx="2571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/>
              <a:t>996) 398-48-46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97689" y="5889318"/>
            <a:ext cx="608527" cy="608527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3"/>
          <p:cNvSpPr txBox="1"/>
          <p:nvPr/>
        </p:nvSpPr>
        <p:spPr>
          <a:xfrm>
            <a:off x="4106429" y="5987279"/>
            <a:ext cx="2571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122D52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ru-RU">
                <a:solidFill>
                  <a:schemeClr val="dk1"/>
                </a:solidFill>
              </a:rPr>
              <a:t>margaren</a:t>
            </a:r>
            <a:endParaRPr sz="1400" b="0" i="0" u="none" strike="noStrike" cap="none">
              <a:solidFill>
                <a:srgbClr val="122D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3"/>
          <p:cNvSpPr txBox="1"/>
          <p:nvPr/>
        </p:nvSpPr>
        <p:spPr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81206" y="2013397"/>
            <a:ext cx="5498672" cy="3733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623</Words>
  <Application>Microsoft Office PowerPoint</Application>
  <PresentationFormat>Широкоэкранный</PresentationFormat>
  <Paragraphs>183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Times New Roman</vt:lpstr>
      <vt:lpstr>Helvetica Neue</vt:lpstr>
      <vt:lpstr>Montserrat</vt:lpstr>
      <vt:lpstr>Montserrat ExtraBold</vt:lpstr>
      <vt:lpstr>Roboto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карасик</cp:lastModifiedBy>
  <cp:revision>1</cp:revision>
  <dcterms:modified xsi:type="dcterms:W3CDTF">2023-12-19T02:27:50Z</dcterms:modified>
</cp:coreProperties>
</file>