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6" r:id="rId1"/>
  </p:sldMasterIdLst>
  <p:notesMasterIdLst>
    <p:notesMasterId r:id="rId13"/>
  </p:notesMasterIdLst>
  <p:handoutMasterIdLst>
    <p:handoutMasterId r:id="rId14"/>
  </p:handoutMasterIdLst>
  <p:sldIdLst>
    <p:sldId id="256" r:id="rId2"/>
    <p:sldId id="330" r:id="rId3"/>
    <p:sldId id="332" r:id="rId4"/>
    <p:sldId id="334" r:id="rId5"/>
    <p:sldId id="335" r:id="rId6"/>
    <p:sldId id="336" r:id="rId7"/>
    <p:sldId id="341" r:id="rId8"/>
    <p:sldId id="340" r:id="rId9"/>
    <p:sldId id="337" r:id="rId10"/>
    <p:sldId id="342" r:id="rId11"/>
    <p:sldId id="320" r:id="rId1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4" clrIdx="0">
    <p:extLst/>
  </p:cmAuthor>
  <p:cmAuthor id="2" name="ecolg" initials="e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331" autoAdjust="0"/>
    <p:restoredTop sz="94660"/>
  </p:normalViewPr>
  <p:slideViewPr>
    <p:cSldViewPr snapToGrid="0">
      <p:cViewPr varScale="1">
        <p:scale>
          <a:sx n="88" d="100"/>
          <a:sy n="88" d="100"/>
        </p:scale>
        <p:origin x="298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0156386701662277E-2"/>
          <c:y val="0.11007202588048588"/>
          <c:w val="0.45640831457332653"/>
          <c:h val="0.8056137459561740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D0C-4CF4-B913-06696766221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D0C-4CF4-B913-06696766221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D0C-4CF4-B913-06696766221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D0C-4CF4-B913-066967662215}"/>
              </c:ext>
            </c:extLst>
          </c:dPt>
          <c:dLbls>
            <c:dLbl>
              <c:idx val="5"/>
              <c:layout>
                <c:manualLayout>
                  <c:x val="2.1648356208438371E-2"/>
                  <c:y val="7.40374168345235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8D0C-4CF4-B913-066967662215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Лист1!$A$2:$A$7</c:f>
              <c:strCache>
                <c:ptCount val="6"/>
                <c:pt idx="0">
                  <c:v>Клапаны (25,2%)</c:v>
                </c:pt>
                <c:pt idx="1">
                  <c:v>Насосные штанги (50,6%)</c:v>
                </c:pt>
                <c:pt idx="2">
                  <c:v>НКТ (5,3%)</c:v>
                </c:pt>
                <c:pt idx="3">
                  <c:v>Плунжер насоса (11%)</c:v>
                </c:pt>
                <c:pt idx="4">
                  <c:v>Цилиндр насоса (6,4 %)</c:v>
                </c:pt>
                <c:pt idx="5">
                  <c:v>Выкидной трубопровод (1,5 %)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0.252</c:v>
                </c:pt>
                <c:pt idx="1">
                  <c:v>0.50600000000000001</c:v>
                </c:pt>
                <c:pt idx="2">
                  <c:v>5.2999999999999999E-2</c:v>
                </c:pt>
                <c:pt idx="3">
                  <c:v>0.11</c:v>
                </c:pt>
                <c:pt idx="4">
                  <c:v>6.4000000000000001E-2</c:v>
                </c:pt>
                <c:pt idx="5">
                  <c:v>1.4999999999999999E-2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D0C-4CF4-B913-0669676622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9813437351951562"/>
          <c:y val="3.4494313210848636E-2"/>
          <c:w val="0.47690911165748551"/>
          <c:h val="0.919081364829396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0156386701662277E-2"/>
          <c:y val="0.20309523809523827"/>
          <c:w val="0.41907849463481095"/>
          <c:h val="0.7397222730879570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84F-45D2-A03B-BA10E233A0F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84F-45D2-A03B-BA10E233A0F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84F-45D2-A03B-BA10E233A0F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84F-45D2-A03B-BA10E233A0F4}"/>
              </c:ext>
            </c:extLst>
          </c:dPt>
          <c:dLbls>
            <c:dLbl>
              <c:idx val="5"/>
              <c:layout>
                <c:manualLayout>
                  <c:x val="2.1648356208438371E-2"/>
                  <c:y val="7.40374168345235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84F-45D2-A03B-BA10E233A0F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АСПО(18 %)</c:v>
                </c:pt>
                <c:pt idx="1">
                  <c:v>Свойства жидкости (14 %)</c:v>
                </c:pt>
                <c:pt idx="2">
                  <c:v>Трение подвижных частей (15,9 %)</c:v>
                </c:pt>
                <c:pt idx="3">
                  <c:v>Динамические нагрузки (52,1%)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0.18</c:v>
                </c:pt>
                <c:pt idx="1">
                  <c:v>0.14000000000000001</c:v>
                </c:pt>
                <c:pt idx="2">
                  <c:v>0.159</c:v>
                </c:pt>
                <c:pt idx="3">
                  <c:v>0.52100000000000002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84F-45D2-A03B-BA10E233A0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2786645072613555"/>
          <c:y val="6.2272055660500869E-2"/>
          <c:w val="0.54717692192241663"/>
          <c:h val="0.8314177220242906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594C7E-1510-43AE-B4F8-C0C8DC02DFD7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68BE0-1F31-4480-A34D-99C9F88EE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27283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DB7FD2-4C8D-447C-B9C1-2D57A0B95B95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03084E-B659-4E07-A558-EF8D18BCF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236373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B3D14-D79F-4812-8BAF-C4ABE0F55D19}" type="datetime1">
              <a:rPr lang="ru-RU" smtClean="0"/>
              <a:t>15.05.2022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590F-BD80-4F3F-A2D7-46012DC33A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19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0C7D9-5EED-4977-B713-A0F179A9BB51}" type="datetime1">
              <a:rPr lang="ru-RU" smtClean="0"/>
              <a:t>15.05.2022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590F-BD80-4F3F-A2D7-46012DC33A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193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17C8C-B414-44CD-9791-EEF4BE6F5766}" type="datetime1">
              <a:rPr lang="ru-RU" smtClean="0"/>
              <a:t>15.05.2022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590F-BD80-4F3F-A2D7-46012DC33A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472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23C5A-1588-4413-A118-9C4FD85412FB}" type="datetime1">
              <a:rPr lang="ru-RU" smtClean="0"/>
              <a:t>15.05.2022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590F-BD80-4F3F-A2D7-46012DC33A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805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43515-9D7E-46BE-8A08-C311BD3E22BF}" type="datetime1">
              <a:rPr lang="ru-RU" smtClean="0"/>
              <a:t>15.05.2022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590F-BD80-4F3F-A2D7-46012DC33A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315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91250-8F6B-454D-AD93-FD663983D324}" type="datetime1">
              <a:rPr lang="ru-RU" smtClean="0"/>
              <a:t>15.05.2022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590F-BD80-4F3F-A2D7-46012DC33A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731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53FA9-F908-400A-BA64-C7583B772C1F}" type="datetime1">
              <a:rPr lang="ru-RU" smtClean="0"/>
              <a:t>15.05.2022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590F-BD80-4F3F-A2D7-46012DC33A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701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810DD-6FF3-4EA5-B25F-951562B3B592}" type="datetime1">
              <a:rPr lang="ru-RU" smtClean="0"/>
              <a:t>15.05.2022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590F-BD80-4F3F-A2D7-46012DC33A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875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EA65C-D9BF-4687-9598-E68F55E78213}" type="datetime1">
              <a:rPr lang="ru-RU" smtClean="0"/>
              <a:t>15.05.2022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590F-BD80-4F3F-A2D7-46012DC33A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169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98551-F235-4E0F-A099-76770FC966BC}" type="datetime1">
              <a:rPr lang="ru-RU" smtClean="0"/>
              <a:t>15.05.2022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590F-BD80-4F3F-A2D7-46012DC33A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681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7777C-C7E2-4E9C-8875-0D0D1E55B5EF}" type="datetime1">
              <a:rPr lang="ru-RU" smtClean="0"/>
              <a:t>15.05.2022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590F-BD80-4F3F-A2D7-46012DC33A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029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b="7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F584D-5EFE-445E-A3D1-29BD31BE81F4}" type="datetime1">
              <a:rPr lang="ru-RU" smtClean="0"/>
              <a:t>15.05.2022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A590F-BD80-4F3F-A2D7-46012DC33A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15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284" y="5863289"/>
            <a:ext cx="2063716" cy="994711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73269" y="4028386"/>
            <a:ext cx="11744560" cy="196043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r>
              <a:rPr lang="ru-RU" sz="11200" dirty="0" smtClean="0">
                <a:latin typeface="+mj-lt"/>
              </a:rPr>
              <a:t>Докладчик</a:t>
            </a:r>
            <a:r>
              <a:rPr lang="en-US" sz="11200" dirty="0" smtClean="0">
                <a:latin typeface="+mj-lt"/>
              </a:rPr>
              <a:t>: </a:t>
            </a:r>
            <a:r>
              <a:rPr lang="ru-RU" sz="11200" dirty="0" smtClean="0">
                <a:latin typeface="+mj-lt"/>
              </a:rPr>
              <a:t>	</a:t>
            </a:r>
            <a:r>
              <a:rPr lang="en-US" sz="11200" dirty="0">
                <a:latin typeface="+mj-lt"/>
              </a:rPr>
              <a:t>	</a:t>
            </a:r>
            <a:r>
              <a:rPr lang="en-US" sz="11200" dirty="0" smtClean="0">
                <a:latin typeface="+mj-lt"/>
              </a:rPr>
              <a:t>					</a:t>
            </a:r>
            <a:r>
              <a:rPr lang="ru-RU" sz="11200" dirty="0" smtClean="0">
                <a:latin typeface="+mj-lt"/>
              </a:rPr>
              <a:t>Горбунов Д.Д.</a:t>
            </a:r>
          </a:p>
          <a:p>
            <a:pPr marL="0" indent="0">
              <a:buNone/>
            </a:pPr>
            <a:r>
              <a:rPr lang="ru-RU" sz="11200" dirty="0" smtClean="0">
                <a:latin typeface="+mj-lt"/>
              </a:rPr>
              <a:t>							</a:t>
            </a:r>
            <a:r>
              <a:rPr lang="en-US" sz="11200" dirty="0" smtClean="0">
                <a:latin typeface="+mj-lt"/>
              </a:rPr>
              <a:t>	</a:t>
            </a:r>
            <a:r>
              <a:rPr lang="ru-RU" sz="8000" i="1" dirty="0" smtClean="0">
                <a:latin typeface="+mj-lt"/>
              </a:rPr>
              <a:t>аспирант ФГБОУ УГНТУ</a:t>
            </a:r>
          </a:p>
          <a:p>
            <a:pPr marL="0" indent="0">
              <a:buNone/>
            </a:pPr>
            <a:r>
              <a:rPr lang="ru-RU" sz="8000" i="1" dirty="0" smtClean="0">
                <a:latin typeface="+mj-lt"/>
              </a:rPr>
              <a:t>(Состав команды</a:t>
            </a:r>
            <a:r>
              <a:rPr lang="en-US" sz="8000" i="1" dirty="0" smtClean="0">
                <a:latin typeface="+mj-lt"/>
              </a:rPr>
              <a:t>:</a:t>
            </a:r>
            <a:r>
              <a:rPr lang="ru-RU" sz="8000" i="1" dirty="0" smtClean="0">
                <a:latin typeface="+mj-lt"/>
              </a:rPr>
              <a:t> 1 человек)</a:t>
            </a:r>
            <a:endParaRPr lang="ru-RU" sz="8000" i="1" dirty="0"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7052" y="2108253"/>
            <a:ext cx="116607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/>
              <a:t>Повышение эффективности глубинного плунжерного насоса с помощью пружинного компенсатора</a:t>
            </a:r>
            <a:endParaRPr lang="ru-RU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91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549" b="7480"/>
          <a:stretch/>
        </p:blipFill>
        <p:spPr>
          <a:xfrm>
            <a:off x="7579640" y="3866990"/>
            <a:ext cx="2317653" cy="224318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060181" y="1593667"/>
            <a:ext cx="6024345" cy="5050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421464"/>
            <a:ext cx="3436536" cy="34365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741" y="5688227"/>
            <a:ext cx="800441" cy="800441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779207" y="2240829"/>
            <a:ext cx="6572626" cy="1021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Экономические затраты при эксплуатации штанговых установок, добывающих высоковязкую нефть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453814" y="3421464"/>
            <a:ext cx="3392825" cy="31342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50000"/>
              </a:lnSpc>
              <a:spcAft>
                <a:spcPts val="0"/>
              </a:spcAft>
              <a:buAutoNum type="arabicParenR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количества подземного ремонта скважины(средняя стоимость одной операции ~ 2 млн.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AutoNum type="arabicParenR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в более частом обслуживании оборудования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AutoNum type="arabicParenR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нижение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энергоэффективности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AutoNum type="arabicParenR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закупок на комплектующие детали.</a:t>
            </a: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AutoNum type="arabicParenR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25589" y="6488668"/>
            <a:ext cx="107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1</a:t>
            </a:r>
          </a:p>
        </p:txBody>
      </p:sp>
      <p:sp>
        <p:nvSpPr>
          <p:cNvPr id="17" name="Стрелка вниз 16"/>
          <p:cNvSpPr/>
          <p:nvPr/>
        </p:nvSpPr>
        <p:spPr>
          <a:xfrm rot="16200000">
            <a:off x="7035994" y="4484189"/>
            <a:ext cx="546538" cy="76454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691537" y="3374050"/>
            <a:ext cx="2004001" cy="873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Упрочнение узлов установки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0630294" y="3430204"/>
            <a:ext cx="1359232" cy="873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Высокие затраты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трелка вниз 18"/>
          <p:cNvSpPr/>
          <p:nvPr/>
        </p:nvSpPr>
        <p:spPr>
          <a:xfrm rot="16200000">
            <a:off x="9965243" y="4484188"/>
            <a:ext cx="546538" cy="76454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689" y="4466240"/>
            <a:ext cx="800441" cy="80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15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060181" y="1593667"/>
            <a:ext cx="6024345" cy="5050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Предлагаемое решение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Штанговая насосная установка с вертикальным пружинным компенсатором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934" y="2337817"/>
            <a:ext cx="4099034" cy="433551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5525589" y="6488668"/>
            <a:ext cx="107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2</a:t>
            </a:r>
          </a:p>
        </p:txBody>
      </p:sp>
      <p:pic>
        <p:nvPicPr>
          <p:cNvPr id="8" name="Рисунок 7" descr="Вертикальный пружинный компенсатор, исполнение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58" y="2243695"/>
            <a:ext cx="3810703" cy="46143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Прямая со стрелкой 8"/>
          <p:cNvCxnSpPr/>
          <p:nvPr/>
        </p:nvCxnSpPr>
        <p:spPr>
          <a:xfrm flipV="1">
            <a:off x="3321269" y="4256690"/>
            <a:ext cx="1618593" cy="1460939"/>
          </a:xfrm>
          <a:prstGeom prst="straightConnector1">
            <a:avLst/>
          </a:prstGeom>
          <a:ln w="41275">
            <a:solidFill>
              <a:schemeClr val="dk1"/>
            </a:solidFill>
            <a:tailEnd type="triangle"/>
          </a:ln>
          <a:effectLst>
            <a:glow>
              <a:schemeClr val="accent1">
                <a:alpha val="40000"/>
              </a:schemeClr>
            </a:glow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>
          <a:xfrm>
            <a:off x="8654968" y="1990976"/>
            <a:ext cx="3572641" cy="38102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снижение устьевой пульсации давления (в среднем в 1,8-2 раза)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повышение надежности установки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повышение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энергоэффективности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снижение затрат на обслуживание.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10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9195" y="1811383"/>
            <a:ext cx="3262806" cy="49310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25589" y="6488668"/>
            <a:ext cx="107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3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060181" y="1593667"/>
            <a:ext cx="6024345" cy="5050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Научно-технический задел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графики давления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68" y="2297224"/>
            <a:ext cx="5098498" cy="1927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Амплитуда давления от вязкости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67" y="4415374"/>
            <a:ext cx="5098498" cy="232701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5327564" y="2397155"/>
            <a:ext cx="3784903" cy="38462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Разработанная математическая модель работы штангового насоса, оборудованного пружинным компенсатором позволяет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моделировать гидродинамические процессы перекачки высоковязкой нефти, исследовать влияние вязкости жидкости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обеспечить точную методику расчета параметров пружинного компенсатора.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52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1542379"/>
            <a:ext cx="11489385" cy="8132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Потенциальные заказчики предлагаемого технического решения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2577137" y="2355582"/>
            <a:ext cx="546538" cy="76454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6058913" y="2346024"/>
            <a:ext cx="546538" cy="764549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525589" y="6488668"/>
            <a:ext cx="107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4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42" r="2165"/>
          <a:stretch/>
        </p:blipFill>
        <p:spPr>
          <a:xfrm>
            <a:off x="1280160" y="3159226"/>
            <a:ext cx="5552739" cy="3114840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7240759" y="2642445"/>
            <a:ext cx="4599859" cy="38462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Предоставляемые услуги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научное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разработка конструкторской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документации, поставка изделия.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251439" y="6036976"/>
            <a:ext cx="3042722" cy="5523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Включая дочерние компании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53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013777" y="1845617"/>
            <a:ext cx="7853699" cy="8132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заказчиком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6720" y="2557019"/>
            <a:ext cx="3921858" cy="161739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Этап 1</a:t>
            </a:r>
            <a:r>
              <a:rPr lang="en-US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Получение исходных данных, технического задания на проведение опытно-конструкторских работ</a:t>
            </a:r>
            <a:endParaRPr lang="ru-RU" dirty="0"/>
          </a:p>
        </p:txBody>
      </p:sp>
      <p:sp>
        <p:nvSpPr>
          <p:cNvPr id="7" name="Стрелка вниз 6"/>
          <p:cNvSpPr/>
          <p:nvPr/>
        </p:nvSpPr>
        <p:spPr>
          <a:xfrm rot="16200000">
            <a:off x="5206649" y="2707036"/>
            <a:ext cx="546538" cy="117120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657493" y="2591852"/>
            <a:ext cx="4797040" cy="158256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Этап 2</a:t>
            </a:r>
            <a:r>
              <a:rPr lang="en-US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Проведение опытно-конструкторских работ, заказ комплектующих у завода-изготовителя, разработка опытного образца, испытание (авторский надзор) и приемка результатов</a:t>
            </a:r>
            <a:endParaRPr lang="ru-RU" dirty="0"/>
          </a:p>
        </p:txBody>
      </p:sp>
      <p:cxnSp>
        <p:nvCxnSpPr>
          <p:cNvPr id="13" name="Соединительная линия уступом 12"/>
          <p:cNvCxnSpPr>
            <a:stCxn id="8" idx="2"/>
            <a:endCxn id="18" idx="1"/>
          </p:cNvCxnSpPr>
          <p:nvPr/>
        </p:nvCxnSpPr>
        <p:spPr>
          <a:xfrm rot="5400000">
            <a:off x="4029078" y="572055"/>
            <a:ext cx="1424578" cy="8629292"/>
          </a:xfrm>
          <a:prstGeom prst="bentConnector4">
            <a:avLst>
              <a:gd name="adj1" fmla="val 25989"/>
              <a:gd name="adj2" fmla="val 102649"/>
            </a:avLst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426721" y="4914866"/>
            <a:ext cx="3921858" cy="136824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Этап 3</a:t>
            </a:r>
            <a:r>
              <a:rPr lang="en-US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Утверждение рабочей конструкторской документации для серийного производства</a:t>
            </a:r>
            <a:endParaRPr lang="ru-RU" dirty="0"/>
          </a:p>
        </p:txBody>
      </p:sp>
      <p:sp>
        <p:nvSpPr>
          <p:cNvPr id="19" name="Стрелка вниз 18"/>
          <p:cNvSpPr/>
          <p:nvPr/>
        </p:nvSpPr>
        <p:spPr>
          <a:xfrm rot="16200000">
            <a:off x="5206649" y="5028995"/>
            <a:ext cx="546538" cy="117120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6679264" y="4918471"/>
            <a:ext cx="4797040" cy="139225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Этап 4</a:t>
            </a:r>
            <a:r>
              <a:rPr lang="en-US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Поставка готового изделия на склад заказчика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5525589" y="6488668"/>
            <a:ext cx="107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57505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1542379"/>
            <a:ext cx="11489385" cy="8132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создания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и текущее состояние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5" t="11311" r="25684" b="14156"/>
          <a:stretch>
            <a:fillRect/>
          </a:stretch>
        </p:blipFill>
        <p:spPr bwMode="auto">
          <a:xfrm>
            <a:off x="217170" y="2355581"/>
            <a:ext cx="4328704" cy="29591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48344" y="5363049"/>
            <a:ext cx="4222610" cy="1170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marR="18415" algn="ctr">
              <a:lnSpc>
                <a:spcPct val="150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а,</a:t>
            </a:r>
            <a:r>
              <a:rPr lang="ru-RU" sz="1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200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барограммы откачки воды; 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б</a:t>
            </a:r>
            <a:r>
              <a:rPr lang="ru-RU" sz="1200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 барограммы откачки нефти; 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50" marR="18415" algn="ctr">
              <a:lnSpc>
                <a:spcPct val="150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в, в</a:t>
            </a:r>
            <a:r>
              <a:rPr lang="ru-RU" sz="1200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барограммы откачки эмульсии с </a:t>
            </a:r>
            <a:r>
              <a:rPr lang="ru-RU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водосодержанием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64,5 %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73924006"/>
              </p:ext>
            </p:extLst>
          </p:nvPr>
        </p:nvGraphicFramePr>
        <p:xfrm>
          <a:off x="5166456" y="3148717"/>
          <a:ext cx="3628900" cy="1750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4641593" y="2310176"/>
            <a:ext cx="4678626" cy="7320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Отказы штанговых насосов (а)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отказов (б)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(анализ произведен на основе более 200 литературных источников за период 2008-2021 год)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020161905"/>
              </p:ext>
            </p:extLst>
          </p:nvPr>
        </p:nvGraphicFramePr>
        <p:xfrm>
          <a:off x="5166456" y="4980322"/>
          <a:ext cx="3565167" cy="1657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Стрелка вниз 9"/>
          <p:cNvSpPr/>
          <p:nvPr/>
        </p:nvSpPr>
        <p:spPr>
          <a:xfrm rot="16200000">
            <a:off x="4654879" y="3644909"/>
            <a:ext cx="546538" cy="76454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16200000">
            <a:off x="4654879" y="5286948"/>
            <a:ext cx="546538" cy="76454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Вертикальный пружинный компенсатор, исполнение 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6810" y="3263586"/>
            <a:ext cx="2146151" cy="267890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Стрелка вниз 12"/>
          <p:cNvSpPr/>
          <p:nvPr/>
        </p:nvSpPr>
        <p:spPr>
          <a:xfrm rot="16200000">
            <a:off x="9080068" y="4324779"/>
            <a:ext cx="546538" cy="76454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525589" y="6488668"/>
            <a:ext cx="107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6</a:t>
            </a:r>
            <a:endParaRPr lang="ru-RU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123144" y="3106196"/>
            <a:ext cx="511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(а)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132152" y="4941647"/>
            <a:ext cx="511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255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899955" y="1593667"/>
            <a:ext cx="8621486" cy="5050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стенда пружинного компенсатора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714897" y="2982243"/>
            <a:ext cx="2558755" cy="26835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повышение эффективности компенсатора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возможность проведения различных исследований и доработки конструкции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02996" y="2327093"/>
            <a:ext cx="2867480" cy="24678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разработки лабораторного стенда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работоспособности пружинного компенсатора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9114" y="4192198"/>
            <a:ext cx="300223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при проведении исследований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снятие рабочих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 компенсатора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проверка адекватности разработанной математической модели</a:t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корректировка математической модели</a:t>
            </a:r>
            <a:endParaRPr lang="ru-RU" sz="1400" dirty="0"/>
          </a:p>
        </p:txBody>
      </p:sp>
      <p:sp>
        <p:nvSpPr>
          <p:cNvPr id="8" name="Стрелка вниз 7"/>
          <p:cNvSpPr/>
          <p:nvPr/>
        </p:nvSpPr>
        <p:spPr>
          <a:xfrm rot="16200000">
            <a:off x="3059354" y="3920452"/>
            <a:ext cx="546538" cy="76454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525589" y="6488668"/>
            <a:ext cx="107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7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621210" y="2973589"/>
            <a:ext cx="1227042" cy="107617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Этап 1</a:t>
            </a:r>
            <a:r>
              <a:rPr lang="en-US" sz="1100" dirty="0" smtClean="0"/>
              <a:t>: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>Оформление юридического лица (3 месяца)</a:t>
            </a:r>
            <a:endParaRPr lang="ru-RU" sz="11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574652" y="2954449"/>
            <a:ext cx="1227042" cy="107617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Этап 2</a:t>
            </a:r>
            <a:r>
              <a:rPr lang="en-US" sz="1100" dirty="0" smtClean="0"/>
              <a:t>: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>Разработка стенда пружинного компенсатора (9 месяцев)</a:t>
            </a:r>
            <a:endParaRPr lang="ru-RU" sz="1100" dirty="0"/>
          </a:p>
        </p:txBody>
      </p:sp>
      <p:sp>
        <p:nvSpPr>
          <p:cNvPr id="12" name="Стрелка вниз 11"/>
          <p:cNvSpPr/>
          <p:nvPr/>
        </p:nvSpPr>
        <p:spPr>
          <a:xfrm rot="16200000">
            <a:off x="7955733" y="3163088"/>
            <a:ext cx="546538" cy="60507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508376" y="4587880"/>
            <a:ext cx="2485388" cy="211326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Закупка комплектующих на заводе-изготовителе</a:t>
            </a:r>
            <a:r>
              <a:rPr lang="en-US" sz="1400" dirty="0" smtClean="0"/>
              <a:t>: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1) пружины (3 </a:t>
            </a:r>
            <a:r>
              <a:rPr lang="ru-RU" sz="1400" dirty="0" err="1" smtClean="0"/>
              <a:t>шт</a:t>
            </a:r>
            <a:r>
              <a:rPr lang="ru-RU" sz="1400" dirty="0" smtClean="0"/>
              <a:t>)</a:t>
            </a:r>
            <a:r>
              <a:rPr lang="en-US" sz="1400" dirty="0" smtClean="0"/>
              <a:t>;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2) уплотнения стыковых деталей</a:t>
            </a:r>
            <a:r>
              <a:rPr lang="en-US" sz="1400" dirty="0" smtClean="0"/>
              <a:t>;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3) датчики перемещения поршня</a:t>
            </a:r>
            <a:r>
              <a:rPr lang="en-US" sz="1400" dirty="0" smtClean="0"/>
              <a:t>;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4) грузы различной массы</a:t>
            </a:r>
            <a:r>
              <a:rPr lang="en-US" sz="1400" dirty="0" smtClean="0"/>
              <a:t>;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5) прочие детали.</a:t>
            </a:r>
            <a:endParaRPr lang="ru-RU" sz="1400" dirty="0"/>
          </a:p>
        </p:txBody>
      </p:sp>
      <p:sp>
        <p:nvSpPr>
          <p:cNvPr id="14" name="Стрелка вниз 13"/>
          <p:cNvSpPr/>
          <p:nvPr/>
        </p:nvSpPr>
        <p:spPr>
          <a:xfrm rot="16200000">
            <a:off x="9913854" y="3132220"/>
            <a:ext cx="612051" cy="655117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0549968" y="2606914"/>
            <a:ext cx="1371214" cy="171711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Этап 2.1</a:t>
            </a:r>
            <a:r>
              <a:rPr lang="en-US" sz="1050" dirty="0" smtClean="0"/>
              <a:t>:</a:t>
            </a:r>
            <a:r>
              <a:rPr lang="ru-RU" sz="1050" dirty="0" smtClean="0"/>
              <a:t/>
            </a:r>
            <a:br>
              <a:rPr lang="ru-RU" sz="1050" dirty="0" smtClean="0"/>
            </a:br>
            <a:r>
              <a:rPr lang="ru-RU" sz="1050" dirty="0" smtClean="0"/>
              <a:t>Привлечение специалистов по разработке сайта с предоставляемыми услугами </a:t>
            </a:r>
            <a:endParaRPr lang="ru-RU" sz="105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9525397" y="4587880"/>
            <a:ext cx="2049142" cy="211326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1) изготовление стенда</a:t>
            </a:r>
            <a:r>
              <a:rPr lang="en-US" sz="1400" dirty="0" smtClean="0"/>
              <a:t>;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2) сборка оборудования</a:t>
            </a:r>
            <a:r>
              <a:rPr lang="en-US" sz="1400" dirty="0" smtClean="0"/>
              <a:t>;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3) </a:t>
            </a:r>
            <a:r>
              <a:rPr lang="ru-RU" sz="1400" dirty="0"/>
              <a:t>н</a:t>
            </a:r>
            <a:r>
              <a:rPr lang="ru-RU" sz="1400" dirty="0" smtClean="0"/>
              <a:t>адстройка датчиков.</a:t>
            </a:r>
            <a:endParaRPr lang="ru-RU" sz="1400" dirty="0"/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6278181" y="2036491"/>
            <a:ext cx="5819984" cy="8132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затраты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Прямая со стрелкой 17"/>
          <p:cNvCxnSpPr>
            <a:stCxn id="11" idx="2"/>
            <a:endCxn id="13" idx="0"/>
          </p:cNvCxnSpPr>
          <p:nvPr/>
        </p:nvCxnSpPr>
        <p:spPr>
          <a:xfrm flipH="1">
            <a:off x="7751070" y="4030622"/>
            <a:ext cx="1437103" cy="55725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11" idx="2"/>
          </p:cNvCxnSpPr>
          <p:nvPr/>
        </p:nvCxnSpPr>
        <p:spPr>
          <a:xfrm>
            <a:off x="9188173" y="4030622"/>
            <a:ext cx="1359265" cy="55725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934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25589" y="6488668"/>
            <a:ext cx="107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8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138670" y="1524219"/>
            <a:ext cx="9485771" cy="8132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Перспективы дальнейшего развития проекта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42"/>
          <a:stretch/>
        </p:blipFill>
        <p:spPr>
          <a:xfrm>
            <a:off x="2552209" y="5266509"/>
            <a:ext cx="1247093" cy="876105"/>
          </a:xfrm>
          <a:prstGeom prst="rect">
            <a:avLst/>
          </a:prstGeom>
        </p:spPr>
      </p:pic>
      <p:cxnSp>
        <p:nvCxnSpPr>
          <p:cNvPr id="14" name="Соединительная линия уступом 13"/>
          <p:cNvCxnSpPr/>
          <p:nvPr/>
        </p:nvCxnSpPr>
        <p:spPr>
          <a:xfrm>
            <a:off x="3799302" y="3751396"/>
            <a:ext cx="2485885" cy="1323298"/>
          </a:xfrm>
          <a:prstGeom prst="bentConnector3">
            <a:avLst/>
          </a:prstGeom>
          <a:ln w="508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>
            <a:stCxn id="23" idx="3"/>
          </p:cNvCxnSpPr>
          <p:nvPr/>
        </p:nvCxnSpPr>
        <p:spPr>
          <a:xfrm flipV="1">
            <a:off x="3746637" y="2564525"/>
            <a:ext cx="2538550" cy="1186870"/>
          </a:xfrm>
          <a:prstGeom prst="bentConnector3">
            <a:avLst>
              <a:gd name="adj1" fmla="val 50828"/>
            </a:avLst>
          </a:prstGeom>
          <a:ln w="508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683060" y="3120774"/>
            <a:ext cx="3063577" cy="126124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Этап 1</a:t>
            </a:r>
            <a:r>
              <a:rPr lang="en-US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Проведение опытно-промысловых испытаний</a:t>
            </a:r>
            <a:endParaRPr lang="ru-RU" dirty="0"/>
          </a:p>
        </p:txBody>
      </p:sp>
      <p:sp>
        <p:nvSpPr>
          <p:cNvPr id="24" name="Стрелка вниз 23"/>
          <p:cNvSpPr/>
          <p:nvPr/>
        </p:nvSpPr>
        <p:spPr>
          <a:xfrm>
            <a:off x="971906" y="4484269"/>
            <a:ext cx="546538" cy="76454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2908246" y="4484269"/>
            <a:ext cx="546538" cy="76454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6285188" y="2413787"/>
            <a:ext cx="1975944" cy="126124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Этап 2</a:t>
            </a:r>
            <a:r>
              <a:rPr lang="en-US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Привлечение дополнительных инвестиций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6285186" y="4458382"/>
            <a:ext cx="1975945" cy="126124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Этап 3</a:t>
            </a:r>
            <a:r>
              <a:rPr lang="en-US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Привлечение маркетинговых услуг</a:t>
            </a:r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9115589" y="3133999"/>
            <a:ext cx="2948150" cy="173254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Этап 4</a:t>
            </a:r>
            <a:r>
              <a:rPr lang="en-US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Организация серийного производства устройств</a:t>
            </a:r>
            <a:endParaRPr lang="ru-RU" dirty="0"/>
          </a:p>
        </p:txBody>
      </p:sp>
      <p:cxnSp>
        <p:nvCxnSpPr>
          <p:cNvPr id="35" name="Соединительная линия уступом 34"/>
          <p:cNvCxnSpPr>
            <a:stCxn id="30" idx="3"/>
            <a:endCxn id="32" idx="1"/>
          </p:cNvCxnSpPr>
          <p:nvPr/>
        </p:nvCxnSpPr>
        <p:spPr>
          <a:xfrm>
            <a:off x="8261132" y="3044408"/>
            <a:ext cx="854457" cy="955863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Соединительная линия уступом 38"/>
          <p:cNvCxnSpPr>
            <a:stCxn id="31" idx="3"/>
            <a:endCxn id="32" idx="1"/>
          </p:cNvCxnSpPr>
          <p:nvPr/>
        </p:nvCxnSpPr>
        <p:spPr>
          <a:xfrm flipV="1">
            <a:off x="8261131" y="4000271"/>
            <a:ext cx="854458" cy="1088732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88" y="5351070"/>
            <a:ext cx="2264959" cy="591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41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25589" y="6488668"/>
            <a:ext cx="107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9</a:t>
            </a:r>
            <a:endParaRPr lang="ru-RU" b="1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138670" y="1524219"/>
            <a:ext cx="9485771" cy="8132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4645" y="2337421"/>
            <a:ext cx="10706498" cy="40194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 проекта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Горбунов Данила Денисович, аспирант ФГБОУ УГНТУ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бакалавр, магистр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машиностроение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нефтегазовое дело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Компетенции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опыт разработки конструкторской документации, проведение анализа и разработки математических моделей в области эксплуатации плунжерных установок с наземным и погружным приводом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11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525589" y="6488668"/>
            <a:ext cx="107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10</a:t>
            </a:r>
            <a:endParaRPr lang="ru-RU" b="1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88519" y="1962952"/>
            <a:ext cx="10706498" cy="40194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</a:t>
            </a: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Горбунов Данила Денисович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для связи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+7(917)343-65-01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danilka.9898@yandex.ru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ВУЗ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Уфимский государственный нефтяной технический университет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опубликованных статей и патентов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elibrary.ru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18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23733</TotalTime>
  <Words>213</Words>
  <Application>Microsoft Office PowerPoint</Application>
  <PresentationFormat>Широкоэкранный</PresentationFormat>
  <Paragraphs>66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Усовершенствованный пневмокомпенсатор ПК70-350 с терморегулятором</dc:title>
  <dc:creator>Данила Горбунов</dc:creator>
  <cp:lastModifiedBy>Данила Горбунов</cp:lastModifiedBy>
  <cp:revision>678</cp:revision>
  <cp:lastPrinted>2019-06-07T12:41:20Z</cp:lastPrinted>
  <dcterms:created xsi:type="dcterms:W3CDTF">2019-04-22T19:07:23Z</dcterms:created>
  <dcterms:modified xsi:type="dcterms:W3CDTF">2022-05-15T11:21:14Z</dcterms:modified>
</cp:coreProperties>
</file>