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7" r:id="rId2"/>
    <p:sldId id="258" r:id="rId3"/>
    <p:sldId id="280" r:id="rId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17F5"/>
    <a:srgbClr val="FBA918"/>
    <a:srgbClr val="F44B39"/>
    <a:srgbClr val="F88F84"/>
    <a:srgbClr val="FCCB74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58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04A94-A9BE-418E-9B82-543CA8F109DD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45E70-9011-42AD-B88F-3800AA56F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312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2442" y="23222"/>
            <a:ext cx="2238375" cy="2235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419856"/>
            <a:ext cx="12191999" cy="343814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342123" y="0"/>
            <a:ext cx="4850130" cy="1629410"/>
          </a:xfrm>
          <a:custGeom>
            <a:avLst/>
            <a:gdLst/>
            <a:ahLst/>
            <a:cxnLst/>
            <a:rect l="l" t="t" r="r" b="b"/>
            <a:pathLst>
              <a:path w="4850130" h="1629410">
                <a:moveTo>
                  <a:pt x="0" y="1628889"/>
                </a:moveTo>
                <a:lnTo>
                  <a:pt x="4849749" y="1628889"/>
                </a:lnTo>
                <a:lnTo>
                  <a:pt x="4849749" y="0"/>
                </a:lnTo>
                <a:lnTo>
                  <a:pt x="0" y="0"/>
                </a:lnTo>
                <a:lnTo>
                  <a:pt x="0" y="1628889"/>
                </a:lnTo>
                <a:close/>
              </a:path>
            </a:pathLst>
          </a:custGeom>
          <a:solidFill>
            <a:srgbClr val="FAAD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7342505" cy="1629410"/>
          </a:xfrm>
          <a:custGeom>
            <a:avLst/>
            <a:gdLst/>
            <a:ahLst/>
            <a:cxnLst/>
            <a:rect l="l" t="t" r="r" b="b"/>
            <a:pathLst>
              <a:path w="7342505" h="1629410">
                <a:moveTo>
                  <a:pt x="7342124" y="0"/>
                </a:moveTo>
                <a:lnTo>
                  <a:pt x="0" y="0"/>
                </a:lnTo>
                <a:lnTo>
                  <a:pt x="0" y="1628889"/>
                </a:lnTo>
                <a:lnTo>
                  <a:pt x="7342124" y="1628889"/>
                </a:lnTo>
                <a:lnTo>
                  <a:pt x="7342124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8284" y="193547"/>
            <a:ext cx="1394459" cy="109880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8431" y="345947"/>
            <a:ext cx="3244595" cy="1008875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0" y="1629155"/>
            <a:ext cx="12192000" cy="1871345"/>
          </a:xfrm>
          <a:custGeom>
            <a:avLst/>
            <a:gdLst/>
            <a:ahLst/>
            <a:cxnLst/>
            <a:rect l="l" t="t" r="r" b="b"/>
            <a:pathLst>
              <a:path w="12192000" h="1871345">
                <a:moveTo>
                  <a:pt x="12192000" y="0"/>
                </a:moveTo>
                <a:lnTo>
                  <a:pt x="0" y="0"/>
                </a:lnTo>
                <a:lnTo>
                  <a:pt x="0" y="1870976"/>
                </a:lnTo>
                <a:lnTo>
                  <a:pt x="12192000" y="187097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B47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06553" y="421669"/>
            <a:ext cx="1009205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62813" y="1978151"/>
            <a:ext cx="9758045" cy="4656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44B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0" y="0"/>
            <a:ext cx="4876799" cy="1828800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-1"/>
            <a:ext cx="7315200" cy="18288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9034"/>
            <a:ext cx="1430729" cy="1430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478" y="439824"/>
            <a:ext cx="2205844" cy="96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358721"/>
            <a:ext cx="1425205" cy="111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5" r="34157" b="49222"/>
          <a:stretch/>
        </p:blipFill>
        <p:spPr bwMode="auto">
          <a:xfrm>
            <a:off x="152400" y="114297"/>
            <a:ext cx="4314825" cy="1704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"/>
          <p:cNvSpPr/>
          <p:nvPr/>
        </p:nvSpPr>
        <p:spPr>
          <a:xfrm>
            <a:off x="2247900" y="3810000"/>
            <a:ext cx="2209800" cy="304800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" name="Квадрат"/>
          <p:cNvSpPr/>
          <p:nvPr/>
        </p:nvSpPr>
        <p:spPr>
          <a:xfrm>
            <a:off x="0" y="3810000"/>
            <a:ext cx="2257424" cy="3048001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3" name="Прямоугольник"/>
          <p:cNvSpPr/>
          <p:nvPr/>
        </p:nvSpPr>
        <p:spPr>
          <a:xfrm>
            <a:off x="4457700" y="3810000"/>
            <a:ext cx="2247900" cy="3048000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" name="Квадрат"/>
          <p:cNvSpPr/>
          <p:nvPr/>
        </p:nvSpPr>
        <p:spPr>
          <a:xfrm>
            <a:off x="6705600" y="3810000"/>
            <a:ext cx="5486400" cy="3048000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object 2"/>
          <p:cNvSpPr txBox="1">
            <a:spLocks/>
          </p:cNvSpPr>
          <p:nvPr/>
        </p:nvSpPr>
        <p:spPr>
          <a:xfrm>
            <a:off x="228600" y="1981200"/>
            <a:ext cx="11552555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spcBef>
                <a:spcPts val="95"/>
              </a:spcBef>
            </a:pPr>
            <a:r>
              <a:rPr lang="en-US" sz="54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“</a:t>
            </a:r>
            <a:r>
              <a:rPr lang="ru-RU" sz="54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КИБЕРСЛАВ</a:t>
            </a:r>
            <a:r>
              <a:rPr lang="en-US" sz="54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”</a:t>
            </a:r>
            <a:endParaRPr lang="ru-RU" sz="5400" b="1" dirty="0">
              <a:solidFill>
                <a:schemeClr val="bg1"/>
              </a:solidFill>
              <a:latin typeface="Century Gothic" panose="020B0502020202020204" pitchFamily="34" charset="0"/>
              <a:cs typeface="Arial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886200"/>
            <a:ext cx="3068724" cy="3068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4" r="17132"/>
          <a:stretch/>
        </p:blipFill>
        <p:spPr bwMode="auto">
          <a:xfrm>
            <a:off x="2257423" y="3886199"/>
            <a:ext cx="2200277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03"/>
          <a:stretch/>
        </p:blipFill>
        <p:spPr bwMode="auto">
          <a:xfrm>
            <a:off x="4252985" y="3581400"/>
            <a:ext cx="2452616" cy="338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object 2"/>
          <p:cNvSpPr txBox="1">
            <a:spLocks/>
          </p:cNvSpPr>
          <p:nvPr/>
        </p:nvSpPr>
        <p:spPr>
          <a:xfrm>
            <a:off x="6934200" y="3962400"/>
            <a:ext cx="5151755" cy="22281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 algn="r">
              <a:spcBef>
                <a:spcPts val="95"/>
              </a:spcBef>
            </a:pPr>
            <a:r>
              <a:rPr lang="ru-RU" sz="48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Над проектом работал: </a:t>
            </a:r>
            <a:r>
              <a:rPr lang="ru-RU" sz="4800" b="1" dirty="0" err="1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Парай</a:t>
            </a:r>
            <a:r>
              <a:rPr lang="ru-RU" sz="48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Вадим Игоревич</a:t>
            </a:r>
            <a:endParaRPr lang="ru-RU" sz="4800" b="1" dirty="0">
              <a:solidFill>
                <a:schemeClr val="bg1"/>
              </a:solidFill>
              <a:latin typeface="Century Gothic" panose="020B0502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990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87604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algn="l" rtl="0">
              <a:buClr>
                <a:schemeClr val="accent1"/>
              </a:buClr>
              <a:buSzPts val="3200"/>
            </a:pPr>
            <a:r>
              <a:rPr lang="ru-RU" sz="20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АКТУАЛЬНОСТЬ ПРОЕКТА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542FAA7-0A96-49D2-9AEA-9BA1981B7165}"/>
              </a:ext>
            </a:extLst>
          </p:cNvPr>
          <p:cNvSpPr/>
          <p:nvPr/>
        </p:nvSpPr>
        <p:spPr>
          <a:xfrm>
            <a:off x="309841" y="3029182"/>
            <a:ext cx="55575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1400" b="1" i="0" u="none" strike="noStrike" cap="none" dirty="0">
                <a:solidFill>
                  <a:srgbClr val="8317F5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КЛЮЧЕВАЯ ПРОБЛЕМА ПРОЕКТА</a:t>
            </a:r>
            <a:endParaRPr lang="ru-RU" sz="800" b="0" i="0" u="none" strike="noStrike" cap="none" dirty="0">
              <a:solidFill>
                <a:srgbClr val="8317F5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34C9013-65E4-4ED5-B8C4-A6779DDE2643}"/>
              </a:ext>
            </a:extLst>
          </p:cNvPr>
          <p:cNvSpPr/>
          <p:nvPr/>
        </p:nvSpPr>
        <p:spPr>
          <a:xfrm>
            <a:off x="330162" y="3336959"/>
            <a:ext cx="1147319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100" dirty="0"/>
              <a:t>Ключевая проблема проекта “Погружение в историю Куликовского кластера” заключается в недостатке доступной и систематизированной информации о Куликовской битве и её последствиях для формирования русского государства.</a:t>
            </a:r>
          </a:p>
          <a:p>
            <a:pPr algn="l"/>
            <a:r>
              <a:rPr lang="ru-RU" sz="1100" dirty="0"/>
              <a:t>Основные аспекты проблемы:</a:t>
            </a:r>
          </a:p>
          <a:p>
            <a:pPr algn="l"/>
            <a:r>
              <a:rPr lang="ru-RU" sz="1100" b="1" dirty="0"/>
              <a:t>Недостаток информации</a:t>
            </a:r>
            <a:r>
              <a:rPr lang="ru-RU" sz="1100" dirty="0"/>
              <a:t>:</a:t>
            </a:r>
          </a:p>
          <a:p>
            <a:pPr lvl="1" algn="l"/>
            <a:r>
              <a:rPr lang="ru-RU" sz="1100" dirty="0"/>
              <a:t>Многие люди имеют поверхностные знания о Куликовской битве, что приводит к искажённому восприятию этого исторического события.</a:t>
            </a:r>
          </a:p>
          <a:p>
            <a:pPr algn="l"/>
            <a:r>
              <a:rPr lang="ru-RU" sz="1100" b="1" dirty="0"/>
              <a:t>Разрозненность данных</a:t>
            </a:r>
            <a:r>
              <a:rPr lang="ru-RU" sz="1100" dirty="0"/>
              <a:t>:</a:t>
            </a:r>
          </a:p>
          <a:p>
            <a:pPr lvl="1" algn="l"/>
            <a:r>
              <a:rPr lang="ru-RU" sz="1100" dirty="0"/>
              <a:t>Исторические документы и исследования часто разбросаны по разным источникам, что затрудняет их комплексное изучение.</a:t>
            </a:r>
          </a:p>
          <a:p>
            <a:pPr algn="l"/>
            <a:r>
              <a:rPr lang="ru-RU" sz="1100" b="1" dirty="0"/>
              <a:t>Необходимость популяризации</a:t>
            </a:r>
            <a:r>
              <a:rPr lang="ru-RU" sz="1100" dirty="0"/>
              <a:t>:</a:t>
            </a:r>
          </a:p>
          <a:p>
            <a:pPr lvl="1" algn="l"/>
            <a:r>
              <a:rPr lang="ru-RU" sz="1100" dirty="0"/>
              <a:t>Важно донести до широкой аудитории значимость Куликовской битвы и её влияние на формирование русской идентичности.</a:t>
            </a:r>
          </a:p>
          <a:p>
            <a:pPr algn="l"/>
            <a:r>
              <a:rPr lang="ru-RU" sz="1100" b="1" dirty="0"/>
              <a:t>Образовательные пробелы</a:t>
            </a:r>
            <a:r>
              <a:rPr lang="ru-RU" sz="1100" dirty="0"/>
              <a:t>:</a:t>
            </a:r>
          </a:p>
          <a:p>
            <a:pPr lvl="1" algn="l"/>
            <a:r>
              <a:rPr lang="ru-RU" sz="1100" dirty="0"/>
              <a:t>В образовательных программах часто не уделяется должного внимания этому ключевому событию, что снижает уровень исторических знаний среди молодёжи.</a:t>
            </a:r>
          </a:p>
          <a:p>
            <a:pPr algn="l"/>
            <a:r>
              <a:rPr lang="ru-RU" sz="1100" b="1" dirty="0"/>
              <a:t>Символическое значение</a:t>
            </a:r>
            <a:r>
              <a:rPr lang="ru-RU" sz="1100" dirty="0"/>
              <a:t>:</a:t>
            </a:r>
          </a:p>
          <a:p>
            <a:pPr lvl="1" algn="l"/>
            <a:r>
              <a:rPr lang="ru-RU" sz="1100" dirty="0"/>
              <a:t>Куликовская битва имеет глубокое символическое значение для русского народа, и её понимание важно для формирования национального самосознания.</a:t>
            </a:r>
          </a:p>
          <a:p>
            <a:pPr algn="l"/>
            <a:r>
              <a:rPr lang="ru-RU" sz="1100" dirty="0"/>
              <a:t>Решение этой проблемы через проект “Погружение в историю Куликовского кластера” включает:</a:t>
            </a:r>
          </a:p>
          <a:p>
            <a:pPr algn="l"/>
            <a:r>
              <a:rPr lang="ru-RU" sz="1100" dirty="0"/>
              <a:t>Анализ исторических документов и создание образовательного контента.</a:t>
            </a:r>
          </a:p>
          <a:p>
            <a:pPr algn="l"/>
            <a:r>
              <a:rPr lang="ru-RU" sz="1100" dirty="0"/>
              <a:t>Исследование политических и культурных влияний Куликовской битвы.</a:t>
            </a:r>
          </a:p>
          <a:p>
            <a:pPr algn="l"/>
            <a:r>
              <a:rPr lang="ru-RU" sz="1100" dirty="0"/>
              <a:t>Организация образовательных мероприятий для популяризации исторических знаний.</a:t>
            </a:r>
          </a:p>
          <a:p>
            <a:pPr algn="l"/>
            <a:r>
              <a:rPr lang="ru-RU" sz="1100" dirty="0"/>
              <a:t>Таким образом, проект направлен на устранение недостатка информации и повышение осведомлённости о значимости Куликовской битвы для истории России.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0162" y="536192"/>
            <a:ext cx="1064263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Актуальность проекта “Погружение в историю Куликовского кластера” заключается в необходимости понимания исторических событий для дальнейшего формирования национальной идентичности и изучения корней русской культуры. Куликовская битва, произошедшая 8 сентября 1380 года, стала знаковым событием в истории России, обозначившим борьбу русского народа против иностранных захватчиков. Объединённые войска под руководством Дмитрия Донского одержали яркую победу над войском Мамая, что не только подняло моральный дух, но и открыло новую страницу в истории формирования Русского государства.</a:t>
            </a:r>
          </a:p>
          <a:p>
            <a:r>
              <a:rPr lang="ru-RU" sz="1200" dirty="0" smtClean="0"/>
              <a:t>Сражение на Куликовом поле стало символом единства и мужества, а Дмитрий Донской, получивший народное признание и канонизацию, стал важной фигурой не только военной, но и культурной. Этот проект исследует все аспекты Куликовского сражения, его значение и последствия для истории России.</a:t>
            </a:r>
          </a:p>
          <a:p>
            <a:r>
              <a:rPr lang="ru-RU" sz="1200" dirty="0" smtClean="0"/>
              <a:t>Актуальность проекта состоит в необходимости понимания исторических событий для дальнейшего формирования национальной идентичности и изучения корней русской культуры. Недостаток знаний о реальном ходе событий и последствиях Куликовской битвы для понимания национальной идентичности России делает этот проект особенно важным.</a:t>
            </a:r>
          </a:p>
          <a:p>
            <a:r>
              <a:rPr lang="ru-RU" sz="1200" dirty="0" smtClean="0"/>
              <a:t>Целевая аудитория проекта включает историков, студентов, школьников и всех, кто интересуется историей России. Проект поможет углубить знания о Куликовской битве и её значении, а также оценить влияние этого события на дальнейшую историю России.</a:t>
            </a:r>
            <a:endParaRPr lang="ru-RU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16332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14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ПРЕДЛАГАЕМОЕ </a:t>
            </a:r>
            <a:r>
              <a:rPr lang="ru-RU" sz="14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  <a:sym typeface="Arial"/>
              </a:rPr>
              <a:t>[РЕШЕНИЕ</a:t>
            </a:r>
            <a:r>
              <a:rPr lang="ru-RU" sz="14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/ПРОДУКТ, РЫНКИ НТИ И ТЕХНОЛОГИИ, КОТОРЫЕ ИСПОЛЬЗУЮТСЯ</a:t>
            </a:r>
            <a:r>
              <a:rPr lang="ru-RU" sz="14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  <a:sym typeface="Arial"/>
              </a:rPr>
              <a:t>]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8599" y="4038600"/>
            <a:ext cx="119633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Результат:</a:t>
            </a:r>
          </a:p>
          <a:p>
            <a:r>
              <a:rPr lang="ru-RU" b="1" dirty="0" smtClean="0"/>
              <a:t>Повышение осведомленности</a:t>
            </a:r>
            <a:r>
              <a:rPr lang="ru-RU" dirty="0" smtClean="0"/>
              <a:t>: Увеличение знаний о Куликовской битве и её значении.</a:t>
            </a:r>
          </a:p>
          <a:p>
            <a:r>
              <a:rPr lang="ru-RU" b="1" dirty="0" smtClean="0"/>
              <a:t>Образовательный ресурс</a:t>
            </a:r>
            <a:r>
              <a:rPr lang="ru-RU" dirty="0" smtClean="0"/>
              <a:t>: Создание доступного и систематизированного образовательного контента.</a:t>
            </a:r>
          </a:p>
          <a:p>
            <a:r>
              <a:rPr lang="ru-RU" b="1" dirty="0" smtClean="0"/>
              <a:t>Популяризация истории</a:t>
            </a:r>
            <a:r>
              <a:rPr lang="ru-RU" dirty="0" smtClean="0"/>
              <a:t>: Привлечение широкой аудитории к изучению исторических событий.</a:t>
            </a:r>
          </a:p>
          <a:p>
            <a:r>
              <a:rPr lang="ru-RU" b="1" dirty="0" smtClean="0"/>
              <a:t>Формирование национальной идентичности</a:t>
            </a:r>
            <a:r>
              <a:rPr lang="ru-RU" dirty="0" smtClean="0"/>
              <a:t>: Укрепление национального самосознания через понимание исторических корней.</a:t>
            </a:r>
          </a:p>
          <a:p>
            <a:r>
              <a:rPr lang="ru-RU" dirty="0" smtClean="0"/>
              <a:t>Этот проект направлен на решение ключевой проблемы недостатка информации о Куликовской битве и её значимости, предоставляя пользователям интерактивный и образовательный ресурс.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8599" y="612845"/>
            <a:ext cx="1226820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1" i="0" dirty="0" smtClean="0">
                <a:effectLst/>
                <a:latin typeface="YS Text"/>
              </a:rPr>
              <a:t>Продукт:</a:t>
            </a:r>
          </a:p>
          <a:p>
            <a:pPr algn="l"/>
            <a:r>
              <a:rPr lang="ru-RU" b="0" i="0" dirty="0" smtClean="0">
                <a:effectLst/>
                <a:latin typeface="YS Text"/>
              </a:rPr>
              <a:t>Интерактивная карта, включающая следующие элементы: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 smtClean="0">
                <a:effectLst/>
                <a:latin typeface="YS Text"/>
              </a:rPr>
              <a:t>Исторические маркеры</a:t>
            </a:r>
            <a:r>
              <a:rPr lang="ru-RU" b="0" i="0" dirty="0" smtClean="0">
                <a:effectLst/>
                <a:latin typeface="YS Text"/>
              </a:rPr>
              <a:t>: Обозначение ключевых мест и событий Куликовской битвы.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 smtClean="0">
                <a:effectLst/>
                <a:latin typeface="YS Text"/>
              </a:rPr>
              <a:t>Всплывающие окна</a:t>
            </a:r>
            <a:r>
              <a:rPr lang="ru-RU" b="0" i="0" dirty="0" smtClean="0">
                <a:effectLst/>
                <a:latin typeface="YS Text"/>
              </a:rPr>
              <a:t>: Информативные всплывающие окна с описанием событий и их значимости.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 smtClean="0">
                <a:effectLst/>
                <a:latin typeface="YS Text"/>
              </a:rPr>
              <a:t>Интерактивные элементы</a:t>
            </a:r>
            <a:r>
              <a:rPr lang="ru-RU" b="0" i="0" dirty="0" smtClean="0">
                <a:effectLst/>
                <a:latin typeface="YS Text"/>
              </a:rPr>
              <a:t>: Кнопки и ссылки для перехода на страницы с дополнительной информацией.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 smtClean="0">
                <a:effectLst/>
                <a:latin typeface="YS Text"/>
              </a:rPr>
              <a:t>База данных</a:t>
            </a:r>
            <a:r>
              <a:rPr lang="ru-RU" b="0" i="0" dirty="0" smtClean="0">
                <a:effectLst/>
                <a:latin typeface="YS Text"/>
              </a:rPr>
              <a:t>: Интеграция с базой данных исторических данных для отображения информации.</a:t>
            </a:r>
          </a:p>
          <a:p>
            <a:pPr algn="l"/>
            <a:r>
              <a:rPr lang="ru-RU" b="1" i="0" dirty="0" smtClean="0">
                <a:effectLst/>
                <a:latin typeface="YS Text"/>
              </a:rPr>
              <a:t>Рынки НТИ и технологии: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 smtClean="0">
                <a:effectLst/>
                <a:latin typeface="YS Text"/>
              </a:rPr>
              <a:t>Картографические сервисы</a:t>
            </a:r>
            <a:r>
              <a:rPr lang="ru-RU" b="0" i="0" dirty="0" smtClean="0">
                <a:effectLst/>
                <a:latin typeface="YS Text"/>
              </a:rPr>
              <a:t>: </a:t>
            </a:r>
            <a:r>
              <a:rPr lang="ru-RU" b="0" i="0" dirty="0" err="1" smtClean="0">
                <a:effectLst/>
                <a:latin typeface="YS Text"/>
              </a:rPr>
              <a:t>Google</a:t>
            </a:r>
            <a:r>
              <a:rPr lang="ru-RU" b="0" i="0" dirty="0" smtClean="0">
                <a:effectLst/>
                <a:latin typeface="YS Text"/>
              </a:rPr>
              <a:t> </a:t>
            </a:r>
            <a:r>
              <a:rPr lang="ru-RU" b="0" i="0" dirty="0" err="1" smtClean="0">
                <a:effectLst/>
                <a:latin typeface="YS Text"/>
              </a:rPr>
              <a:t>Maps</a:t>
            </a:r>
            <a:r>
              <a:rPr lang="ru-RU" b="0" i="0" dirty="0" smtClean="0">
                <a:effectLst/>
                <a:latin typeface="YS Text"/>
              </a:rPr>
              <a:t>, </a:t>
            </a:r>
            <a:r>
              <a:rPr lang="ru-RU" b="0" i="0" dirty="0" err="1" smtClean="0">
                <a:effectLst/>
                <a:latin typeface="YS Text"/>
              </a:rPr>
              <a:t>Mapbox</a:t>
            </a:r>
            <a:r>
              <a:rPr lang="ru-RU" b="0" i="0" dirty="0" smtClean="0">
                <a:effectLst/>
                <a:latin typeface="YS Text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 smtClean="0">
                <a:effectLst/>
                <a:latin typeface="YS Text"/>
              </a:rPr>
              <a:t>API</a:t>
            </a:r>
            <a:r>
              <a:rPr lang="ru-RU" b="0" i="0" dirty="0" smtClean="0">
                <a:effectLst/>
                <a:latin typeface="YS Text"/>
              </a:rPr>
              <a:t>: Использование API для интеграции данных и интерактивных элементов.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 smtClean="0">
                <a:effectLst/>
                <a:latin typeface="YS Text"/>
              </a:rPr>
              <a:t>Веб-разработка</a:t>
            </a:r>
            <a:r>
              <a:rPr lang="ru-RU" b="0" i="0" dirty="0" smtClean="0">
                <a:effectLst/>
                <a:latin typeface="YS Text"/>
              </a:rPr>
              <a:t>: Создание веб-приложения с использованием HTML, CSS, </a:t>
            </a:r>
            <a:r>
              <a:rPr lang="ru-RU" b="0" i="0" dirty="0" err="1" smtClean="0">
                <a:effectLst/>
                <a:latin typeface="YS Text"/>
              </a:rPr>
              <a:t>JavaScript</a:t>
            </a:r>
            <a:r>
              <a:rPr lang="ru-RU" b="0" i="0" dirty="0" smtClean="0">
                <a:effectLst/>
                <a:latin typeface="YS Text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 smtClean="0">
                <a:effectLst/>
                <a:latin typeface="YS Text"/>
              </a:rPr>
              <a:t>Базы данных</a:t>
            </a:r>
            <a:r>
              <a:rPr lang="ru-RU" b="0" i="0" dirty="0" smtClean="0">
                <a:effectLst/>
                <a:latin typeface="YS Text"/>
              </a:rPr>
              <a:t>: Подключение к базам данных для хранения и отображения исторической информации.</a:t>
            </a:r>
            <a:endParaRPr lang="ru-RU" b="0" i="0" dirty="0">
              <a:effectLst/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val="860863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608</Words>
  <Application>Microsoft Office PowerPoint</Application>
  <PresentationFormat>Широкоэкранный</PresentationFormat>
  <Paragraphs>43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Century Gothic</vt:lpstr>
      <vt:lpstr>Trebuchet MS</vt:lpstr>
      <vt:lpstr>YS Text</vt:lpstr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Храпенкова Арина</dc:creator>
  <cp:lastModifiedBy>132</cp:lastModifiedBy>
  <cp:revision>15</cp:revision>
  <dcterms:created xsi:type="dcterms:W3CDTF">2024-09-09T20:47:05Z</dcterms:created>
  <dcterms:modified xsi:type="dcterms:W3CDTF">2024-10-27T07:45:39Z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2023-12-19T00:00:00Z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2024-09-09T00:00:00Z</vt:filetime>
  </property>
  <property fmtid="{D5CDD505-2E9C-101B-9397-08002B2CF9AE}" pid="5" name="Producer">
    <vt:lpwstr>Adobe PDF Library 23.6.156</vt:lpwstr>
  </property>
</Properties>
</file>