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57" r:id="rId4"/>
    <p:sldId id="270" r:id="rId5"/>
    <p:sldId id="271" r:id="rId6"/>
    <p:sldId id="267" r:id="rId7"/>
    <p:sldId id="258" r:id="rId8"/>
    <p:sldId id="274" r:id="rId9"/>
    <p:sldId id="272" r:id="rId10"/>
    <p:sldId id="273" r:id="rId11"/>
    <p:sldId id="276" r:id="rId12"/>
    <p:sldId id="275" r:id="rId13"/>
    <p:sldId id="266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8JLWFOJNpzWwdIO4qmM+hyP+K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31A7"/>
    <a:srgbClr val="FF3C00"/>
    <a:srgbClr val="FF505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21585A-F127-4E01-B619-7F42FF785402}">
  <a:tblStyle styleId="{AA21585A-F127-4E01-B619-7F42FF785402}" styleName="Table_0">
    <a:wholeTbl>
      <a:tcTxStyle b="off" i="off">
        <a:font>
          <a:latin typeface="Gilroy"/>
          <a:ea typeface="Gilroy"/>
          <a:cs typeface="Gilroy"/>
        </a:font>
        <a:srgbClr val="000000"/>
      </a:tcTxStyle>
      <a:tcStyle>
        <a:tcBdr>
          <a:lef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/>
          </a:solidFill>
        </a:fill>
      </a:tcStyle>
    </a:wholeTbl>
    <a:band1H>
      <a:tcTxStyle b="off" i="off"/>
      <a:tcStyle>
        <a:tcBdr/>
        <a:fill>
          <a:solidFill>
            <a:srgbClr val="F2F8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2F8F9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rgbClr val="FFFFFF"/>
      </a:tcTxStyle>
      <a:tcStyle>
        <a:tcBdr/>
        <a:fill>
          <a:solidFill>
            <a:srgbClr val="B5D8E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2AAA84D-81E9-4A1C-94FF-EEF83DEB22F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74" y="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&#1062;&#1077;&#1085;&#1090;&#1088;%20&#1091;&#1075;&#1083;&#1077;&#1088;&#1086;&#1076;&#1085;&#1099;&#1093;%20&#1090;&#1077;&#1093;&#1085;&#1086;&#1083;&#1086;&#1075;&#1080;&#1081;\&#1057;&#1090;&#1072;&#1088;&#1090;&#1072;&#1087;&#1099;\&#1056;&#1077;&#1081;&#1090;&#1080;&#1085;&#1075;%20&#1084;&#1077;&#1076;&#1086;&#1085;&#1086;&#1089;&#1085;&#1086;&#1089;&#1090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&#1062;&#1077;&#1085;&#1090;&#1088;%20&#1091;&#1075;&#1083;&#1077;&#1088;&#1086;&#1076;&#1085;&#1099;&#1093;%20&#1090;&#1077;&#1093;&#1085;&#1086;&#1083;&#1086;&#1075;&#1080;&#1081;\&#1057;&#1090;&#1072;&#1088;&#1090;&#1072;&#1087;&#1099;\&#1056;&#1077;&#1081;&#1090;&#1080;&#1085;&#1075;%20&#1084;&#1077;&#1076;&#1086;&#1085;&#1086;&#1089;&#1085;&#1086;&#1089;&#1090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Чаще всего мёд приобретают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1580382542002606E-2"/>
          <c:y val="0.16708333333333336"/>
          <c:w val="0.33326791299291181"/>
          <c:h val="0.76371514881394542"/>
        </c:manualLayout>
      </c:layout>
      <c:doughnutChart>
        <c:varyColors val="1"/>
        <c:ser>
          <c:idx val="0"/>
          <c:order val="0"/>
          <c:tx>
            <c:strRef>
              <c:f>Лист1!$C$36</c:f>
              <c:strCache>
                <c:ptCount val="1"/>
                <c:pt idx="0">
                  <c:v>россияне приобретают у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26-45F1-AEB6-A02A2C741D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26-45F1-AEB6-A02A2C741D63}"/>
              </c:ext>
            </c:extLst>
          </c:dPt>
          <c:dPt>
            <c:idx val="2"/>
            <c:bubble3D val="0"/>
            <c:explosion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D26-45F1-AEB6-A02A2C741D63}"/>
              </c:ext>
            </c:extLst>
          </c:dPt>
          <c:dPt>
            <c:idx val="3"/>
            <c:bubble3D val="0"/>
            <c:explosion val="4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D26-45F1-AEB6-A02A2C741D6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D26-45F1-AEB6-A02A2C741D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Лист1!$C$37:$C$41</c:f>
              <c:strCache>
                <c:ptCount val="5"/>
                <c:pt idx="0">
                  <c:v>у пчеловодов-любителей </c:v>
                </c:pt>
                <c:pt idx="1">
                  <c:v>на рынках и специализированных ярмарках</c:v>
                </c:pt>
                <c:pt idx="2">
                  <c:v>в магазинах </c:v>
                </c:pt>
                <c:pt idx="3">
                  <c:v>в качестве подарка </c:v>
                </c:pt>
                <c:pt idx="4">
                  <c:v>у частных пчеловодческих хозяйствах </c:v>
                </c:pt>
              </c:strCache>
            </c:strRef>
          </c:cat>
          <c:val>
            <c:numRef>
              <c:f>Лист1!$D$37:$D$41</c:f>
              <c:numCache>
                <c:formatCode>General</c:formatCode>
                <c:ptCount val="5"/>
                <c:pt idx="0">
                  <c:v>54</c:v>
                </c:pt>
                <c:pt idx="1">
                  <c:v>21</c:v>
                </c:pt>
                <c:pt idx="2">
                  <c:v>13</c:v>
                </c:pt>
                <c:pt idx="3">
                  <c:v>12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D26-45F1-AEB6-A02A2C741D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3647914800320618"/>
          <c:y val="0.15247543027961985"/>
          <c:w val="0.61472841718138527"/>
          <c:h val="0.828719673334143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i="0" u="none" strike="noStrike" baseline="0" dirty="0" smtClean="0">
                <a:solidFill>
                  <a:sysClr val="windowText" lastClr="000000"/>
                </a:solidFill>
                <a:effectLst/>
              </a:rPr>
              <a:t>Основные производители мёда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017790262172292E-2"/>
          <c:y val="0.22263888888888889"/>
          <c:w val="0.58451148662596952"/>
          <c:h val="0.693109871682706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Лист1!$C$19</c:f>
              <c:strCache>
                <c:ptCount val="1"/>
                <c:pt idx="0">
                  <c:v>сельскохозяйственные организации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888888888888838E-2"/>
                  <c:y val="-4.166666666666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4A6-4A2B-AF35-7E2E1CFB3E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1"/>
              <c:pt idx="0">
                <c:v>тыс. т</c:v>
              </c:pt>
            </c:strLit>
          </c:cat>
          <c:val>
            <c:numRef>
              <c:f>Лист1!$D$19</c:f>
              <c:numCache>
                <c:formatCode>General</c:formatCode>
                <c:ptCount val="1"/>
                <c:pt idx="0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A6-4A2B-AF35-7E2E1CFB3EA2}"/>
            </c:ext>
          </c:extLst>
        </c:ser>
        <c:ser>
          <c:idx val="1"/>
          <c:order val="1"/>
          <c:tx>
            <c:strRef>
              <c:f>Лист1!$C$20</c:f>
              <c:strCache>
                <c:ptCount val="1"/>
                <c:pt idx="0">
                  <c:v>крестьянские фермерские хозяйства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666666666666666E-2"/>
                  <c:y val="-4.6296296296296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4A6-4A2B-AF35-7E2E1CFB3E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1"/>
              <c:pt idx="0">
                <c:v>тыс. т</c:v>
              </c:pt>
            </c:strLit>
          </c:cat>
          <c:val>
            <c:numRef>
              <c:f>Лист1!$D$20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A6-4A2B-AF35-7E2E1CFB3EA2}"/>
            </c:ext>
          </c:extLst>
        </c:ser>
        <c:ser>
          <c:idx val="2"/>
          <c:order val="2"/>
          <c:tx>
            <c:strRef>
              <c:f>Лист1!$C$21</c:f>
              <c:strCache>
                <c:ptCount val="1"/>
                <c:pt idx="0">
                  <c:v>личные подсобные хозяйства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4999999999999897E-2"/>
                  <c:y val="-2.7777777777777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4A6-4A2B-AF35-7E2E1CFB3E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1"/>
              <c:pt idx="0">
                <c:v>тыс. т</c:v>
              </c:pt>
            </c:strLit>
          </c:cat>
          <c:val>
            <c:numRef>
              <c:f>Лист1!$D$21</c:f>
              <c:numCache>
                <c:formatCode>General</c:formatCode>
                <c:ptCount val="1"/>
                <c:pt idx="0">
                  <c:v>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A6-4A2B-AF35-7E2E1CFB3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260000480"/>
        <c:axId val="259995072"/>
        <c:axId val="0"/>
      </c:bar3DChart>
      <c:catAx>
        <c:axId val="26000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9995072"/>
        <c:crosses val="autoZero"/>
        <c:auto val="1"/>
        <c:lblAlgn val="ctr"/>
        <c:lblOffset val="100"/>
        <c:noMultiLvlLbl val="0"/>
      </c:catAx>
      <c:valAx>
        <c:axId val="25999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000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1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1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1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2943908696806161"/>
          <c:y val="0.19175743657042874"/>
          <c:w val="0.36631922940812173"/>
          <c:h val="0.78356809565470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5648AD-F352-4144-8553-4EBE0824757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CE4CB3-45E7-4EFD-A37C-AF27DC454A58}">
      <dgm:prSet phldrT="[Текст]" custT="1"/>
      <dgm:spPr/>
      <dgm:t>
        <a:bodyPr/>
        <a:lstStyle/>
        <a:p>
          <a:r>
            <a:rPr lang="ru-RU" sz="1800" b="1" dirty="0" smtClean="0"/>
            <a:t>Принципы исследования стандартными спектральными методами и ЭФС</a:t>
          </a:r>
          <a:endParaRPr lang="ru-RU" sz="1800" b="1" dirty="0"/>
        </a:p>
      </dgm:t>
    </dgm:pt>
    <dgm:pt modelId="{68AF2CC0-2BD1-4177-B675-08C28C6B5DE9}" type="parTrans" cxnId="{8AD079E0-673D-47C4-B992-508C7B28BF44}">
      <dgm:prSet/>
      <dgm:spPr/>
      <dgm:t>
        <a:bodyPr/>
        <a:lstStyle/>
        <a:p>
          <a:endParaRPr lang="ru-RU"/>
        </a:p>
      </dgm:t>
    </dgm:pt>
    <dgm:pt modelId="{0897E346-A4E4-4E5F-B827-4B4BD1E934FB}" type="sibTrans" cxnId="{8AD079E0-673D-47C4-B992-508C7B28BF44}">
      <dgm:prSet/>
      <dgm:spPr/>
      <dgm:t>
        <a:bodyPr/>
        <a:lstStyle/>
        <a:p>
          <a:endParaRPr lang="ru-RU"/>
        </a:p>
      </dgm:t>
    </dgm:pt>
    <dgm:pt modelId="{61E4FE03-6F07-4AA3-9D13-F94309260CFD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/>
            <a:t>ДЕТАЛЬНЫЙ ПОДХОД: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/>
            <a:t>Определение свойств объектов исходя из их структуры.</a:t>
          </a:r>
          <a:endParaRPr lang="ru-RU" sz="1600" dirty="0"/>
        </a:p>
      </dgm:t>
    </dgm:pt>
    <dgm:pt modelId="{34EB1704-957B-4AC8-9B1A-A27E64C9061A}" type="parTrans" cxnId="{54E83F08-1F25-4AD3-AD63-B166938CBD12}">
      <dgm:prSet/>
      <dgm:spPr/>
      <dgm:t>
        <a:bodyPr/>
        <a:lstStyle/>
        <a:p>
          <a:endParaRPr lang="ru-RU"/>
        </a:p>
      </dgm:t>
    </dgm:pt>
    <dgm:pt modelId="{B3D5029E-9511-428F-B175-36AA16CCFAF8}" type="sibTrans" cxnId="{54E83F08-1F25-4AD3-AD63-B166938CBD12}">
      <dgm:prSet/>
      <dgm:spPr/>
      <dgm:t>
        <a:bodyPr/>
        <a:lstStyle/>
        <a:p>
          <a:endParaRPr lang="ru-RU"/>
        </a:p>
      </dgm:t>
    </dgm:pt>
    <dgm:pt modelId="{77B0AFC5-04B9-4323-BC37-E3874D624382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600" dirty="0" smtClean="0"/>
            <a:t>ФЕНОМЕНОЛОГИЧЕСКИЙ ПОДХОД:</a:t>
          </a:r>
        </a:p>
        <a:p>
          <a:pPr>
            <a:spcAft>
              <a:spcPts val="0"/>
            </a:spcAft>
          </a:pPr>
          <a:r>
            <a:rPr lang="ru-RU" sz="1600" dirty="0" smtClean="0"/>
            <a:t>Рассмотрение системы как единого целого и получения информации о ее свойствах, не углубляясь во внутреннюю структуру.</a:t>
          </a:r>
          <a:endParaRPr lang="ru-RU" sz="1600" dirty="0"/>
        </a:p>
      </dgm:t>
    </dgm:pt>
    <dgm:pt modelId="{2FA552B1-5F6C-4729-96C0-B92289DE93EA}" type="parTrans" cxnId="{00CAC58A-C0AC-49DB-832F-18CAC6239003}">
      <dgm:prSet/>
      <dgm:spPr/>
      <dgm:t>
        <a:bodyPr/>
        <a:lstStyle/>
        <a:p>
          <a:endParaRPr lang="ru-RU"/>
        </a:p>
      </dgm:t>
    </dgm:pt>
    <dgm:pt modelId="{6C65710F-1FB7-4ED0-BD60-02074AF5CBFA}" type="sibTrans" cxnId="{00CAC58A-C0AC-49DB-832F-18CAC6239003}">
      <dgm:prSet/>
      <dgm:spPr/>
      <dgm:t>
        <a:bodyPr/>
        <a:lstStyle/>
        <a:p>
          <a:endParaRPr lang="ru-RU"/>
        </a:p>
      </dgm:t>
    </dgm:pt>
    <dgm:pt modelId="{0C499632-5F04-4BC7-9EE2-2FB442DB33EB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600" dirty="0" smtClean="0"/>
            <a:t>В СПЕКТРОСКОПИИ:</a:t>
          </a:r>
        </a:p>
        <a:p>
          <a:pPr>
            <a:spcAft>
              <a:spcPts val="0"/>
            </a:spcAft>
          </a:pPr>
          <a:r>
            <a:rPr lang="ru-RU" sz="1600" dirty="0" smtClean="0"/>
            <a:t>Выделение отдельных линий и полос в спектрах поглощения</a:t>
          </a:r>
          <a:r>
            <a:rPr lang="ru-RU" sz="1800" dirty="0" smtClean="0"/>
            <a:t>.</a:t>
          </a:r>
          <a:endParaRPr lang="ru-RU" sz="1800" dirty="0"/>
        </a:p>
      </dgm:t>
    </dgm:pt>
    <dgm:pt modelId="{FD41A8A0-01CC-4035-8FA8-FD692E9173BF}" type="parTrans" cxnId="{EF1831FC-D414-4F27-9992-555E6F801990}">
      <dgm:prSet/>
      <dgm:spPr/>
      <dgm:t>
        <a:bodyPr/>
        <a:lstStyle/>
        <a:p>
          <a:endParaRPr lang="ru-RU"/>
        </a:p>
      </dgm:t>
    </dgm:pt>
    <dgm:pt modelId="{ED09F068-EDDA-4E10-AC20-70663718BC24}" type="sibTrans" cxnId="{EF1831FC-D414-4F27-9992-555E6F801990}">
      <dgm:prSet/>
      <dgm:spPr/>
      <dgm:t>
        <a:bodyPr/>
        <a:lstStyle/>
        <a:p>
          <a:endParaRPr lang="ru-RU"/>
        </a:p>
      </dgm:t>
    </dgm:pt>
    <dgm:pt modelId="{20BB367E-0942-4947-90F1-A0E3353870E3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600" b="0" dirty="0" smtClean="0"/>
            <a:t>В СПЕКТРОСКОПИИ:</a:t>
          </a:r>
        </a:p>
        <a:p>
          <a:pPr>
            <a:spcAft>
              <a:spcPts val="0"/>
            </a:spcAft>
          </a:pPr>
          <a:r>
            <a:rPr lang="ru-RU" sz="1600" b="0" dirty="0" smtClean="0"/>
            <a:t> </a:t>
          </a:r>
          <a:r>
            <a:rPr lang="ru-RU" sz="1600" b="1" dirty="0" smtClean="0"/>
            <a:t>ЭФС</a:t>
          </a:r>
          <a:r>
            <a:rPr lang="ru-RU" sz="1600" b="0" dirty="0" smtClean="0"/>
            <a:t>: Исследование спектра поглощения как единого целого.</a:t>
          </a:r>
          <a:endParaRPr lang="ru-RU" sz="1600" b="0" dirty="0"/>
        </a:p>
      </dgm:t>
    </dgm:pt>
    <dgm:pt modelId="{1AE954A5-DEA1-4FF4-8365-E78BA96D39B6}" type="parTrans" cxnId="{73C49F11-EABA-4321-9ECA-1EB083592C8D}">
      <dgm:prSet/>
      <dgm:spPr/>
      <dgm:t>
        <a:bodyPr/>
        <a:lstStyle/>
        <a:p>
          <a:endParaRPr lang="ru-RU"/>
        </a:p>
      </dgm:t>
    </dgm:pt>
    <dgm:pt modelId="{F26189E8-8236-4E5D-BE17-0DDED177816A}" type="sibTrans" cxnId="{73C49F11-EABA-4321-9ECA-1EB083592C8D}">
      <dgm:prSet/>
      <dgm:spPr/>
      <dgm:t>
        <a:bodyPr/>
        <a:lstStyle/>
        <a:p>
          <a:endParaRPr lang="ru-RU"/>
        </a:p>
      </dgm:t>
    </dgm:pt>
    <dgm:pt modelId="{5276A5A5-6E2F-4620-976B-6165F565194C}" type="pres">
      <dgm:prSet presAssocID="{EC5648AD-F352-4144-8553-4EBE0824757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E9C5226-8712-4856-A9DC-FDA99B311B01}" type="pres">
      <dgm:prSet presAssocID="{92CE4CB3-45E7-4EFD-A37C-AF27DC454A58}" presName="hierRoot1" presStyleCnt="0"/>
      <dgm:spPr/>
    </dgm:pt>
    <dgm:pt modelId="{8E103316-A34C-4A2B-AB25-F57476B5B9AD}" type="pres">
      <dgm:prSet presAssocID="{92CE4CB3-45E7-4EFD-A37C-AF27DC454A58}" presName="composite" presStyleCnt="0"/>
      <dgm:spPr/>
    </dgm:pt>
    <dgm:pt modelId="{05C964D2-A13B-4F8B-BB97-02DB1C828935}" type="pres">
      <dgm:prSet presAssocID="{92CE4CB3-45E7-4EFD-A37C-AF27DC454A58}" presName="background" presStyleLbl="node0" presStyleIdx="0" presStyleCnt="1"/>
      <dgm:spPr/>
    </dgm:pt>
    <dgm:pt modelId="{AF2DECEA-7AAD-4CBD-B6DE-498A087C6A50}" type="pres">
      <dgm:prSet presAssocID="{92CE4CB3-45E7-4EFD-A37C-AF27DC454A58}" presName="text" presStyleLbl="fgAcc0" presStyleIdx="0" presStyleCnt="1" custScaleX="255806" custScaleY="127016" custLinFactNeighborX="-26196" custLinFactNeighborY="-176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5BA264-77D3-4E3A-AC65-234C6C3AAEC8}" type="pres">
      <dgm:prSet presAssocID="{92CE4CB3-45E7-4EFD-A37C-AF27DC454A58}" presName="hierChild2" presStyleCnt="0"/>
      <dgm:spPr/>
    </dgm:pt>
    <dgm:pt modelId="{87B8C373-B0EF-4F3F-AB7F-2A7E7D850008}" type="pres">
      <dgm:prSet presAssocID="{34EB1704-957B-4AC8-9B1A-A27E64C9061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68D9C77E-CE88-4BC7-BE0B-EC26466469FF}" type="pres">
      <dgm:prSet presAssocID="{61E4FE03-6F07-4AA3-9D13-F94309260CFD}" presName="hierRoot2" presStyleCnt="0"/>
      <dgm:spPr/>
    </dgm:pt>
    <dgm:pt modelId="{E20FCAAB-E84B-4B58-92B2-162CD3513FDB}" type="pres">
      <dgm:prSet presAssocID="{61E4FE03-6F07-4AA3-9D13-F94309260CFD}" presName="composite2" presStyleCnt="0"/>
      <dgm:spPr/>
    </dgm:pt>
    <dgm:pt modelId="{36D1A218-8A5B-4FE3-BE82-7841873EBB91}" type="pres">
      <dgm:prSet presAssocID="{61E4FE03-6F07-4AA3-9D13-F94309260CFD}" presName="background2" presStyleLbl="node2" presStyleIdx="0" presStyleCnt="2"/>
      <dgm:spPr/>
    </dgm:pt>
    <dgm:pt modelId="{274E973F-57EF-4767-8F15-59EF1E6307E4}" type="pres">
      <dgm:prSet presAssocID="{61E4FE03-6F07-4AA3-9D13-F94309260CFD}" presName="text2" presStyleLbl="fgAcc2" presStyleIdx="0" presStyleCnt="2" custScaleX="239893" custScaleY="133703" custLinFactNeighborX="-21837" custLinFactNeighborY="-304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546CCD-0648-4501-B407-7134943E9674}" type="pres">
      <dgm:prSet presAssocID="{61E4FE03-6F07-4AA3-9D13-F94309260CFD}" presName="hierChild3" presStyleCnt="0"/>
      <dgm:spPr/>
    </dgm:pt>
    <dgm:pt modelId="{D5960E82-D9C2-466E-8DEE-057B55525CCD}" type="pres">
      <dgm:prSet presAssocID="{FD41A8A0-01CC-4035-8FA8-FD692E9173BF}" presName="Name17" presStyleLbl="parChTrans1D3" presStyleIdx="0" presStyleCnt="2"/>
      <dgm:spPr/>
      <dgm:t>
        <a:bodyPr/>
        <a:lstStyle/>
        <a:p>
          <a:endParaRPr lang="ru-RU"/>
        </a:p>
      </dgm:t>
    </dgm:pt>
    <dgm:pt modelId="{A02B4F14-E209-4769-B72A-E3B97927E279}" type="pres">
      <dgm:prSet presAssocID="{0C499632-5F04-4BC7-9EE2-2FB442DB33EB}" presName="hierRoot3" presStyleCnt="0"/>
      <dgm:spPr/>
    </dgm:pt>
    <dgm:pt modelId="{A801A825-EE04-4922-9ED4-6317844515D4}" type="pres">
      <dgm:prSet presAssocID="{0C499632-5F04-4BC7-9EE2-2FB442DB33EB}" presName="composite3" presStyleCnt="0"/>
      <dgm:spPr/>
    </dgm:pt>
    <dgm:pt modelId="{43150FEE-C8AC-4EA9-9739-082C29AA0628}" type="pres">
      <dgm:prSet presAssocID="{0C499632-5F04-4BC7-9EE2-2FB442DB33EB}" presName="background3" presStyleLbl="node3" presStyleIdx="0" presStyleCnt="2"/>
      <dgm:spPr/>
    </dgm:pt>
    <dgm:pt modelId="{6739325F-0979-41CB-B2C9-F64411F7C2B4}" type="pres">
      <dgm:prSet presAssocID="{0C499632-5F04-4BC7-9EE2-2FB442DB33EB}" presName="text3" presStyleLbl="fgAcc3" presStyleIdx="0" presStyleCnt="2" custScaleX="264037" custScaleY="87672" custLinFactNeighborX="-4399" custLinFactNeighborY="-324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BFA89E-560D-49B7-BE82-A2E254CE6848}" type="pres">
      <dgm:prSet presAssocID="{0C499632-5F04-4BC7-9EE2-2FB442DB33EB}" presName="hierChild4" presStyleCnt="0"/>
      <dgm:spPr/>
    </dgm:pt>
    <dgm:pt modelId="{9680375B-7C82-4194-976A-25D72E2B55F2}" type="pres">
      <dgm:prSet presAssocID="{2FA552B1-5F6C-4729-96C0-B92289DE93E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56A1528D-55CD-4822-A040-30E58BD033ED}" type="pres">
      <dgm:prSet presAssocID="{77B0AFC5-04B9-4323-BC37-E3874D624382}" presName="hierRoot2" presStyleCnt="0"/>
      <dgm:spPr/>
    </dgm:pt>
    <dgm:pt modelId="{D44414AF-1DF3-4292-9A2F-3EA97E0D4001}" type="pres">
      <dgm:prSet presAssocID="{77B0AFC5-04B9-4323-BC37-E3874D624382}" presName="composite2" presStyleCnt="0"/>
      <dgm:spPr/>
    </dgm:pt>
    <dgm:pt modelId="{F66D777A-7654-47CE-A542-938C3AD3E211}" type="pres">
      <dgm:prSet presAssocID="{77B0AFC5-04B9-4323-BC37-E3874D624382}" presName="background2" presStyleLbl="node2" presStyleIdx="1" presStyleCnt="2"/>
      <dgm:spPr/>
    </dgm:pt>
    <dgm:pt modelId="{28E27CE3-C29B-45E1-8664-BEE3609F39E2}" type="pres">
      <dgm:prSet presAssocID="{77B0AFC5-04B9-4323-BC37-E3874D624382}" presName="text2" presStyleLbl="fgAcc2" presStyleIdx="1" presStyleCnt="2" custScaleX="322946" custScaleY="151169" custLinFactNeighborX="17364" custLinFactNeighborY="-385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FEADBA-58D3-4A02-9702-C7CB422A65DD}" type="pres">
      <dgm:prSet presAssocID="{77B0AFC5-04B9-4323-BC37-E3874D624382}" presName="hierChild3" presStyleCnt="0"/>
      <dgm:spPr/>
    </dgm:pt>
    <dgm:pt modelId="{6F71899E-512F-4273-839D-DF2B0BE5B8F5}" type="pres">
      <dgm:prSet presAssocID="{1AE954A5-DEA1-4FF4-8365-E78BA96D39B6}" presName="Name17" presStyleLbl="parChTrans1D3" presStyleIdx="1" presStyleCnt="2"/>
      <dgm:spPr/>
      <dgm:t>
        <a:bodyPr/>
        <a:lstStyle/>
        <a:p>
          <a:endParaRPr lang="ru-RU"/>
        </a:p>
      </dgm:t>
    </dgm:pt>
    <dgm:pt modelId="{5CE962C0-C438-4A56-A0AA-6621D4F4B58F}" type="pres">
      <dgm:prSet presAssocID="{20BB367E-0942-4947-90F1-A0E3353870E3}" presName="hierRoot3" presStyleCnt="0"/>
      <dgm:spPr/>
    </dgm:pt>
    <dgm:pt modelId="{B01A20A9-32EE-4ADA-B33F-2A1D0F8639D3}" type="pres">
      <dgm:prSet presAssocID="{20BB367E-0942-4947-90F1-A0E3353870E3}" presName="composite3" presStyleCnt="0"/>
      <dgm:spPr/>
    </dgm:pt>
    <dgm:pt modelId="{E47BF80E-0318-4A30-9B30-B586C67C6149}" type="pres">
      <dgm:prSet presAssocID="{20BB367E-0942-4947-90F1-A0E3353870E3}" presName="background3" presStyleLbl="node3" presStyleIdx="1" presStyleCnt="2"/>
      <dgm:spPr/>
    </dgm:pt>
    <dgm:pt modelId="{890AAECA-834A-47F0-9564-33A1CA8C3F68}" type="pres">
      <dgm:prSet presAssocID="{20BB367E-0942-4947-90F1-A0E3353870E3}" presName="text3" presStyleLbl="fgAcc3" presStyleIdx="1" presStyleCnt="2" custScaleX="289231" custScaleY="93954" custLinFactNeighborX="15760" custLinFactNeighborY="-499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CEAD83-5B7F-4871-8800-37A8459C6836}" type="pres">
      <dgm:prSet presAssocID="{20BB367E-0942-4947-90F1-A0E3353870E3}" presName="hierChild4" presStyleCnt="0"/>
      <dgm:spPr/>
    </dgm:pt>
  </dgm:ptLst>
  <dgm:cxnLst>
    <dgm:cxn modelId="{DF651802-9B39-40BF-84C8-E99AFA7F8D43}" type="presOf" srcId="{2FA552B1-5F6C-4729-96C0-B92289DE93EA}" destId="{9680375B-7C82-4194-976A-25D72E2B55F2}" srcOrd="0" destOrd="0" presId="urn:microsoft.com/office/officeart/2005/8/layout/hierarchy1"/>
    <dgm:cxn modelId="{64C7BBC0-33A8-45D4-B1CF-9DFFFE349018}" type="presOf" srcId="{92CE4CB3-45E7-4EFD-A37C-AF27DC454A58}" destId="{AF2DECEA-7AAD-4CBD-B6DE-498A087C6A50}" srcOrd="0" destOrd="0" presId="urn:microsoft.com/office/officeart/2005/8/layout/hierarchy1"/>
    <dgm:cxn modelId="{CC148B33-C742-4CAF-9FF4-63618ADCF14E}" type="presOf" srcId="{77B0AFC5-04B9-4323-BC37-E3874D624382}" destId="{28E27CE3-C29B-45E1-8664-BEE3609F39E2}" srcOrd="0" destOrd="0" presId="urn:microsoft.com/office/officeart/2005/8/layout/hierarchy1"/>
    <dgm:cxn modelId="{98579AA6-CAF1-4DEE-B3BD-3529D486521D}" type="presOf" srcId="{0C499632-5F04-4BC7-9EE2-2FB442DB33EB}" destId="{6739325F-0979-41CB-B2C9-F64411F7C2B4}" srcOrd="0" destOrd="0" presId="urn:microsoft.com/office/officeart/2005/8/layout/hierarchy1"/>
    <dgm:cxn modelId="{EF1831FC-D414-4F27-9992-555E6F801990}" srcId="{61E4FE03-6F07-4AA3-9D13-F94309260CFD}" destId="{0C499632-5F04-4BC7-9EE2-2FB442DB33EB}" srcOrd="0" destOrd="0" parTransId="{FD41A8A0-01CC-4035-8FA8-FD692E9173BF}" sibTransId="{ED09F068-EDDA-4E10-AC20-70663718BC24}"/>
    <dgm:cxn modelId="{E819B8B0-B115-4ACA-BB21-B723A96B9942}" type="presOf" srcId="{20BB367E-0942-4947-90F1-A0E3353870E3}" destId="{890AAECA-834A-47F0-9564-33A1CA8C3F68}" srcOrd="0" destOrd="0" presId="urn:microsoft.com/office/officeart/2005/8/layout/hierarchy1"/>
    <dgm:cxn modelId="{EBD30CA7-1DED-49A6-B18A-CB890E831004}" type="presOf" srcId="{34EB1704-957B-4AC8-9B1A-A27E64C9061A}" destId="{87B8C373-B0EF-4F3F-AB7F-2A7E7D850008}" srcOrd="0" destOrd="0" presId="urn:microsoft.com/office/officeart/2005/8/layout/hierarchy1"/>
    <dgm:cxn modelId="{54E83F08-1F25-4AD3-AD63-B166938CBD12}" srcId="{92CE4CB3-45E7-4EFD-A37C-AF27DC454A58}" destId="{61E4FE03-6F07-4AA3-9D13-F94309260CFD}" srcOrd="0" destOrd="0" parTransId="{34EB1704-957B-4AC8-9B1A-A27E64C9061A}" sibTransId="{B3D5029E-9511-428F-B175-36AA16CCFAF8}"/>
    <dgm:cxn modelId="{73C49F11-EABA-4321-9ECA-1EB083592C8D}" srcId="{77B0AFC5-04B9-4323-BC37-E3874D624382}" destId="{20BB367E-0942-4947-90F1-A0E3353870E3}" srcOrd="0" destOrd="0" parTransId="{1AE954A5-DEA1-4FF4-8365-E78BA96D39B6}" sibTransId="{F26189E8-8236-4E5D-BE17-0DDED177816A}"/>
    <dgm:cxn modelId="{47FB2FC1-5C85-477D-80F4-4F3C4F567CE9}" type="presOf" srcId="{1AE954A5-DEA1-4FF4-8365-E78BA96D39B6}" destId="{6F71899E-512F-4273-839D-DF2B0BE5B8F5}" srcOrd="0" destOrd="0" presId="urn:microsoft.com/office/officeart/2005/8/layout/hierarchy1"/>
    <dgm:cxn modelId="{00CAC58A-C0AC-49DB-832F-18CAC6239003}" srcId="{92CE4CB3-45E7-4EFD-A37C-AF27DC454A58}" destId="{77B0AFC5-04B9-4323-BC37-E3874D624382}" srcOrd="1" destOrd="0" parTransId="{2FA552B1-5F6C-4729-96C0-B92289DE93EA}" sibTransId="{6C65710F-1FB7-4ED0-BD60-02074AF5CBFA}"/>
    <dgm:cxn modelId="{C5BE7739-53C1-4CA4-AFC8-E26A8533D5C9}" type="presOf" srcId="{61E4FE03-6F07-4AA3-9D13-F94309260CFD}" destId="{274E973F-57EF-4767-8F15-59EF1E6307E4}" srcOrd="0" destOrd="0" presId="urn:microsoft.com/office/officeart/2005/8/layout/hierarchy1"/>
    <dgm:cxn modelId="{50D9E2B5-71D3-432D-9B17-CE451C411092}" type="presOf" srcId="{FD41A8A0-01CC-4035-8FA8-FD692E9173BF}" destId="{D5960E82-D9C2-466E-8DEE-057B55525CCD}" srcOrd="0" destOrd="0" presId="urn:microsoft.com/office/officeart/2005/8/layout/hierarchy1"/>
    <dgm:cxn modelId="{8AD079E0-673D-47C4-B992-508C7B28BF44}" srcId="{EC5648AD-F352-4144-8553-4EBE08247576}" destId="{92CE4CB3-45E7-4EFD-A37C-AF27DC454A58}" srcOrd="0" destOrd="0" parTransId="{68AF2CC0-2BD1-4177-B675-08C28C6B5DE9}" sibTransId="{0897E346-A4E4-4E5F-B827-4B4BD1E934FB}"/>
    <dgm:cxn modelId="{CD3AB376-7EE5-47BC-A81B-A129F1A5386A}" type="presOf" srcId="{EC5648AD-F352-4144-8553-4EBE08247576}" destId="{5276A5A5-6E2F-4620-976B-6165F565194C}" srcOrd="0" destOrd="0" presId="urn:microsoft.com/office/officeart/2005/8/layout/hierarchy1"/>
    <dgm:cxn modelId="{226539A3-F1FB-4322-B95C-64528442CE8A}" type="presParOf" srcId="{5276A5A5-6E2F-4620-976B-6165F565194C}" destId="{CE9C5226-8712-4856-A9DC-FDA99B311B01}" srcOrd="0" destOrd="0" presId="urn:microsoft.com/office/officeart/2005/8/layout/hierarchy1"/>
    <dgm:cxn modelId="{0B3CB1D9-C2C2-4DF1-84AE-9108B0E95A15}" type="presParOf" srcId="{CE9C5226-8712-4856-A9DC-FDA99B311B01}" destId="{8E103316-A34C-4A2B-AB25-F57476B5B9AD}" srcOrd="0" destOrd="0" presId="urn:microsoft.com/office/officeart/2005/8/layout/hierarchy1"/>
    <dgm:cxn modelId="{29A18DE8-79EB-43D4-94C2-74D403CD8163}" type="presParOf" srcId="{8E103316-A34C-4A2B-AB25-F57476B5B9AD}" destId="{05C964D2-A13B-4F8B-BB97-02DB1C828935}" srcOrd="0" destOrd="0" presId="urn:microsoft.com/office/officeart/2005/8/layout/hierarchy1"/>
    <dgm:cxn modelId="{CAB3E24A-A663-4B4B-AF03-536BC1ABC456}" type="presParOf" srcId="{8E103316-A34C-4A2B-AB25-F57476B5B9AD}" destId="{AF2DECEA-7AAD-4CBD-B6DE-498A087C6A50}" srcOrd="1" destOrd="0" presId="urn:microsoft.com/office/officeart/2005/8/layout/hierarchy1"/>
    <dgm:cxn modelId="{1AC3FB9A-4670-4106-BDF8-5DD6A1F7F34A}" type="presParOf" srcId="{CE9C5226-8712-4856-A9DC-FDA99B311B01}" destId="{A75BA264-77D3-4E3A-AC65-234C6C3AAEC8}" srcOrd="1" destOrd="0" presId="urn:microsoft.com/office/officeart/2005/8/layout/hierarchy1"/>
    <dgm:cxn modelId="{65153F9C-7D1F-4555-813F-785EF7FE95BE}" type="presParOf" srcId="{A75BA264-77D3-4E3A-AC65-234C6C3AAEC8}" destId="{87B8C373-B0EF-4F3F-AB7F-2A7E7D850008}" srcOrd="0" destOrd="0" presId="urn:microsoft.com/office/officeart/2005/8/layout/hierarchy1"/>
    <dgm:cxn modelId="{0DB5F6B6-2DEC-4F2F-A3B3-21FC5186D117}" type="presParOf" srcId="{A75BA264-77D3-4E3A-AC65-234C6C3AAEC8}" destId="{68D9C77E-CE88-4BC7-BE0B-EC26466469FF}" srcOrd="1" destOrd="0" presId="urn:microsoft.com/office/officeart/2005/8/layout/hierarchy1"/>
    <dgm:cxn modelId="{A3FFAEAC-F661-41D0-BC41-AF85AD465178}" type="presParOf" srcId="{68D9C77E-CE88-4BC7-BE0B-EC26466469FF}" destId="{E20FCAAB-E84B-4B58-92B2-162CD3513FDB}" srcOrd="0" destOrd="0" presId="urn:microsoft.com/office/officeart/2005/8/layout/hierarchy1"/>
    <dgm:cxn modelId="{5A438FC2-4F92-4F22-A809-251F1EA9F3EF}" type="presParOf" srcId="{E20FCAAB-E84B-4B58-92B2-162CD3513FDB}" destId="{36D1A218-8A5B-4FE3-BE82-7841873EBB91}" srcOrd="0" destOrd="0" presId="urn:microsoft.com/office/officeart/2005/8/layout/hierarchy1"/>
    <dgm:cxn modelId="{2325DC7E-8A0C-4A21-BC54-1EE2DB938409}" type="presParOf" srcId="{E20FCAAB-E84B-4B58-92B2-162CD3513FDB}" destId="{274E973F-57EF-4767-8F15-59EF1E6307E4}" srcOrd="1" destOrd="0" presId="urn:microsoft.com/office/officeart/2005/8/layout/hierarchy1"/>
    <dgm:cxn modelId="{1678C3FA-5C15-459B-A883-010A9B71C3FA}" type="presParOf" srcId="{68D9C77E-CE88-4BC7-BE0B-EC26466469FF}" destId="{EB546CCD-0648-4501-B407-7134943E9674}" srcOrd="1" destOrd="0" presId="urn:microsoft.com/office/officeart/2005/8/layout/hierarchy1"/>
    <dgm:cxn modelId="{FB506646-7295-41C8-8D20-DCE15166C0D5}" type="presParOf" srcId="{EB546CCD-0648-4501-B407-7134943E9674}" destId="{D5960E82-D9C2-466E-8DEE-057B55525CCD}" srcOrd="0" destOrd="0" presId="urn:microsoft.com/office/officeart/2005/8/layout/hierarchy1"/>
    <dgm:cxn modelId="{1952EF44-2AED-4561-A47A-382A6B1561E5}" type="presParOf" srcId="{EB546CCD-0648-4501-B407-7134943E9674}" destId="{A02B4F14-E209-4769-B72A-E3B97927E279}" srcOrd="1" destOrd="0" presId="urn:microsoft.com/office/officeart/2005/8/layout/hierarchy1"/>
    <dgm:cxn modelId="{B7B79431-6E7E-442E-B305-B01EDC992065}" type="presParOf" srcId="{A02B4F14-E209-4769-B72A-E3B97927E279}" destId="{A801A825-EE04-4922-9ED4-6317844515D4}" srcOrd="0" destOrd="0" presId="urn:microsoft.com/office/officeart/2005/8/layout/hierarchy1"/>
    <dgm:cxn modelId="{92CACCA6-42C5-4933-9B59-16793152CDC2}" type="presParOf" srcId="{A801A825-EE04-4922-9ED4-6317844515D4}" destId="{43150FEE-C8AC-4EA9-9739-082C29AA0628}" srcOrd="0" destOrd="0" presId="urn:microsoft.com/office/officeart/2005/8/layout/hierarchy1"/>
    <dgm:cxn modelId="{9125EBCE-9AFD-4F69-A093-ADE60D20447C}" type="presParOf" srcId="{A801A825-EE04-4922-9ED4-6317844515D4}" destId="{6739325F-0979-41CB-B2C9-F64411F7C2B4}" srcOrd="1" destOrd="0" presId="urn:microsoft.com/office/officeart/2005/8/layout/hierarchy1"/>
    <dgm:cxn modelId="{F9153552-9DDA-49C5-B740-EBDBB29EF385}" type="presParOf" srcId="{A02B4F14-E209-4769-B72A-E3B97927E279}" destId="{2FBFA89E-560D-49B7-BE82-A2E254CE6848}" srcOrd="1" destOrd="0" presId="urn:microsoft.com/office/officeart/2005/8/layout/hierarchy1"/>
    <dgm:cxn modelId="{FBA64810-C04B-4A64-B9F3-7CA9A8A9CCFC}" type="presParOf" srcId="{A75BA264-77D3-4E3A-AC65-234C6C3AAEC8}" destId="{9680375B-7C82-4194-976A-25D72E2B55F2}" srcOrd="2" destOrd="0" presId="urn:microsoft.com/office/officeart/2005/8/layout/hierarchy1"/>
    <dgm:cxn modelId="{0567AFE4-F4EA-4E50-9154-384EA861C866}" type="presParOf" srcId="{A75BA264-77D3-4E3A-AC65-234C6C3AAEC8}" destId="{56A1528D-55CD-4822-A040-30E58BD033ED}" srcOrd="3" destOrd="0" presId="urn:microsoft.com/office/officeart/2005/8/layout/hierarchy1"/>
    <dgm:cxn modelId="{30C23C6F-74FF-4A8F-A1FD-9D198EAED2C0}" type="presParOf" srcId="{56A1528D-55CD-4822-A040-30E58BD033ED}" destId="{D44414AF-1DF3-4292-9A2F-3EA97E0D4001}" srcOrd="0" destOrd="0" presId="urn:microsoft.com/office/officeart/2005/8/layout/hierarchy1"/>
    <dgm:cxn modelId="{0DF2AA76-9BFE-4B1E-80DC-C2A27C0A7480}" type="presParOf" srcId="{D44414AF-1DF3-4292-9A2F-3EA97E0D4001}" destId="{F66D777A-7654-47CE-A542-938C3AD3E211}" srcOrd="0" destOrd="0" presId="urn:microsoft.com/office/officeart/2005/8/layout/hierarchy1"/>
    <dgm:cxn modelId="{83D6EF3B-1F91-4AF4-9EAE-279D949F283F}" type="presParOf" srcId="{D44414AF-1DF3-4292-9A2F-3EA97E0D4001}" destId="{28E27CE3-C29B-45E1-8664-BEE3609F39E2}" srcOrd="1" destOrd="0" presId="urn:microsoft.com/office/officeart/2005/8/layout/hierarchy1"/>
    <dgm:cxn modelId="{C48C9835-53C7-412E-BDC1-C52D97FA3486}" type="presParOf" srcId="{56A1528D-55CD-4822-A040-30E58BD033ED}" destId="{61FEADBA-58D3-4A02-9702-C7CB422A65DD}" srcOrd="1" destOrd="0" presId="urn:microsoft.com/office/officeart/2005/8/layout/hierarchy1"/>
    <dgm:cxn modelId="{0F0414B5-4197-4B2E-9189-A50EEC2D9EAA}" type="presParOf" srcId="{61FEADBA-58D3-4A02-9702-C7CB422A65DD}" destId="{6F71899E-512F-4273-839D-DF2B0BE5B8F5}" srcOrd="0" destOrd="0" presId="urn:microsoft.com/office/officeart/2005/8/layout/hierarchy1"/>
    <dgm:cxn modelId="{578B8319-1700-46C5-8CFF-6D7DC9889487}" type="presParOf" srcId="{61FEADBA-58D3-4A02-9702-C7CB422A65DD}" destId="{5CE962C0-C438-4A56-A0AA-6621D4F4B58F}" srcOrd="1" destOrd="0" presId="urn:microsoft.com/office/officeart/2005/8/layout/hierarchy1"/>
    <dgm:cxn modelId="{EDA9081E-65C7-4EAF-8172-FBE11AB18500}" type="presParOf" srcId="{5CE962C0-C438-4A56-A0AA-6621D4F4B58F}" destId="{B01A20A9-32EE-4ADA-B33F-2A1D0F8639D3}" srcOrd="0" destOrd="0" presId="urn:microsoft.com/office/officeart/2005/8/layout/hierarchy1"/>
    <dgm:cxn modelId="{86364230-B359-4A27-8758-6B5B2442A317}" type="presParOf" srcId="{B01A20A9-32EE-4ADA-B33F-2A1D0F8639D3}" destId="{E47BF80E-0318-4A30-9B30-B586C67C6149}" srcOrd="0" destOrd="0" presId="urn:microsoft.com/office/officeart/2005/8/layout/hierarchy1"/>
    <dgm:cxn modelId="{EBB137E9-3538-4CCF-8A19-D5E97DAFCAF1}" type="presParOf" srcId="{B01A20A9-32EE-4ADA-B33F-2A1D0F8639D3}" destId="{890AAECA-834A-47F0-9564-33A1CA8C3F68}" srcOrd="1" destOrd="0" presId="urn:microsoft.com/office/officeart/2005/8/layout/hierarchy1"/>
    <dgm:cxn modelId="{2DF35165-7D64-4E87-B47E-33699D956DD7}" type="presParOf" srcId="{5CE962C0-C438-4A56-A0AA-6621D4F4B58F}" destId="{23CEAD83-5B7F-4871-8800-37A8459C683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1899E-512F-4273-839D-DF2B0BE5B8F5}">
      <dsp:nvSpPr>
        <dsp:cNvPr id="0" name=""/>
        <dsp:cNvSpPr/>
      </dsp:nvSpPr>
      <dsp:spPr>
        <a:xfrm>
          <a:off x="5906918" y="2262469"/>
          <a:ext cx="91440" cy="272425"/>
        </a:xfrm>
        <a:custGeom>
          <a:avLst/>
          <a:gdLst/>
          <a:ahLst/>
          <a:cxnLst/>
          <a:rect l="0" t="0" r="0" b="0"/>
          <a:pathLst>
            <a:path>
              <a:moveTo>
                <a:pt x="65733" y="0"/>
              </a:moveTo>
              <a:lnTo>
                <a:pt x="65733" y="156839"/>
              </a:lnTo>
              <a:lnTo>
                <a:pt x="45720" y="156839"/>
              </a:lnTo>
              <a:lnTo>
                <a:pt x="45720" y="2724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0375B-7C82-4194-976A-25D72E2B55F2}">
      <dsp:nvSpPr>
        <dsp:cNvPr id="0" name=""/>
        <dsp:cNvSpPr/>
      </dsp:nvSpPr>
      <dsp:spPr>
        <a:xfrm>
          <a:off x="3793946" y="874633"/>
          <a:ext cx="2178704" cy="190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554"/>
              </a:lnTo>
              <a:lnTo>
                <a:pt x="2178704" y="74554"/>
              </a:lnTo>
              <a:lnTo>
                <a:pt x="2178704" y="1901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960E82-D9C2-466E-8DEE-057B55525CCD}">
      <dsp:nvSpPr>
        <dsp:cNvPr id="0" name=""/>
        <dsp:cNvSpPr/>
      </dsp:nvSpPr>
      <dsp:spPr>
        <a:xfrm>
          <a:off x="1695001" y="2188335"/>
          <a:ext cx="217574" cy="346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974"/>
              </a:lnTo>
              <a:lnTo>
                <a:pt x="217574" y="230974"/>
              </a:lnTo>
              <a:lnTo>
                <a:pt x="217574" y="3465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B8C373-B0EF-4F3F-AB7F-2A7E7D850008}">
      <dsp:nvSpPr>
        <dsp:cNvPr id="0" name=""/>
        <dsp:cNvSpPr/>
      </dsp:nvSpPr>
      <dsp:spPr>
        <a:xfrm>
          <a:off x="1695001" y="874633"/>
          <a:ext cx="2098945" cy="254386"/>
        </a:xfrm>
        <a:custGeom>
          <a:avLst/>
          <a:gdLst/>
          <a:ahLst/>
          <a:cxnLst/>
          <a:rect l="0" t="0" r="0" b="0"/>
          <a:pathLst>
            <a:path>
              <a:moveTo>
                <a:pt x="2098945" y="0"/>
              </a:moveTo>
              <a:lnTo>
                <a:pt x="2098945" y="138800"/>
              </a:lnTo>
              <a:lnTo>
                <a:pt x="0" y="138800"/>
              </a:lnTo>
              <a:lnTo>
                <a:pt x="0" y="2543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C964D2-A13B-4F8B-BB97-02DB1C828935}">
      <dsp:nvSpPr>
        <dsp:cNvPr id="0" name=""/>
        <dsp:cNvSpPr/>
      </dsp:nvSpPr>
      <dsp:spPr>
        <a:xfrm>
          <a:off x="2198100" y="-131701"/>
          <a:ext cx="3191692" cy="1006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DECEA-7AAD-4CBD-B6DE-498A087C6A50}">
      <dsp:nvSpPr>
        <dsp:cNvPr id="0" name=""/>
        <dsp:cNvSpPr/>
      </dsp:nvSpPr>
      <dsp:spPr>
        <a:xfrm>
          <a:off x="2336733" y="0"/>
          <a:ext cx="3191692" cy="10063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Принципы исследования стандартными спектральными методами и ЭФС</a:t>
          </a:r>
          <a:endParaRPr lang="ru-RU" sz="1800" b="1" kern="1200" dirty="0"/>
        </a:p>
      </dsp:txBody>
      <dsp:txXfrm>
        <a:off x="2366208" y="29475"/>
        <a:ext cx="3132742" cy="947384"/>
      </dsp:txXfrm>
    </dsp:sp>
    <dsp:sp modelId="{36D1A218-8A5B-4FE3-BE82-7841873EBB91}">
      <dsp:nvSpPr>
        <dsp:cNvPr id="0" name=""/>
        <dsp:cNvSpPr/>
      </dsp:nvSpPr>
      <dsp:spPr>
        <a:xfrm>
          <a:off x="198427" y="1129019"/>
          <a:ext cx="2993146" cy="10593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4E973F-57EF-4767-8F15-59EF1E6307E4}">
      <dsp:nvSpPr>
        <dsp:cNvPr id="0" name=""/>
        <dsp:cNvSpPr/>
      </dsp:nvSpPr>
      <dsp:spPr>
        <a:xfrm>
          <a:off x="337061" y="1260721"/>
          <a:ext cx="2993146" cy="10593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/>
            <a:t>ДЕТАЛЬНЫЙ ПОДХОД: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/>
            <a:t>Определение свойств объектов исходя из их структуры.</a:t>
          </a:r>
          <a:endParaRPr lang="ru-RU" sz="1600" kern="1200" dirty="0"/>
        </a:p>
      </dsp:txBody>
      <dsp:txXfrm>
        <a:off x="368087" y="1291747"/>
        <a:ext cx="2931094" cy="997263"/>
      </dsp:txXfrm>
    </dsp:sp>
    <dsp:sp modelId="{43150FEE-C8AC-4EA9-9739-082C29AA0628}">
      <dsp:nvSpPr>
        <dsp:cNvPr id="0" name=""/>
        <dsp:cNvSpPr/>
      </dsp:nvSpPr>
      <dsp:spPr>
        <a:xfrm>
          <a:off x="265379" y="2534894"/>
          <a:ext cx="3294391" cy="6946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9325F-0979-41CB-B2C9-F64411F7C2B4}">
      <dsp:nvSpPr>
        <dsp:cNvPr id="0" name=""/>
        <dsp:cNvSpPr/>
      </dsp:nvSpPr>
      <dsp:spPr>
        <a:xfrm>
          <a:off x="404012" y="2666596"/>
          <a:ext cx="3294391" cy="6946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/>
            <a:t>В СПЕКТРОСКОПИИ: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/>
            <a:t>Выделение отдельных линий и полос в спектрах поглощения</a:t>
          </a:r>
          <a:r>
            <a:rPr lang="ru-RU" sz="1800" kern="1200" dirty="0" smtClean="0"/>
            <a:t>.</a:t>
          </a:r>
          <a:endParaRPr lang="ru-RU" sz="1800" kern="1200" dirty="0"/>
        </a:p>
      </dsp:txBody>
      <dsp:txXfrm>
        <a:off x="424357" y="2686941"/>
        <a:ext cx="3253701" cy="653926"/>
      </dsp:txXfrm>
    </dsp:sp>
    <dsp:sp modelId="{F66D777A-7654-47CE-A542-938C3AD3E211}">
      <dsp:nvSpPr>
        <dsp:cNvPr id="0" name=""/>
        <dsp:cNvSpPr/>
      </dsp:nvSpPr>
      <dsp:spPr>
        <a:xfrm>
          <a:off x="3957952" y="1064772"/>
          <a:ext cx="4029399" cy="1197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27CE3-C29B-45E1-8664-BEE3609F39E2}">
      <dsp:nvSpPr>
        <dsp:cNvPr id="0" name=""/>
        <dsp:cNvSpPr/>
      </dsp:nvSpPr>
      <dsp:spPr>
        <a:xfrm>
          <a:off x="4096585" y="1196474"/>
          <a:ext cx="4029399" cy="1197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/>
            <a:t>ФЕНОМЕНОЛОГИЧЕСКИЙ ПОДХОД: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/>
            <a:t>Рассмотрение системы как единого целого и получения информации о ее свойствах, не углубляясь во внутреннюю структуру.</a:t>
          </a:r>
          <a:endParaRPr lang="ru-RU" sz="1600" kern="1200" dirty="0"/>
        </a:p>
      </dsp:txBody>
      <dsp:txXfrm>
        <a:off x="4131664" y="1231553"/>
        <a:ext cx="3959241" cy="1127538"/>
      </dsp:txXfrm>
    </dsp:sp>
    <dsp:sp modelId="{E47BF80E-0318-4A30-9B30-B586C67C6149}">
      <dsp:nvSpPr>
        <dsp:cNvPr id="0" name=""/>
        <dsp:cNvSpPr/>
      </dsp:nvSpPr>
      <dsp:spPr>
        <a:xfrm>
          <a:off x="4148270" y="2534894"/>
          <a:ext cx="3608736" cy="744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0AAECA-834A-47F0-9564-33A1CA8C3F68}">
      <dsp:nvSpPr>
        <dsp:cNvPr id="0" name=""/>
        <dsp:cNvSpPr/>
      </dsp:nvSpPr>
      <dsp:spPr>
        <a:xfrm>
          <a:off x="4286903" y="2666596"/>
          <a:ext cx="3608736" cy="744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0" kern="1200" dirty="0" smtClean="0"/>
            <a:t>В СПЕКТРОСКОПИИ: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0" kern="1200" dirty="0" smtClean="0"/>
            <a:t> </a:t>
          </a:r>
          <a:r>
            <a:rPr lang="ru-RU" sz="1600" b="1" kern="1200" dirty="0" smtClean="0"/>
            <a:t>ЭФС</a:t>
          </a:r>
          <a:r>
            <a:rPr lang="ru-RU" sz="1600" b="0" kern="1200" dirty="0" smtClean="0"/>
            <a:t>: Исследование спектра поглощения как единого целого.</a:t>
          </a:r>
          <a:endParaRPr lang="ru-RU" sz="1600" b="0" kern="1200" dirty="0"/>
        </a:p>
      </dsp:txBody>
      <dsp:txXfrm>
        <a:off x="4308705" y="2688398"/>
        <a:ext cx="3565132" cy="700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6811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8067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1651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557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3001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2174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86778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96CEC-2AEE-40B4-835D-66095EF438AC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7DC5-EB52-485F-ABBF-4934B4B3B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816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oyal-forest.ru/catalog/med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10110" y="2051519"/>
            <a:ext cx="5182200" cy="1805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ru-RU" sz="3638" b="1" dirty="0" smtClean="0">
                <a:solidFill>
                  <a:srgbClr val="7731A7"/>
                </a:solidFill>
              </a:rPr>
              <a:t>Определение </a:t>
            </a:r>
            <a:r>
              <a:rPr lang="ru-RU" sz="3638" b="1" dirty="0">
                <a:solidFill>
                  <a:srgbClr val="7731A7"/>
                </a:solidFill>
              </a:rPr>
              <a:t>подлинности или </a:t>
            </a:r>
            <a:r>
              <a:rPr lang="ru-RU" sz="3638" b="1" dirty="0" smtClean="0">
                <a:solidFill>
                  <a:srgbClr val="7731A7"/>
                </a:solidFill>
              </a:rPr>
              <a:t>подделки </a:t>
            </a:r>
            <a:r>
              <a:rPr lang="ru-RU" sz="3638" b="1" dirty="0">
                <a:solidFill>
                  <a:srgbClr val="7731A7"/>
                </a:solidFill>
              </a:rPr>
              <a:t>мёда</a:t>
            </a:r>
            <a:endParaRPr sz="3638" b="1" dirty="0">
              <a:solidFill>
                <a:srgbClr val="7731A7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104C29-054B-4CF1-B4B8-A3283D454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629160" cy="15514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477308" y="813886"/>
            <a:ext cx="8316420" cy="40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600" dirty="0" smtClean="0">
                <a:solidFill>
                  <a:srgbClr val="8F00FF"/>
                </a:solidFill>
              </a:rPr>
              <a:t>СПРОС И ПРЕДЛОЖЕНИЯ НА КАЧЕСТВЕНЫЙ МЁД</a:t>
            </a:r>
            <a:endParaRPr sz="2600" dirty="0">
              <a:solidFill>
                <a:srgbClr val="8F00FF"/>
              </a:solidFill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341546" y="1962885"/>
            <a:ext cx="556535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r>
              <a:rPr lang="ru-RU" dirty="0" smtClean="0"/>
              <a:t>Рост потребность в мёде в связи с:</a:t>
            </a:r>
          </a:p>
          <a:p>
            <a:r>
              <a:rPr lang="ru-RU" dirty="0" smtClean="0"/>
              <a:t>- повышение </a:t>
            </a:r>
            <a:r>
              <a:rPr lang="ru-RU" dirty="0"/>
              <a:t>осведомленности о пользе меда для </a:t>
            </a:r>
            <a:r>
              <a:rPr lang="ru-RU" dirty="0" smtClean="0"/>
              <a:t>здоровья,</a:t>
            </a:r>
            <a:endParaRPr lang="ru-RU" dirty="0"/>
          </a:p>
          <a:p>
            <a:r>
              <a:rPr lang="ru-RU" dirty="0" smtClean="0"/>
              <a:t>- растущим спросом </a:t>
            </a:r>
            <a:r>
              <a:rPr lang="ru-RU" dirty="0"/>
              <a:t>на органические и натуральные </a:t>
            </a:r>
            <a:r>
              <a:rPr lang="ru-RU" dirty="0" smtClean="0"/>
              <a:t>продукты,</a:t>
            </a:r>
            <a:endParaRPr lang="ru-RU" dirty="0"/>
          </a:p>
          <a:p>
            <a:r>
              <a:rPr lang="ru-RU" dirty="0" smtClean="0"/>
              <a:t>- расширением </a:t>
            </a:r>
            <a:r>
              <a:rPr lang="ru-RU" dirty="0"/>
              <a:t>применения </a:t>
            </a:r>
            <a:r>
              <a:rPr lang="ru-RU" dirty="0" smtClean="0"/>
              <a:t>меда.</a:t>
            </a:r>
            <a:endParaRPr lang="ru-RU" dirty="0"/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2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E64C54-2A9F-4883-8949-2077CF805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43"/>
            <a:ext cx="8610618" cy="7284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1546" y="409350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061524"/>
                </a:solidFill>
                <a:latin typeface="Assistant"/>
              </a:rPr>
              <a:t>Рынок применения</a:t>
            </a:r>
            <a:endParaRPr lang="ru-RU" dirty="0">
              <a:solidFill>
                <a:srgbClr val="061524"/>
              </a:solidFill>
              <a:latin typeface="Assistan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61524"/>
                </a:solidFill>
                <a:latin typeface="Assistant"/>
              </a:rPr>
              <a:t> Еда </a:t>
            </a:r>
            <a:r>
              <a:rPr lang="ru-RU" dirty="0">
                <a:solidFill>
                  <a:srgbClr val="061524"/>
                </a:solidFill>
                <a:latin typeface="Assistant"/>
              </a:rPr>
              <a:t>и напитки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61524"/>
                </a:solidFill>
                <a:latin typeface="Assistant"/>
              </a:rPr>
              <a:t> Личный </a:t>
            </a:r>
            <a:r>
              <a:rPr lang="ru-RU" dirty="0">
                <a:solidFill>
                  <a:srgbClr val="061524"/>
                </a:solidFill>
                <a:latin typeface="Assistant"/>
              </a:rPr>
              <a:t>уход и косметика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61524"/>
                </a:solidFill>
                <a:latin typeface="Assistant"/>
              </a:rPr>
              <a:t> Фармацевтические препараты и др.</a:t>
            </a:r>
            <a:endParaRPr lang="ru-RU" dirty="0">
              <a:solidFill>
                <a:srgbClr val="061524"/>
              </a:solidFill>
              <a:latin typeface="Assistan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1546" y="2916952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061524"/>
                </a:solidFill>
                <a:latin typeface="Assistant"/>
              </a:rPr>
              <a:t>Каналы </a:t>
            </a:r>
            <a:r>
              <a:rPr lang="ru-RU" b="1" dirty="0">
                <a:solidFill>
                  <a:srgbClr val="061524"/>
                </a:solidFill>
                <a:latin typeface="Assistant"/>
              </a:rPr>
              <a:t>распределения</a:t>
            </a:r>
            <a:endParaRPr lang="ru-RU" dirty="0">
              <a:solidFill>
                <a:srgbClr val="061524"/>
              </a:solidFill>
              <a:latin typeface="Assistan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61524"/>
                </a:solidFill>
                <a:latin typeface="Assistant"/>
              </a:rPr>
              <a:t>Супермаркеты / Гипермаркеты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61524"/>
                </a:solidFill>
                <a:latin typeface="Assistant"/>
              </a:rPr>
              <a:t>Магазины </a:t>
            </a:r>
            <a:endParaRPr lang="ru-RU" dirty="0" smtClean="0">
              <a:solidFill>
                <a:srgbClr val="061524"/>
              </a:solidFill>
              <a:latin typeface="Assistan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61524"/>
                </a:solidFill>
                <a:latin typeface="Assistant"/>
              </a:rPr>
              <a:t>Онлайн </a:t>
            </a:r>
            <a:r>
              <a:rPr lang="ru-RU" dirty="0" err="1">
                <a:solidFill>
                  <a:srgbClr val="061524"/>
                </a:solidFill>
                <a:latin typeface="Assistant"/>
              </a:rPr>
              <a:t>ритейлеры</a:t>
            </a:r>
            <a:endParaRPr lang="ru-RU" dirty="0">
              <a:solidFill>
                <a:srgbClr val="061524"/>
              </a:solidFill>
              <a:latin typeface="Assistan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61524"/>
                </a:solidFill>
                <a:latin typeface="Assistant"/>
              </a:rPr>
              <a:t>Я</a:t>
            </a:r>
            <a:r>
              <a:rPr lang="ru-RU" dirty="0" smtClean="0">
                <a:solidFill>
                  <a:srgbClr val="061524"/>
                </a:solidFill>
                <a:latin typeface="Assistant"/>
              </a:rPr>
              <a:t>рмарки</a:t>
            </a:r>
            <a:endParaRPr lang="ru-RU" dirty="0">
              <a:solidFill>
                <a:srgbClr val="061524"/>
              </a:solidFill>
              <a:latin typeface="Assistan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1546" y="1224221"/>
            <a:ext cx="64762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Мед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продукция пчеловодства, обладающая определенными органолептическими, физико-химическими и другими показателями, позволяющими идентифицировать его как натуральный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мёд (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ФЗ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№333156-8).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169" y="1284998"/>
            <a:ext cx="2384139" cy="1468174"/>
          </a:xfrm>
          <a:prstGeom prst="rect">
            <a:avLst/>
          </a:prstGeom>
        </p:spPr>
      </p:pic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6807474"/>
              </p:ext>
            </p:extLst>
          </p:nvPr>
        </p:nvGraphicFramePr>
        <p:xfrm>
          <a:off x="3642726" y="2779331"/>
          <a:ext cx="5219581" cy="2221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27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119168" y="674266"/>
            <a:ext cx="8369512" cy="40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600" dirty="0" smtClean="0">
                <a:solidFill>
                  <a:srgbClr val="8F00FF"/>
                </a:solidFill>
              </a:rPr>
              <a:t>Тенденция медового рынка в России в 2023 г. </a:t>
            </a:r>
            <a:endParaRPr sz="2600" dirty="0">
              <a:solidFill>
                <a:srgbClr val="8F00FF"/>
              </a:solidFill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119168" y="1198124"/>
            <a:ext cx="437858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SzPts val="1200"/>
            </a:pPr>
            <a:r>
              <a:rPr lang="ru-RU" dirty="0"/>
              <a:t>Объем производства товарного мёда </a:t>
            </a:r>
            <a:r>
              <a:rPr lang="ru-RU" dirty="0" smtClean="0"/>
              <a:t>всего </a:t>
            </a:r>
            <a:r>
              <a:rPr lang="ru-RU" dirty="0"/>
              <a:t>составил 64,5  тыс. тонн. </a:t>
            </a:r>
            <a:endParaRPr lang="ru-RU" dirty="0" smtClean="0"/>
          </a:p>
          <a:p>
            <a:pPr lvl="8">
              <a:buSzPts val="1200"/>
            </a:pP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3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E64C54-2A9F-4883-8949-2077CF805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143"/>
            <a:ext cx="8610618" cy="72847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168" y="1798100"/>
            <a:ext cx="3894009" cy="2838161"/>
          </a:xfrm>
          <a:prstGeom prst="rect">
            <a:avLst/>
          </a:prstGeom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362060"/>
              </p:ext>
            </p:extLst>
          </p:nvPr>
        </p:nvGraphicFramePr>
        <p:xfrm>
          <a:off x="3871226" y="1402739"/>
          <a:ext cx="4739392" cy="2892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3477687" y="333406"/>
            <a:ext cx="2268000" cy="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i="0" u="none" strike="noStrike" cap="none" dirty="0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«КОТ В МЕШКЕ»</a:t>
            </a:r>
            <a:endParaRPr sz="16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309045" y="197458"/>
            <a:ext cx="2571711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600" dirty="0" smtClean="0">
                <a:solidFill>
                  <a:srgbClr val="8F00FF"/>
                </a:solidFill>
              </a:rPr>
              <a:t>Проблема</a:t>
            </a:r>
            <a:endParaRPr sz="2600" dirty="0">
              <a:solidFill>
                <a:srgbClr val="8F00FF"/>
              </a:solidFill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38545" y="3136025"/>
            <a:ext cx="4858961" cy="1231066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5" algn="ctr">
              <a:buSzPts val="1200"/>
            </a:pPr>
            <a:r>
              <a:rPr lang="ru-RU" b="1" dirty="0" smtClean="0"/>
              <a:t>Недостаток методик</a:t>
            </a:r>
          </a:p>
          <a:p>
            <a:pPr lvl="5" algn="just">
              <a:buSzPts val="1200"/>
            </a:pPr>
            <a:r>
              <a:rPr lang="ru-RU" sz="1200" dirty="0" smtClean="0"/>
              <a:t>Современные </a:t>
            </a:r>
            <a:r>
              <a:rPr lang="ru-RU" sz="1200" dirty="0"/>
              <a:t>методы по определению качества мёда основаны на физико-химических показателях, а также на органолептических показателях, что </a:t>
            </a:r>
            <a:r>
              <a:rPr lang="ru-RU" sz="1200" dirty="0" smtClean="0"/>
              <a:t>вносит субъективность </a:t>
            </a:r>
            <a:r>
              <a:rPr lang="ru-RU" sz="1200" dirty="0"/>
              <a:t>в оценку и </a:t>
            </a:r>
            <a:r>
              <a:rPr lang="ru-RU" sz="1200" dirty="0" smtClean="0"/>
              <a:t>может увеличивать </a:t>
            </a:r>
            <a:r>
              <a:rPr lang="ru-RU" sz="1200" dirty="0"/>
              <a:t>ошибку идентификации подлинного и подделанного мёда. 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4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E64C54-2A9F-4883-8949-2077CF805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81896"/>
            <a:ext cx="8610618" cy="5891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545" y="1714261"/>
            <a:ext cx="4957389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 smtClean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Принятые методы определения качества меда</a:t>
            </a:r>
          </a:p>
          <a:p>
            <a:pPr>
              <a:lnSpc>
                <a:spcPct val="107000"/>
              </a:lnSpc>
            </a:pPr>
            <a:r>
              <a:rPr lang="ru-RU" dirty="0" smtClean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ГОСТ 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19792-2001 «Мед натуральный. Технические условия</a:t>
            </a:r>
            <a:r>
              <a:rPr lang="ru-RU" dirty="0" smtClean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</a:p>
          <a:p>
            <a:pPr>
              <a:lnSpc>
                <a:spcPct val="107000"/>
              </a:lnSpc>
            </a:pPr>
            <a:r>
              <a:rPr lang="ru-RU" dirty="0" smtClean="0"/>
              <a:t>ГОСТ </a:t>
            </a:r>
            <a:r>
              <a:rPr lang="ru-RU" dirty="0"/>
              <a:t>Р 52451-2005 «Меды </a:t>
            </a:r>
            <a:r>
              <a:rPr lang="ru-RU" dirty="0" err="1"/>
              <a:t>монофлорные</a:t>
            </a:r>
            <a:r>
              <a:rPr lang="ru-RU" dirty="0"/>
              <a:t>. Технические условия»</a:t>
            </a:r>
          </a:p>
          <a:p>
            <a:pPr>
              <a:lnSpc>
                <a:spcPct val="107000"/>
              </a:lnSpc>
            </a:pPr>
            <a:endParaRPr lang="ru-RU" dirty="0" smtClean="0">
              <a:solidFill>
                <a:srgbClr val="333333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87806"/>
            <a:ext cx="9033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Увеличение спроса                 Увеличение количества поддельного мёда на рынке сбыта</a:t>
            </a:r>
          </a:p>
          <a:p>
            <a:r>
              <a:rPr lang="ru-RU" dirty="0" smtClean="0"/>
              <a:t>Сегодня </a:t>
            </a:r>
            <a:r>
              <a:rPr lang="ru-RU" dirty="0"/>
              <a:t>в России </a:t>
            </a:r>
            <a:r>
              <a:rPr lang="ru-RU" dirty="0" smtClean="0"/>
              <a:t>поддельным </a:t>
            </a:r>
            <a:r>
              <a:rPr lang="ru-RU" dirty="0" smtClean="0"/>
              <a:t>медом </a:t>
            </a:r>
            <a:r>
              <a:rPr lang="ru-RU" dirty="0" smtClean="0"/>
              <a:t>является более:</a:t>
            </a: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60</a:t>
            </a:r>
            <a:r>
              <a:rPr lang="ru-RU" dirty="0"/>
              <a:t>% </a:t>
            </a:r>
            <a:r>
              <a:rPr lang="ru-RU" dirty="0" smtClean="0"/>
              <a:t>меда (</a:t>
            </a:r>
            <a:r>
              <a:rPr lang="ru-RU" dirty="0" smtClean="0"/>
              <a:t>по данным </a:t>
            </a:r>
            <a:r>
              <a:rPr lang="ru-RU" dirty="0" err="1" smtClean="0"/>
              <a:t>Роскачества</a:t>
            </a:r>
            <a:r>
              <a:rPr lang="ru-RU" dirty="0" smtClean="0"/>
              <a:t>),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70% меда (по данным Союз </a:t>
            </a:r>
            <a:r>
              <a:rPr lang="ru-RU" dirty="0"/>
              <a:t>пчеловодов </a:t>
            </a:r>
            <a:r>
              <a:rPr lang="ru-RU" dirty="0" smtClean="0"/>
              <a:t>России).</a:t>
            </a:r>
            <a:endParaRPr lang="ru-RU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2517239" y="692383"/>
            <a:ext cx="631444" cy="989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479051"/>
              </p:ext>
            </p:extLst>
          </p:nvPr>
        </p:nvGraphicFramePr>
        <p:xfrm>
          <a:off x="4936051" y="1511890"/>
          <a:ext cx="4097590" cy="3569296"/>
        </p:xfrm>
        <a:graphic>
          <a:graphicData uri="http://schemas.openxmlformats.org/drawingml/2006/table">
            <a:tbl>
              <a:tblPr firstRow="1" firstCol="1" bandRow="1">
                <a:tableStyleId>{AA21585A-F127-4E01-B619-7F42FF785402}</a:tableStyleId>
              </a:tblPr>
              <a:tblGrid>
                <a:gridCol w="1935128">
                  <a:extLst>
                    <a:ext uri="{9D8B030D-6E8A-4147-A177-3AD203B41FA5}">
                      <a16:colId xmlns:a16="http://schemas.microsoft.com/office/drawing/2014/main" val="2890789681"/>
                    </a:ext>
                  </a:extLst>
                </a:gridCol>
                <a:gridCol w="2162462">
                  <a:extLst>
                    <a:ext uri="{9D8B030D-6E8A-4147-A177-3AD203B41FA5}">
                      <a16:colId xmlns:a16="http://schemas.microsoft.com/office/drawing/2014/main" val="3853966944"/>
                    </a:ext>
                  </a:extLst>
                </a:gridCol>
              </a:tblGrid>
              <a:tr h="2039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3C00"/>
                          </a:solidFill>
                          <a:effectLst/>
                        </a:rPr>
                        <a:t>Настоящий мёд</a:t>
                      </a:r>
                      <a:endParaRPr lang="ru-RU" sz="800" b="1" dirty="0">
                        <a:solidFill>
                          <a:srgbClr val="FF3C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Поддельный мёд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extLst>
                  <a:ext uri="{0D108BD9-81ED-4DB2-BD59-A6C34878D82A}">
                    <a16:rowId xmlns:a16="http://schemas.microsoft.com/office/drawing/2014/main" val="4271992520"/>
                  </a:ext>
                </a:extLst>
              </a:tr>
              <a:tr h="6798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Душистый аромат, немного терпкий вкус, горьковатый или кислый, в зависимости от сорта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Запах кисловатый или отсутствует, при дегустации во рту ощущается привкус карамели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extLst>
                  <a:ext uri="{0D108BD9-81ED-4DB2-BD59-A6C34878D82A}">
                    <a16:rowId xmlns:a16="http://schemas.microsoft.com/office/drawing/2014/main" val="3021701671"/>
                  </a:ext>
                </a:extLst>
              </a:tr>
              <a:tr h="3350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Литр мёда весит больше 1,4 кг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Литр мёда весит меньше 1,4 кг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extLst>
                  <a:ext uri="{0D108BD9-81ED-4DB2-BD59-A6C34878D82A}">
                    <a16:rowId xmlns:a16="http://schemas.microsoft.com/office/drawing/2014/main" val="3163522524"/>
                  </a:ext>
                </a:extLst>
              </a:tr>
              <a:tr h="8206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Через 1-2 месяца после выкачки из ульев засахаривается (кроме мёда определенной медоносности)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Не кристаллизуется, при хранение разделяется на два пласта (снизу-густая часть, сверху – жидкая)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extLst>
                  <a:ext uri="{0D108BD9-81ED-4DB2-BD59-A6C34878D82A}">
                    <a16:rowId xmlns:a16="http://schemas.microsoft.com/office/drawing/2014/main" val="2177636023"/>
                  </a:ext>
                </a:extLst>
              </a:tr>
              <a:tr h="11898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Должен быть прозрачным с естественными примесями: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effectLst/>
                        </a:rPr>
                        <a:t>пытьца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-перга,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-микрочастицы,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-воск,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-прополис.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Пенится.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Не вызывает аллергию на пыльцу.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Может содержать примеси…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extLst>
                  <a:ext uri="{0D108BD9-81ED-4DB2-BD59-A6C34878D82A}">
                    <a16:rowId xmlns:a16="http://schemas.microsoft.com/office/drawing/2014/main" val="1872233745"/>
                  </a:ext>
                </a:extLst>
              </a:tr>
              <a:tr h="3399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Легко растирается и впитывается кожей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Неоднородная консистенция, при растирание остаются комочки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 anchor="ctr"/>
                </a:tc>
                <a:extLst>
                  <a:ext uri="{0D108BD9-81ED-4DB2-BD59-A6C34878D82A}">
                    <a16:rowId xmlns:a16="http://schemas.microsoft.com/office/drawing/2014/main" val="1855997381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476159" y="1183372"/>
            <a:ext cx="47596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Органолептические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отличия настоящего мёда и подделки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8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301162" y="425396"/>
            <a:ext cx="8369872" cy="40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600" dirty="0" smtClean="0">
                <a:solidFill>
                  <a:srgbClr val="8F00FF"/>
                </a:solidFill>
              </a:rPr>
              <a:t>Проблема</a:t>
            </a:r>
            <a:endParaRPr sz="2600" dirty="0">
              <a:solidFill>
                <a:srgbClr val="8F00FF"/>
              </a:solidFill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5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E64C54-2A9F-4883-8949-2077CF805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82" y="-242776"/>
            <a:ext cx="8610618" cy="5891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83527" y="76080"/>
            <a:ext cx="4178781" cy="1830950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Показатели для определения качества меда</a:t>
            </a:r>
          </a:p>
          <a:p>
            <a:pPr indent="182563">
              <a:buFont typeface="Arial" panose="020B0604020202020204" pitchFamily="34" charset="0"/>
              <a:buChar char="•"/>
            </a:pPr>
            <a:r>
              <a:rPr lang="ru-RU" dirty="0" smtClean="0"/>
              <a:t>содержание </a:t>
            </a:r>
            <a:r>
              <a:rPr lang="ru-RU" dirty="0"/>
              <a:t>воды;</a:t>
            </a:r>
          </a:p>
          <a:p>
            <a:pPr indent="182563">
              <a:buFont typeface="Arial" panose="020B0604020202020204" pitchFamily="34" charset="0"/>
              <a:buChar char="•"/>
            </a:pPr>
            <a:r>
              <a:rPr lang="ru-RU" dirty="0"/>
              <a:t>объём сахара и </a:t>
            </a:r>
            <a:r>
              <a:rPr lang="ru-RU" dirty="0" err="1" smtClean="0"/>
              <a:t>инвертного</a:t>
            </a:r>
            <a:r>
              <a:rPr lang="ru-RU" dirty="0" smtClean="0"/>
              <a:t> </a:t>
            </a:r>
            <a:r>
              <a:rPr lang="ru-RU" dirty="0"/>
              <a:t>сиропа;</a:t>
            </a:r>
          </a:p>
          <a:p>
            <a:pPr indent="182563">
              <a:buFont typeface="Arial" panose="020B0604020202020204" pitchFamily="34" charset="0"/>
              <a:buChar char="•"/>
            </a:pPr>
            <a:r>
              <a:rPr lang="ru-RU" dirty="0"/>
              <a:t>состояние брожения;</a:t>
            </a:r>
          </a:p>
          <a:p>
            <a:pPr indent="182563">
              <a:buFont typeface="Arial" panose="020B0604020202020204" pitchFamily="34" charset="0"/>
              <a:buChar char="•"/>
            </a:pPr>
            <a:r>
              <a:rPr lang="ru-RU" dirty="0"/>
              <a:t>плотность;</a:t>
            </a:r>
          </a:p>
          <a:p>
            <a:pPr indent="182563">
              <a:buFont typeface="Arial" panose="020B0604020202020204" pitchFamily="34" charset="0"/>
              <a:buChar char="•"/>
            </a:pPr>
            <a:r>
              <a:rPr lang="ru-RU" dirty="0"/>
              <a:t>наличие примесей;</a:t>
            </a:r>
          </a:p>
          <a:p>
            <a:pPr indent="182563">
              <a:buFont typeface="Arial" panose="020B0604020202020204" pitchFamily="34" charset="0"/>
              <a:buChar char="•"/>
            </a:pPr>
            <a:r>
              <a:rPr lang="ru-RU" dirty="0" err="1"/>
              <a:t>карамелизация</a:t>
            </a:r>
            <a:r>
              <a:rPr lang="ru-RU" dirty="0"/>
              <a:t> вследствие нагревания;</a:t>
            </a:r>
          </a:p>
          <a:p>
            <a:pPr indent="182563">
              <a:buFont typeface="Arial" panose="020B0604020202020204" pitchFamily="34" charset="0"/>
              <a:buChar char="•"/>
            </a:pPr>
            <a:r>
              <a:rPr lang="ru-RU" dirty="0"/>
              <a:t>бактерицидные свойства</a:t>
            </a:r>
            <a:r>
              <a:rPr lang="ru-RU" dirty="0" smtClean="0"/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50593" y="1949392"/>
            <a:ext cx="480422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FF0000"/>
                </a:solidFill>
              </a:rPr>
              <a:t>Существуюшие</a:t>
            </a:r>
            <a:r>
              <a:rPr lang="ru-RU" b="1" i="1" dirty="0" smtClean="0">
                <a:solidFill>
                  <a:srgbClr val="FF0000"/>
                </a:solidFill>
              </a:rPr>
              <a:t> методы </a:t>
            </a:r>
            <a:r>
              <a:rPr lang="ru-RU" b="1" i="1" dirty="0">
                <a:solidFill>
                  <a:srgbClr val="FF0000"/>
                </a:solidFill>
              </a:rPr>
              <a:t>оценки подлинности </a:t>
            </a:r>
            <a:r>
              <a:rPr lang="ru-RU" i="1" dirty="0"/>
              <a:t>и качества мёда </a:t>
            </a:r>
            <a:r>
              <a:rPr lang="ru-RU" i="1" u="sng" dirty="0"/>
              <a:t>содержат комплекс методик </a:t>
            </a:r>
            <a:r>
              <a:rPr lang="ru-RU" i="1" dirty="0"/>
              <a:t>по определению органолептических и физических </a:t>
            </a:r>
            <a:r>
              <a:rPr lang="ru-RU" i="1" dirty="0" smtClean="0"/>
              <a:t>показателей</a:t>
            </a:r>
          </a:p>
          <a:p>
            <a:r>
              <a:rPr lang="ru-RU" dirty="0" smtClean="0"/>
              <a:t>1) </a:t>
            </a:r>
            <a:r>
              <a:rPr lang="ru-RU" dirty="0" smtClean="0"/>
              <a:t>Вкус, запах, растворение в воде, по виду консистенции,  кристаллизация</a:t>
            </a:r>
            <a:endParaRPr lang="ru-RU" dirty="0" smtClean="0"/>
          </a:p>
          <a:p>
            <a:r>
              <a:rPr lang="ru-RU" dirty="0" smtClean="0"/>
              <a:t>2) </a:t>
            </a:r>
            <a:r>
              <a:rPr lang="ru-RU" dirty="0" smtClean="0"/>
              <a:t>Качественные </a:t>
            </a:r>
            <a:r>
              <a:rPr lang="ru-RU" dirty="0" smtClean="0"/>
              <a:t>реакции;</a:t>
            </a:r>
          </a:p>
          <a:p>
            <a:r>
              <a:rPr lang="ru-RU" dirty="0"/>
              <a:t>3</a:t>
            </a:r>
            <a:r>
              <a:rPr lang="ru-RU" dirty="0" smtClean="0"/>
              <a:t>) </a:t>
            </a:r>
            <a:r>
              <a:rPr lang="ru-RU" dirty="0" smtClean="0"/>
              <a:t>Оптические методы с использованием: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фотоколориметра,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рефрактометра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/>
              <a:t>м</a:t>
            </a:r>
            <a:r>
              <a:rPr lang="ru-RU" dirty="0" smtClean="0"/>
              <a:t>икроскопа.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ИК-спектрометры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оптико-волоконный </a:t>
            </a:r>
            <a:r>
              <a:rPr lang="ru-RU" dirty="0"/>
              <a:t>спектрометр</a:t>
            </a: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6356" y="911472"/>
            <a:ext cx="26486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solidFill>
                  <a:srgbClr val="FF0000"/>
                </a:solidFill>
                <a:latin typeface="GothamPro"/>
                <a:hlinkClick r:id="rId4"/>
              </a:rPr>
              <a:t>Качественный </a:t>
            </a:r>
            <a:r>
              <a:rPr lang="ru-RU" u="sng" dirty="0" smtClean="0">
                <a:solidFill>
                  <a:srgbClr val="FF0000"/>
                </a:solidFill>
                <a:latin typeface="GothamPro"/>
                <a:hlinkClick r:id="rId4"/>
              </a:rPr>
              <a:t>мёд</a:t>
            </a:r>
            <a:r>
              <a:rPr lang="ru-RU" u="sng" dirty="0" smtClean="0">
                <a:solidFill>
                  <a:srgbClr val="FF0000"/>
                </a:solidFill>
                <a:latin typeface="GothamPro"/>
              </a:rPr>
              <a:t> </a:t>
            </a:r>
            <a:r>
              <a:rPr lang="ru-RU" dirty="0" smtClean="0">
                <a:solidFill>
                  <a:srgbClr val="151414"/>
                </a:solidFill>
                <a:latin typeface="GothamPro"/>
              </a:rPr>
              <a:t>содержит</a:t>
            </a:r>
            <a:r>
              <a:rPr lang="ru-RU" dirty="0" smtClean="0">
                <a:solidFill>
                  <a:srgbClr val="212529"/>
                </a:solidFill>
                <a:latin typeface="GothamPro"/>
              </a:rPr>
              <a:t>:</a:t>
            </a:r>
          </a:p>
          <a:p>
            <a:r>
              <a:rPr lang="ru-RU" dirty="0" smtClean="0">
                <a:solidFill>
                  <a:srgbClr val="212529"/>
                </a:solidFill>
                <a:latin typeface="GothamPro"/>
              </a:rPr>
              <a:t>- до </a:t>
            </a:r>
            <a:r>
              <a:rPr lang="ru-RU" dirty="0">
                <a:solidFill>
                  <a:srgbClr val="212529"/>
                </a:solidFill>
                <a:latin typeface="GothamPro"/>
              </a:rPr>
              <a:t>20% воды </a:t>
            </a:r>
            <a:endParaRPr lang="ru-RU" dirty="0" smtClean="0">
              <a:solidFill>
                <a:srgbClr val="212529"/>
              </a:solidFill>
              <a:latin typeface="GothamPro"/>
            </a:endParaRPr>
          </a:p>
          <a:p>
            <a:r>
              <a:rPr lang="ru-RU" dirty="0" smtClean="0">
                <a:solidFill>
                  <a:srgbClr val="212529"/>
                </a:solidFill>
                <a:latin typeface="GothamPro"/>
              </a:rPr>
              <a:t>- до </a:t>
            </a:r>
            <a:r>
              <a:rPr lang="ru-RU" dirty="0">
                <a:solidFill>
                  <a:srgbClr val="212529"/>
                </a:solidFill>
                <a:latin typeface="GothamPro"/>
              </a:rPr>
              <a:t>7% сахара.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8580" y="1729110"/>
            <a:ext cx="3962400" cy="2397451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Способы фальсификации мёда:</a:t>
            </a:r>
          </a:p>
          <a:p>
            <a:pPr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Частичная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замена продукта водой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Добавление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продукт низко ценного заменителя, имитирующую натуральный продукт (крахмал, мел, гипс, известь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Замена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натурального продукта имитатором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(сахарный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мёд, искусственный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инвертный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сахар, мёд с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присесью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сахарозы)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Качественная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фальсификация – пересортица товара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5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5423401" y="709946"/>
            <a:ext cx="2268000" cy="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dirty="0" smtClean="0"/>
              <a:t>Р</a:t>
            </a:r>
            <a:r>
              <a:rPr lang="ru" sz="16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езультат проекта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412040" y="756806"/>
            <a:ext cx="4092144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600" dirty="0" smtClean="0">
                <a:solidFill>
                  <a:srgbClr val="8F00FF"/>
                </a:solidFill>
              </a:rPr>
              <a:t>Цель и задачи</a:t>
            </a:r>
            <a:endParaRPr sz="2600" dirty="0">
              <a:solidFill>
                <a:srgbClr val="8F00FF"/>
              </a:solidFill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125600" y="1324348"/>
            <a:ext cx="4378584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r>
              <a:rPr lang="ru-RU" dirty="0"/>
              <a:t>Простой способ оценки подлинности меда по </a:t>
            </a:r>
            <a:r>
              <a:rPr lang="ru-RU" dirty="0" smtClean="0"/>
              <a:t>суммарному поглощению света в УФ области образцов </a:t>
            </a:r>
            <a:r>
              <a:rPr lang="ru-RU" dirty="0"/>
              <a:t>меда и сахарозы в химически чистых растворах.</a:t>
            </a:r>
            <a:endParaRPr lang="ru-RU" sz="1100" dirty="0"/>
          </a:p>
          <a:p>
            <a:r>
              <a:rPr lang="ru-RU" b="1" i="1" dirty="0"/>
              <a:t>Целью проекта </a:t>
            </a:r>
            <a:r>
              <a:rPr lang="ru-RU" dirty="0"/>
              <a:t>является доведение разработанного способа до определения подлинности и степени зрелости мёда до внедренческого состояния.</a:t>
            </a:r>
            <a:endParaRPr lang="ru-RU" sz="1100" dirty="0"/>
          </a:p>
          <a:p>
            <a:pPr lvl="8">
              <a:buSzPts val="1200"/>
            </a:pP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4284620" y="1074764"/>
            <a:ext cx="4288098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endParaRPr lang="ru-RU" dirty="0" smtClean="0"/>
          </a:p>
          <a:p>
            <a:r>
              <a:rPr lang="ru-RU" dirty="0"/>
              <a:t>Задачами проекта являются:</a:t>
            </a:r>
            <a:endParaRPr lang="ru-RU" sz="11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Расширение проекта на новые товарные образцы мёда в Башкирии и за её пределами.</a:t>
            </a:r>
            <a:endParaRPr lang="ru-RU" sz="11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Разработка методики для реализации в условиях предприятий различных форм собственностей и индивидуальных хозяйств.</a:t>
            </a:r>
            <a:endParaRPr lang="ru-RU" sz="11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Разработка устройства для контроля подлинности мёда.</a:t>
            </a:r>
            <a:endParaRPr lang="ru-RU" sz="1100" dirty="0"/>
          </a:p>
          <a:p>
            <a:r>
              <a:rPr lang="ru-RU" dirty="0"/>
              <a:t>В результате реализации проекта планируется </a:t>
            </a:r>
            <a:r>
              <a:rPr lang="ru-RU" b="1" i="1" u="sng" dirty="0"/>
              <a:t>разработка автоматического экспресс-метода для контроля качества мёда</a:t>
            </a:r>
            <a:r>
              <a:rPr lang="ru-RU" dirty="0"/>
              <a:t>.</a:t>
            </a:r>
            <a:endParaRPr lang="ru-RU" sz="1100" dirty="0"/>
          </a:p>
          <a:p>
            <a:r>
              <a:rPr lang="ru-RU" dirty="0"/>
              <a:t>Области применения: пищевая промышленность, ресторанная сфера, частные хозяйства.</a:t>
            </a:r>
            <a:endParaRPr lang="ru-RU" sz="1100" dirty="0"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6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E64C54-2A9F-4883-8949-2077CF805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2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417060" y="1252478"/>
            <a:ext cx="5960879" cy="25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lvl="0">
              <a:buSzPts val="1600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 определения подлинности пчелиного мёда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559956" y="763993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>
              <a:buClr>
                <a:srgbClr val="8F00FF"/>
              </a:buClr>
              <a:buSzPts val="3200"/>
            </a:pPr>
            <a:r>
              <a:rPr lang="ru-RU" sz="2600" dirty="0">
                <a:solidFill>
                  <a:srgbClr val="8F00FF"/>
                </a:solidFill>
              </a:rPr>
              <a:t>Решение</a:t>
            </a:r>
            <a:endParaRPr sz="2600" dirty="0">
              <a:solidFill>
                <a:srgbClr val="8F00FF"/>
              </a:solidFill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417061" y="1603285"/>
            <a:ext cx="3663300" cy="2416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r>
              <a:rPr lang="ru-RU" dirty="0"/>
              <a:t>Предлагаемый способ* использует аппаратурную базу, что увеличивает точность определения.</a:t>
            </a:r>
          </a:p>
          <a:p>
            <a:r>
              <a:rPr lang="ru-RU" dirty="0" smtClean="0"/>
              <a:t>Преимущества </a:t>
            </a:r>
            <a:r>
              <a:rPr lang="ru-RU" dirty="0"/>
              <a:t>способа заключаются в:</a:t>
            </a:r>
            <a:endParaRPr lang="ru-RU" sz="1100" dirty="0"/>
          </a:p>
          <a:p>
            <a:r>
              <a:rPr lang="ru-RU" dirty="0"/>
              <a:t>- повышение скорости анализа, </a:t>
            </a:r>
            <a:endParaRPr lang="ru-RU" sz="1100" dirty="0"/>
          </a:p>
          <a:p>
            <a:r>
              <a:rPr lang="ru-RU" dirty="0"/>
              <a:t>- сокращение аппаратурной базы, </a:t>
            </a:r>
            <a:endParaRPr lang="ru-RU" sz="1100" dirty="0"/>
          </a:p>
          <a:p>
            <a:r>
              <a:rPr lang="ru-RU" dirty="0"/>
              <a:t>- уменьшение трудоемкости, </a:t>
            </a:r>
            <a:endParaRPr lang="ru-RU" sz="1100" dirty="0"/>
          </a:p>
          <a:p>
            <a:r>
              <a:rPr lang="ru-RU" dirty="0"/>
              <a:t>- упрощение анализа, </a:t>
            </a:r>
            <a:endParaRPr lang="ru-RU" sz="1100" dirty="0"/>
          </a:p>
          <a:p>
            <a:pPr marL="285750" indent="-285750">
              <a:buFontTx/>
              <a:buChar char="-"/>
            </a:pPr>
            <a:r>
              <a:rPr lang="ru-RU" dirty="0" smtClean="0"/>
              <a:t>уменьшение </a:t>
            </a:r>
            <a:r>
              <a:rPr lang="ru-RU" dirty="0"/>
              <a:t>объема </a:t>
            </a:r>
            <a:r>
              <a:rPr lang="ru-RU" dirty="0" smtClean="0"/>
              <a:t>анализируемых образцов</a:t>
            </a:r>
            <a:r>
              <a:rPr lang="ru-RU" dirty="0"/>
              <a:t>. </a:t>
            </a:r>
            <a:endParaRPr lang="ru-RU" dirty="0" smtClean="0"/>
          </a:p>
          <a:p>
            <a:pPr marL="171450" indent="-171450">
              <a:buFontTx/>
              <a:buChar char="-"/>
            </a:pPr>
            <a:endParaRPr lang="ru-RU" sz="1100" dirty="0"/>
          </a:p>
        </p:txBody>
      </p:sp>
      <p:sp>
        <p:nvSpPr>
          <p:cNvPr id="102" name="Google Shape;102;p3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7</a:t>
            </a:fld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6A282B4-6F09-41BD-9E6B-F5C6FA0DA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4643" y="4115698"/>
            <a:ext cx="8496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Способ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определения подлинности пчелиного мёда/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Латыпов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К.Ф., Доломатов М.Ю.,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Ибатулин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И.А.,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Доломатова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М.М. // Патент РФ № 2 646 824, Заявлено 10.01.2017 г.,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опуб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7.03.2018 г.,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бюл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№ 7.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2649" y="152932"/>
            <a:ext cx="2998805" cy="37642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129541" y="133934"/>
            <a:ext cx="9014459" cy="8687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>
              <a:buClr>
                <a:srgbClr val="8F00FF"/>
              </a:buClr>
              <a:buSzPts val="3200"/>
            </a:pPr>
            <a:r>
              <a:rPr lang="ru-RU" sz="2700" b="1" dirty="0" smtClean="0">
                <a:solidFill>
                  <a:srgbClr val="C00000"/>
                </a:solidFill>
              </a:rPr>
              <a:t>Электронная феноменологическая спектроскопия</a:t>
            </a:r>
          </a:p>
          <a:p>
            <a:pPr marL="7701" algn="ctr">
              <a:buClr>
                <a:srgbClr val="8F00FF"/>
              </a:buClr>
              <a:buSzPts val="3200"/>
            </a:pPr>
            <a:r>
              <a:rPr lang="ru-RU" sz="2700" b="1" dirty="0" smtClean="0">
                <a:solidFill>
                  <a:srgbClr val="C00000"/>
                </a:solidFill>
              </a:rPr>
              <a:t>(ЭФС)</a:t>
            </a:r>
            <a:endParaRPr sz="2700" dirty="0">
              <a:solidFill>
                <a:srgbClr val="8F00FF"/>
              </a:solidFill>
            </a:endParaRPr>
          </a:p>
        </p:txBody>
      </p:sp>
      <p:sp>
        <p:nvSpPr>
          <p:cNvPr id="102" name="Google Shape;102;p3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8</a:t>
            </a:fld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6A282B4-6F09-41BD-9E6B-F5C6FA0DA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6313"/>
            <a:ext cx="6187440" cy="485945"/>
          </a:xfrm>
          <a:prstGeom prst="rect">
            <a:avLst/>
          </a:prstGeom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704098"/>
              </p:ext>
            </p:extLst>
          </p:nvPr>
        </p:nvGraphicFramePr>
        <p:xfrm>
          <a:off x="536575" y="1124621"/>
          <a:ext cx="8229600" cy="3807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8875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0" y="346769"/>
            <a:ext cx="9014459" cy="4378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algn="ctr">
              <a:buClr>
                <a:srgbClr val="8F00FF"/>
              </a:buClr>
              <a:buSzPts val="3200"/>
            </a:pPr>
            <a:r>
              <a:rPr lang="ru-RU" sz="2800" b="1" dirty="0" smtClean="0">
                <a:solidFill>
                  <a:srgbClr val="C00000"/>
                </a:solidFill>
              </a:rPr>
              <a:t>ЭФС</a:t>
            </a:r>
            <a:endParaRPr sz="2600" dirty="0">
              <a:solidFill>
                <a:srgbClr val="8F00FF"/>
              </a:solidFill>
            </a:endParaRPr>
          </a:p>
        </p:txBody>
      </p:sp>
      <p:sp>
        <p:nvSpPr>
          <p:cNvPr id="102" name="Google Shape;102;p3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9</a:t>
            </a:fld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6A282B4-6F09-41BD-9E6B-F5C6FA0DA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30254"/>
            <a:ext cx="6187440" cy="4859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89" y="930528"/>
            <a:ext cx="8287316" cy="20412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0221" y="3198197"/>
            <a:ext cx="8376651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dirty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Способ оценки подлинности меда включает регистрацию спектров поглощения образцов меда и сахарозы в химически чистых растворах, при этом подлинность меда оценивается по соотношению определенного параметра (автокорреляционного параметра спектра) меда и сахарозы, вычисленных по электронным спектрам в УФ-диапазоне.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23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A501967E-3A63-4209-90E7-DE17A93AB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-126958"/>
            <a:ext cx="18473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050"/>
          </a:p>
        </p:txBody>
      </p:sp>
      <p:sp>
        <p:nvSpPr>
          <p:cNvPr id="48131" name="Rectangle 4">
            <a:extLst>
              <a:ext uri="{FF2B5EF4-FFF2-40B4-BE49-F238E27FC236}">
                <a16:creationId xmlns:a16="http://schemas.microsoft.com/office/drawing/2014/main" id="{C120F37B-BBAA-4C5E-997C-1162001FE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-126958"/>
            <a:ext cx="18473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050"/>
          </a:p>
        </p:txBody>
      </p:sp>
      <p:sp>
        <p:nvSpPr>
          <p:cNvPr id="48133" name="Rectangle 4">
            <a:extLst>
              <a:ext uri="{FF2B5EF4-FFF2-40B4-BE49-F238E27FC236}">
                <a16:creationId xmlns:a16="http://schemas.microsoft.com/office/drawing/2014/main" id="{B98DB74E-E754-47ED-9457-455637A64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-126958"/>
            <a:ext cx="18473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050"/>
          </a:p>
        </p:txBody>
      </p:sp>
      <p:sp>
        <p:nvSpPr>
          <p:cNvPr id="48134" name="TextBox 16">
            <a:extLst>
              <a:ext uri="{FF2B5EF4-FFF2-40B4-BE49-F238E27FC236}">
                <a16:creationId xmlns:a16="http://schemas.microsoft.com/office/drawing/2014/main" id="{532EFC99-210D-41E4-899B-D384069C5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6" y="735806"/>
            <a:ext cx="61019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050"/>
          </a:p>
        </p:txBody>
      </p:sp>
      <p:sp>
        <p:nvSpPr>
          <p:cNvPr id="48136" name="Номер слайда 9">
            <a:extLst>
              <a:ext uri="{FF2B5EF4-FFF2-40B4-BE49-F238E27FC236}">
                <a16:creationId xmlns:a16="http://schemas.microsoft.com/office/drawing/2014/main" id="{C63E3E46-4004-4507-8E06-8AE42E57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457950" y="4767263"/>
            <a:ext cx="2499014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55000" lnSpcReduction="20000"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4D3FBCA-5F2E-4CF9-B2F4-85B00DBE0FF5}" type="slidenum">
              <a:rPr lang="ru-RU" altLang="ru-RU" sz="1350">
                <a:solidFill>
                  <a:srgbClr val="002060"/>
                </a:solidFill>
                <a:latin typeface="Arial Black" panose="020B0A04020102020204" pitchFamily="34" charset="0"/>
              </a:rPr>
              <a:pPr/>
              <a:t>10</a:t>
            </a:fld>
            <a:endParaRPr lang="ru-RU" altLang="ru-RU" sz="135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8137" name="Picture 10">
            <a:extLst>
              <a:ext uri="{FF2B5EF4-FFF2-40B4-BE49-F238E27FC236}">
                <a16:creationId xmlns:a16="http://schemas.microsoft.com/office/drawing/2014/main" id="{8FAE9539-1ADC-47AF-B50A-1E92BF085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2" y="372294"/>
            <a:ext cx="4265235" cy="21545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9">
            <a:extLst>
              <a:ext uri="{FF2B5EF4-FFF2-40B4-BE49-F238E27FC236}">
                <a16:creationId xmlns:a16="http://schemas.microsoft.com/office/drawing/2014/main" id="{5DA7B649-2FD1-4858-A51D-3CE8507E0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544" y="2599437"/>
            <a:ext cx="4891915" cy="249408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48207" y="-54026"/>
            <a:ext cx="6744170" cy="702469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ЭФС для идентификации подлинности меда</a:t>
            </a:r>
            <a:endParaRPr lang="ru-RU" sz="22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s://cdnstatic.rg.ru/uploads/images/188/59/07/4p_m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812" y="648443"/>
            <a:ext cx="1522645" cy="128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37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1684126" y="42270"/>
            <a:ext cx="5676900" cy="40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600" b="1" dirty="0" smtClean="0">
                <a:solidFill>
                  <a:srgbClr val="7731A7"/>
                </a:solidFill>
              </a:rPr>
              <a:t>БИЗНЕС-МОДЕЛЬ</a:t>
            </a:r>
            <a:endParaRPr sz="2600" b="1" dirty="0">
              <a:solidFill>
                <a:srgbClr val="7731A7"/>
              </a:solidFill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11</a:t>
            </a:fld>
            <a:endParaRPr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1232" y="184861"/>
            <a:ext cx="2560320" cy="239527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партнеры: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Индивидуальные предприниматели</a:t>
            </a:r>
            <a:endParaRPr lang="ru-RU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-Пчеловоды</a:t>
            </a:r>
            <a:endParaRPr lang="ru-RU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Снабжение опытными (калибровочными) образцами для наработки базы данных и отладки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метода</a:t>
            </a:r>
            <a:endParaRPr lang="ru-RU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87756" y="531154"/>
            <a:ext cx="2661920" cy="10515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активности: </a:t>
            </a:r>
            <a:r>
              <a:rPr lang="ru-RU" sz="1400" dirty="0">
                <a:effectLst/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Оценка фальсификации/ подлинности пчелиного меда и его зрелость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91672" y="1658806"/>
            <a:ext cx="2839720" cy="14836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2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Отношения с 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заказчиком: </a:t>
            </a:r>
          </a:p>
          <a:p>
            <a:pPr indent="92075" algn="just">
              <a:lnSpc>
                <a:spcPct val="115000"/>
              </a:lnSpc>
              <a:spcAft>
                <a:spcPts val="200"/>
              </a:spcAft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казание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услуги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клиенту;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родажа оборудования;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заимодействие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ключевыми партнерами для наработки базы данных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образцов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41108" y="3236098"/>
            <a:ext cx="2326852" cy="863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5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затрат: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5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оборудование реактивы; 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зарплата сотрудникам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16860" y="4167553"/>
            <a:ext cx="3086100" cy="79640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4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доходов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выручка от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оказания услуг.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продажи оборудования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8688" y="2687807"/>
            <a:ext cx="2672292" cy="23464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Ценностные предложения: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-повышение скорости анализа, 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-сокращение аппаратурной базы, 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-уменьшение трудоемкости, 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-упрощение анализа, 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-уменьшение объема анализируемых образцов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.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715424" y="385801"/>
            <a:ext cx="3428576" cy="28653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ресурсы: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48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Команда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48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-Растворитель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48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-Спектрофотометр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48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-Аналитические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весы</a:t>
            </a:r>
          </a:p>
          <a:p>
            <a:pPr>
              <a:spcAft>
                <a:spcPts val="48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-Программа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расчета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спектральных параметров/оценки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качества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продукции</a:t>
            </a:r>
          </a:p>
          <a:p>
            <a:pPr>
              <a:spcAft>
                <a:spcPts val="48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-Электротехнические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компоненты для создания экспресс-анализатора качества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мёда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958840" y="3378883"/>
            <a:ext cx="3131820" cy="15773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Потребительские сегменты: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-Индивидуальные предприниматели, заинтересованные в качестве свой продукции;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-Потребители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1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09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98183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Решения проблемы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27DC5-EB52-485F-ABBF-4934B4B3B659}" type="slidenum">
              <a:rPr lang="ru-RU" smtClean="0"/>
              <a:t>12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1700" y="920401"/>
            <a:ext cx="7906406" cy="2828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1</a:t>
            </a:r>
            <a:r>
              <a:rPr lang="ru-RU" sz="1600" dirty="0" smtClean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) Улучшение </a:t>
            </a:r>
            <a:r>
              <a:rPr lang="ru-RU" sz="1600" dirty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качества пищевой продукции, содержащей добавки мёд. </a:t>
            </a:r>
            <a:endParaRPr lang="ru-RU" sz="1600" dirty="0" smtClean="0">
              <a:latin typeface="Times New Roman" panose="02020603050405020304" pitchFamily="18" charset="0"/>
              <a:ea typeface="WipoUniExt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2) Повышение </a:t>
            </a:r>
            <a:r>
              <a:rPr lang="ru-RU" sz="1600" dirty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объективности оценки качества </a:t>
            </a:r>
            <a:r>
              <a:rPr lang="ru-RU" sz="1600" dirty="0" smtClean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меда, а следовательно минимизации ошибки эксперимента, </a:t>
            </a:r>
            <a:r>
              <a:rPr lang="ru-RU" sz="1600" dirty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за счет применения инструментально-технических средств с использованием </a:t>
            </a:r>
            <a:r>
              <a:rPr lang="ru-RU" sz="1600" dirty="0" smtClean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ЭВМ.</a:t>
            </a:r>
          </a:p>
          <a:p>
            <a:pPr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3) Способ имеет ряд преимуществ:</a:t>
            </a:r>
          </a:p>
          <a:p>
            <a:pPr marL="11430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повышение скорости анализа, </a:t>
            </a:r>
          </a:p>
          <a:p>
            <a:pPr marL="114300" indent="0">
              <a:buNone/>
            </a:pPr>
            <a:r>
              <a:rPr lang="ru-RU" sz="1600" dirty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 сокращение аппаратурной базы, </a:t>
            </a:r>
          </a:p>
          <a:p>
            <a:pPr marL="114300" indent="0">
              <a:buNone/>
            </a:pPr>
            <a:r>
              <a:rPr lang="ru-RU" sz="1600" dirty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 уменьшение трудоемкости, </a:t>
            </a:r>
          </a:p>
          <a:p>
            <a:pPr marL="114300" indent="0">
              <a:buNone/>
            </a:pPr>
            <a:r>
              <a:rPr lang="ru-RU" sz="1600" dirty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 упрощение анализа, </a:t>
            </a:r>
          </a:p>
          <a:p>
            <a:pPr marL="114300" indent="0">
              <a:buNone/>
            </a:pPr>
            <a:r>
              <a:rPr lang="ru-RU" sz="1600" dirty="0">
                <a:latin typeface="Times New Roman" panose="02020603050405020304" pitchFamily="18" charset="0"/>
                <a:ea typeface="WipoUniExt"/>
                <a:cs typeface="Times New Roman" panose="02020603050405020304" pitchFamily="18" charset="0"/>
              </a:rPr>
              <a:t>- уменьшение объема анализируемых образцов.</a:t>
            </a:r>
          </a:p>
        </p:txBody>
      </p:sp>
    </p:spTree>
    <p:extLst>
      <p:ext uri="{BB962C8B-B14F-4D97-AF65-F5344CB8AC3E}">
        <p14:creationId xmlns:p14="http://schemas.microsoft.com/office/powerpoint/2010/main" val="312014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13</a:t>
            </a:fld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158181" y="358351"/>
            <a:ext cx="3809047" cy="4488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ru-RU" sz="28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200" b="0" i="0" u="none" strike="noStrike" cap="none" dirty="0" smtClean="0">
                <a:solidFill>
                  <a:srgbClr val="000000"/>
                </a:solidFill>
                <a:sym typeface="Arial"/>
              </a:rPr>
              <a:t>Доломатов Михаил Юрьевич, профессор, д.х.н.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200" b="0" i="0" u="none" strike="noStrike" cap="none" dirty="0" err="1" smtClean="0">
                <a:solidFill>
                  <a:srgbClr val="000000"/>
                </a:solidFill>
                <a:sym typeface="Arial"/>
              </a:rPr>
              <a:t>Доломатова</a:t>
            </a:r>
            <a:r>
              <a:rPr lang="ru-RU" sz="1200" b="0" i="0" u="none" strike="noStrike" cap="none" dirty="0" smtClean="0">
                <a:solidFill>
                  <a:srgbClr val="000000"/>
                </a:solidFill>
                <a:sym typeface="Arial"/>
              </a:rPr>
              <a:t> Милана Михайловна, к.т.н., старший </a:t>
            </a:r>
            <a:r>
              <a:rPr lang="ru-RU" sz="1200" b="0" i="0" u="none" strike="noStrike" cap="none" dirty="0" err="1" smtClean="0">
                <a:solidFill>
                  <a:srgbClr val="000000"/>
                </a:solidFill>
                <a:sym typeface="Arial"/>
              </a:rPr>
              <a:t>науч.сотрудник</a:t>
            </a:r>
            <a:endParaRPr lang="ru-RU" sz="1200" b="0" i="0" u="none" strike="noStrike" cap="none" dirty="0" smtClean="0">
              <a:solidFill>
                <a:srgbClr val="000000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200" b="0" i="0" u="none" strike="noStrike" cap="none" dirty="0" smtClean="0">
                <a:solidFill>
                  <a:srgbClr val="000000"/>
                </a:solidFill>
                <a:sym typeface="Arial"/>
              </a:rPr>
              <a:t>Вершинин Семен Сергеевич, магистр 2 ГО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200" dirty="0" smtClean="0"/>
              <a:t>Гарипов Роберт </a:t>
            </a:r>
            <a:r>
              <a:rPr lang="ru-RU" sz="1200" dirty="0" err="1" smtClean="0"/>
              <a:t>Венерович</a:t>
            </a:r>
            <a:r>
              <a:rPr lang="ru-RU" sz="1200" dirty="0" smtClean="0"/>
              <a:t>, аспирант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200" b="0" i="0" u="none" strike="noStrike" cap="none" dirty="0" err="1" smtClean="0">
                <a:solidFill>
                  <a:srgbClr val="000000"/>
                </a:solidFill>
                <a:sym typeface="Arial"/>
              </a:rPr>
              <a:t>Гильманшина</a:t>
            </a:r>
            <a:r>
              <a:rPr lang="ru-RU" sz="1200" b="0" i="0" u="none" strike="noStrike" cap="none" dirty="0" smtClean="0">
                <a:solidFill>
                  <a:srgbClr val="000000"/>
                </a:solidFill>
                <a:sym typeface="Arial"/>
              </a:rPr>
              <a:t> Карина </a:t>
            </a:r>
            <a:r>
              <a:rPr lang="ru-RU" sz="1200" b="0" i="0" u="none" strike="noStrike" cap="none" dirty="0" err="1" smtClean="0">
                <a:solidFill>
                  <a:srgbClr val="000000"/>
                </a:solidFill>
                <a:sym typeface="Arial"/>
              </a:rPr>
              <a:t>Айдаровна</a:t>
            </a:r>
            <a:r>
              <a:rPr lang="ru-RU" sz="1200" b="0" i="0" u="none" strike="noStrike" cap="none" dirty="0" smtClean="0">
                <a:solidFill>
                  <a:srgbClr val="000000"/>
                </a:solidFill>
                <a:sym typeface="Arial"/>
              </a:rPr>
              <a:t>, аспирантка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65B2F5-848A-4536-90D5-5A43F8683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616714" cy="7284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9D24E5-1158-4DBB-8012-A27875C66D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  <p:sp>
        <p:nvSpPr>
          <p:cNvPr id="6" name="Google Shape;233;p11"/>
          <p:cNvSpPr txBox="1"/>
          <p:nvPr/>
        </p:nvSpPr>
        <p:spPr>
          <a:xfrm>
            <a:off x="4235767" y="233486"/>
            <a:ext cx="3809047" cy="4488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ru" sz="5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" sz="54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en-US" sz="1100" b="0" i="0" u="none" strike="noStrike" cap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углеродных технологий и спектроскопии</a:t>
            </a:r>
          </a:p>
          <a:p>
            <a:pPr lvl="0">
              <a:buSzPts val="1100"/>
            </a:pPr>
            <a:r>
              <a:rPr lang="ru-RU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ежвузовский студенческий </a:t>
            </a:r>
            <a:r>
              <a:rPr lang="ru-RU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ампус</a:t>
            </a:r>
            <a:r>
              <a:rPr lang="ru-RU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вразийского</a:t>
            </a:r>
            <a:r>
              <a:rPr lang="ru-RU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НОЦ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</a:t>
            </a:r>
          </a:p>
          <a:p>
            <a:pPr lvl="0">
              <a:buSzPts val="1100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100"/>
            </a:pP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.Уфа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Валиди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32/2,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ауд.616.</a:t>
            </a:r>
          </a:p>
          <a:p>
            <a:pPr lvl="0">
              <a:buSzPts val="1100"/>
            </a:pPr>
            <a:endParaRPr lang="ru-RU" sz="1100" i="0" u="none" strike="noStrike" cap="none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ru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917 453-85-16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ru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mail: </a:t>
            </a:r>
            <a:r>
              <a:rPr lang="en-US" sz="1700" dirty="0" smtClean="0">
                <a:solidFill>
                  <a:srgbClr val="1B1B1B"/>
                </a:solidFill>
              </a:rPr>
              <a:t>dolomatovamm@yandex.ru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1059</Words>
  <Application>Microsoft Office PowerPoint</Application>
  <PresentationFormat>Экран (16:9)</PresentationFormat>
  <Paragraphs>188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Assistant</vt:lpstr>
      <vt:lpstr>Calibri</vt:lpstr>
      <vt:lpstr>GothamPro</vt:lpstr>
      <vt:lpstr>Times New Roman</vt:lpstr>
      <vt:lpstr>WipoUniExt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ЭФС для идентификации подлинности меда</vt:lpstr>
      <vt:lpstr>Презентация PowerPoint</vt:lpstr>
      <vt:lpstr>Решения проблемы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nancy</dc:creator>
  <cp:lastModifiedBy>Михаил Доломатов</cp:lastModifiedBy>
  <cp:revision>106</cp:revision>
  <dcterms:modified xsi:type="dcterms:W3CDTF">2024-11-06T18:12:25Z</dcterms:modified>
</cp:coreProperties>
</file>