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4"/>
  </p:notesMasterIdLst>
  <p:sldIdLst>
    <p:sldId id="264" r:id="rId5"/>
    <p:sldId id="258" r:id="rId6"/>
    <p:sldId id="259" r:id="rId7"/>
    <p:sldId id="265" r:id="rId8"/>
    <p:sldId id="260" r:id="rId9"/>
    <p:sldId id="261" r:id="rId10"/>
    <p:sldId id="266" r:id="rId11"/>
    <p:sldId id="267" r:id="rId12"/>
    <p:sldId id="262" r:id="rId13"/>
  </p:sldIdLst>
  <p:sldSz cx="9144000" cy="5143500" type="screen16x9"/>
  <p:notesSz cx="6858000" cy="9144000"/>
  <p:embeddedFontLst>
    <p:embeddedFont>
      <p:font typeface="Nunito" pitchFamily="2" charset="-52"/>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660"/>
  </p:normalViewPr>
  <p:slideViewPr>
    <p:cSldViewPr snapToGrid="0">
      <p:cViewPr varScale="1">
        <p:scale>
          <a:sx n="119" d="100"/>
          <a:sy n="119" d="100"/>
        </p:scale>
        <p:origin x="379"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190332326283987E-2"/>
          <c:y val="7.3156780401411325E-2"/>
          <c:w val="0.93353474320241692"/>
          <c:h val="0.90393013100436681"/>
        </c:manualLayout>
      </c:layout>
      <c:pie3DChart>
        <c:varyColors val="1"/>
        <c:ser>
          <c:idx val="0"/>
          <c:order val="0"/>
          <c:tx>
            <c:strRef>
              <c:f>Лист1!$B$1</c:f>
              <c:strCache>
                <c:ptCount val="1"/>
                <c:pt idx="0">
                  <c:v>Продажи</c:v>
                </c:pt>
              </c:strCache>
            </c:strRef>
          </c:tx>
          <c:spPr>
            <a:effectLst>
              <a:outerShdw blurRad="254000" sx="1000" sy="1000" algn="ctr" rotWithShape="0">
                <a:prstClr val="black">
                  <a:alpha val="20000"/>
                </a:prstClr>
              </a:outerShdw>
            </a:effectLst>
          </c:spPr>
          <c:explosion val="4"/>
          <c:dPt>
            <c:idx val="0"/>
            <c:bubble3D val="0"/>
            <c:spPr>
              <a:solidFill>
                <a:schemeClr val="dk1">
                  <a:tint val="88500"/>
                </a:schemeClr>
              </a:solidFill>
              <a:ln>
                <a:noFill/>
              </a:ln>
              <a:effectLst>
                <a:outerShdw blurRad="254000" sx="1000" sy="1000" algn="ctr" rotWithShape="0">
                  <a:prstClr val="black">
                    <a:alpha val="20000"/>
                  </a:prstClr>
                </a:outerShdw>
              </a:effectLst>
              <a:sp3d/>
            </c:spPr>
            <c:extLst>
              <c:ext xmlns:c16="http://schemas.microsoft.com/office/drawing/2014/chart" uri="{C3380CC4-5D6E-409C-BE32-E72D297353CC}">
                <c16:uniqueId val="{00000001-2337-49E3-A0CE-AA6F97421701}"/>
              </c:ext>
            </c:extLst>
          </c:dPt>
          <c:dPt>
            <c:idx val="1"/>
            <c:bubble3D val="0"/>
            <c:spPr>
              <a:solidFill>
                <a:schemeClr val="dk1">
                  <a:tint val="55000"/>
                </a:schemeClr>
              </a:solidFill>
              <a:ln>
                <a:noFill/>
              </a:ln>
              <a:effectLst>
                <a:outerShdw blurRad="254000" sx="1000" sy="1000" algn="ctr" rotWithShape="0">
                  <a:prstClr val="black">
                    <a:alpha val="20000"/>
                  </a:prstClr>
                </a:outerShdw>
              </a:effectLst>
              <a:sp3d/>
            </c:spPr>
            <c:extLst>
              <c:ext xmlns:c16="http://schemas.microsoft.com/office/drawing/2014/chart" uri="{C3380CC4-5D6E-409C-BE32-E72D297353CC}">
                <c16:uniqueId val="{00000003-2337-49E3-A0CE-AA6F97421701}"/>
              </c:ext>
            </c:extLst>
          </c:dPt>
          <c:dPt>
            <c:idx val="2"/>
            <c:bubble3D val="0"/>
            <c:spPr>
              <a:solidFill>
                <a:schemeClr val="dk1">
                  <a:tint val="75000"/>
                </a:schemeClr>
              </a:solidFill>
              <a:ln>
                <a:noFill/>
              </a:ln>
              <a:effectLst>
                <a:outerShdw blurRad="254000" sx="1000" sy="1000" algn="ctr" rotWithShape="0">
                  <a:prstClr val="black">
                    <a:alpha val="20000"/>
                  </a:prstClr>
                </a:outerShdw>
              </a:effectLst>
              <a:sp3d/>
            </c:spPr>
            <c:extLst>
              <c:ext xmlns:c16="http://schemas.microsoft.com/office/drawing/2014/chart" uri="{C3380CC4-5D6E-409C-BE32-E72D297353CC}">
                <c16:uniqueId val="{00000002-2337-49E3-A0CE-AA6F97421701}"/>
              </c:ext>
            </c:extLst>
          </c:dPt>
          <c:dPt>
            <c:idx val="3"/>
            <c:bubble3D val="0"/>
            <c:explosion val="25"/>
            <c:spPr>
              <a:solidFill>
                <a:schemeClr val="dk1">
                  <a:tint val="98500"/>
                </a:schemeClr>
              </a:solidFill>
              <a:ln>
                <a:noFill/>
              </a:ln>
              <a:effectLst>
                <a:outerShdw blurRad="254000" sx="1000" sy="1000" algn="ctr" rotWithShape="0">
                  <a:prstClr val="black">
                    <a:alpha val="20000"/>
                  </a:prstClr>
                </a:outerShdw>
              </a:effectLst>
              <a:sp3d/>
            </c:spPr>
            <c:extLst>
              <c:ext xmlns:c16="http://schemas.microsoft.com/office/drawing/2014/chart" uri="{C3380CC4-5D6E-409C-BE32-E72D297353CC}">
                <c16:uniqueId val="{00000004-2337-49E3-A0CE-AA6F97421701}"/>
              </c:ext>
            </c:extLst>
          </c:dPt>
          <c:dLbls>
            <c:dLbl>
              <c:idx val="0"/>
              <c:layout>
                <c:manualLayout>
                  <c:x val="1.5571996098674977E-2"/>
                  <c:y val="3.8847780490320727E-2"/>
                </c:manualLayout>
              </c:layout>
              <c:tx>
                <c:rich>
                  <a:bodyPr/>
                  <a:lstStyle/>
                  <a:p>
                    <a:r>
                      <a:rPr lang="en-US" dirty="0"/>
                      <a:t>PAM</a:t>
                    </a:r>
                  </a:p>
                </c:rich>
              </c:tx>
              <c:dLblPos val="bestFit"/>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2337-49E3-A0CE-AA6F97421701}"/>
                </c:ext>
              </c:extLst>
            </c:dLbl>
            <c:dLbl>
              <c:idx val="1"/>
              <c:layout>
                <c:manualLayout>
                  <c:x val="5.4178461831243798E-3"/>
                  <c:y val="-0.38346820748266353"/>
                </c:manualLayout>
              </c:layout>
              <c:tx>
                <c:rich>
                  <a:bodyPr/>
                  <a:lstStyle/>
                  <a:p>
                    <a:r>
                      <a:rPr lang="en-US" dirty="0"/>
                      <a:t>TAM</a:t>
                    </a:r>
                  </a:p>
                </c:rich>
              </c:tx>
              <c:dLblPos val="bestFit"/>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2337-49E3-A0CE-AA6F97421701}"/>
                </c:ext>
              </c:extLst>
            </c:dLbl>
            <c:dLbl>
              <c:idx val="2"/>
              <c:layout>
                <c:manualLayout>
                  <c:x val="-5.7310702476389877E-2"/>
                  <c:y val="-1.6676128627277225E-2"/>
                </c:manualLayout>
              </c:layout>
              <c:tx>
                <c:rich>
                  <a:bodyPr/>
                  <a:lstStyle/>
                  <a:p>
                    <a:r>
                      <a:rPr lang="en-US" dirty="0"/>
                      <a:t>SAM</a:t>
                    </a:r>
                  </a:p>
                </c:rich>
              </c:tx>
              <c:dLblPos val="bestFit"/>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2-2337-49E3-A0CE-AA6F97421701}"/>
                </c:ext>
              </c:extLst>
            </c:dLbl>
            <c:dLbl>
              <c:idx val="3"/>
              <c:layout>
                <c:manualLayout>
                  <c:x val="8.4690629683374055E-2"/>
                  <c:y val="2.0934999957140946E-2"/>
                </c:manualLayout>
              </c:layout>
              <c:tx>
                <c:rich>
                  <a:bodyPr/>
                  <a:lstStyle/>
                  <a:p>
                    <a:r>
                      <a:rPr lang="en-US" dirty="0"/>
                      <a:t>SOM</a:t>
                    </a:r>
                  </a:p>
                </c:rich>
              </c:tx>
              <c:dLblPos val="bestFit"/>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4-2337-49E3-A0CE-AA6F97421701}"/>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Лист1!$A$2:$A$5</c:f>
              <c:strCache>
                <c:ptCount val="4"/>
                <c:pt idx="0">
                  <c:v>Кв. 1</c:v>
                </c:pt>
                <c:pt idx="1">
                  <c:v>Кв. 2</c:v>
                </c:pt>
                <c:pt idx="2">
                  <c:v>Кв. 3</c:v>
                </c:pt>
                <c:pt idx="3">
                  <c:v>Кв. 4</c:v>
                </c:pt>
              </c:strCache>
            </c:strRef>
          </c:cat>
          <c:val>
            <c:numRef>
              <c:f>Лист1!$B$2:$B$5</c:f>
              <c:numCache>
                <c:formatCode>General</c:formatCode>
                <c:ptCount val="4"/>
                <c:pt idx="0">
                  <c:v>750000</c:v>
                </c:pt>
                <c:pt idx="1">
                  <c:v>650000</c:v>
                </c:pt>
                <c:pt idx="2">
                  <c:v>140000</c:v>
                </c:pt>
                <c:pt idx="3">
                  <c:v>10000</c:v>
                </c:pt>
              </c:numCache>
            </c:numRef>
          </c:val>
          <c:extLst>
            <c:ext xmlns:c16="http://schemas.microsoft.com/office/drawing/2014/chart" uri="{C3380CC4-5D6E-409C-BE32-E72D297353CC}">
              <c16:uniqueId val="{00000000-2337-49E3-A0CE-AA6F97421701}"/>
            </c:ext>
          </c:extLst>
        </c:ser>
        <c:dLbls>
          <c:dLblPos val="ctr"/>
          <c:showLegendKey val="0"/>
          <c:showVal val="0"/>
          <c:showCatName val="0"/>
          <c:showSerName val="0"/>
          <c:showPercent val="1"/>
          <c:showBubbleSize val="0"/>
          <c:showLeaderLines val="1"/>
        </c:dLbls>
      </c:pie3DChart>
      <c:spPr>
        <a:noFill/>
        <a:ln>
          <a:solidFill>
            <a:schemeClr val="bg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 титульном слайде укажите: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название вашего проекта</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ваш вуз (принятую аббревиатуру)</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тип разработки (он должен быть указан по умолчанию)</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dirty="0">
                <a:solidFill>
                  <a:srgbClr val="1155CC"/>
                </a:solidFill>
                <a:hlinkClick r:id="rId3">
                  <a:extLst>
                    <a:ext uri="{A12FA001-AC4F-418D-AE19-62706E023703}">
                      <ahyp:hlinkClr xmlns:ahyp="http://schemas.microsoft.com/office/drawing/2018/hyperlinkcolor" val="tx"/>
                    </a:ext>
                  </a:extLst>
                </a:hlinkClick>
              </a:rPr>
              <a:t>Шаблон К1 Заказная</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alpha val="54755"/>
          </a:schemeClr>
        </a:solidFill>
        <a:effectLst/>
      </p:bgPr>
    </p:bg>
    <p:spTree>
      <p:nvGrpSpPr>
        <p:cNvPr id="1" name="Shape 59"/>
        <p:cNvGrpSpPr/>
        <p:nvPr/>
      </p:nvGrpSpPr>
      <p:grpSpPr>
        <a:xfrm>
          <a:off x="0" y="0"/>
          <a:ext cx="0" cy="0"/>
          <a:chOff x="0" y="0"/>
          <a:chExt cx="0" cy="0"/>
        </a:xfrm>
      </p:grpSpPr>
      <p:pic>
        <p:nvPicPr>
          <p:cNvPr id="2" name="Рисунок 1">
            <a:extLst>
              <a:ext uri="{FF2B5EF4-FFF2-40B4-BE49-F238E27FC236}">
                <a16:creationId xmlns:a16="http://schemas.microsoft.com/office/drawing/2014/main" id="{7B8A6588-6083-5B07-5556-48BB9318C6FD}"/>
              </a:ext>
            </a:extLst>
          </p:cNvPr>
          <p:cNvPicPr>
            <a:picLocks noChangeAspect="1"/>
          </p:cNvPicPr>
          <p:nvPr/>
        </p:nvPicPr>
        <p:blipFill>
          <a:blip r:embed="rId3"/>
          <a:stretch>
            <a:fillRect/>
          </a:stretch>
        </p:blipFill>
        <p:spPr>
          <a:xfrm>
            <a:off x="0" y="148104"/>
            <a:ext cx="4882006" cy="4847291"/>
          </a:xfrm>
          <a:prstGeom prst="rect">
            <a:avLst/>
          </a:prstGeom>
          <a:ln>
            <a:noFill/>
          </a:ln>
          <a:effectLst>
            <a:outerShdw blurRad="50800" dist="76200" dir="2700000" algn="tl" rotWithShape="0">
              <a:prstClr val="black">
                <a:alpha val="40000"/>
              </a:prstClr>
            </a:outerShdw>
            <a:softEdge rad="112500"/>
          </a:effectLst>
        </p:spPr>
      </p:pic>
      <p:sp>
        <p:nvSpPr>
          <p:cNvPr id="60" name="Google Shape;60;p14"/>
          <p:cNvSpPr txBox="1">
            <a:spLocks noGrp="1"/>
          </p:cNvSpPr>
          <p:nvPr>
            <p:ph type="ctrTitle"/>
          </p:nvPr>
        </p:nvSpPr>
        <p:spPr>
          <a:xfrm>
            <a:off x="5112915" y="1521898"/>
            <a:ext cx="4882006" cy="1120302"/>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b" anchorCtr="0">
            <a:noAutofit/>
          </a:bodyPr>
          <a:lstStyle/>
          <a:p>
            <a:pPr algn="l"/>
            <a:r>
              <a:rPr lang="en-US" sz="3200" dirty="0" err="1">
                <a:ln w="0"/>
                <a:solidFill>
                  <a:schemeClr val="tx1"/>
                </a:solidFill>
                <a:effectLst>
                  <a:outerShdw blurRad="38100" dist="19050" dir="2700000" algn="tl" rotWithShape="0">
                    <a:schemeClr val="dk1">
                      <a:alpha val="40000"/>
                    </a:schemeClr>
                  </a:outerShdw>
                </a:effectLst>
              </a:rPr>
              <a:t>SfeduNet</a:t>
            </a:r>
            <a:r>
              <a:rPr lang="en-US" sz="3200" dirty="0">
                <a:ln w="0"/>
                <a:solidFill>
                  <a:schemeClr val="tx1"/>
                </a:solidFill>
                <a:effectLst>
                  <a:outerShdw blurRad="38100" dist="19050" dir="2700000" algn="tl" rotWithShape="0">
                    <a:schemeClr val="dk1">
                      <a:alpha val="40000"/>
                    </a:schemeClr>
                  </a:outerShdw>
                </a:effectLst>
              </a:rPr>
              <a:t> X </a:t>
            </a:r>
            <a:r>
              <a:rPr lang="ru-RU" sz="3200" dirty="0">
                <a:ln w="0"/>
                <a:solidFill>
                  <a:schemeClr val="tx1"/>
                </a:solidFill>
                <a:effectLst>
                  <a:outerShdw blurRad="38100" dist="19050" dir="2700000" algn="tl" rotWithShape="0">
                    <a:schemeClr val="dk1">
                      <a:alpha val="40000"/>
                    </a:schemeClr>
                  </a:outerShdw>
                </a:effectLst>
              </a:rPr>
              <a:t>И8 </a:t>
            </a:r>
            <a:r>
              <a:rPr lang="ru" sz="3200" dirty="0">
                <a:ln w="0"/>
                <a:solidFill>
                  <a:schemeClr val="tx1"/>
                </a:solidFill>
                <a:effectLst>
                  <a:outerShdw blurRad="38100" dist="19050" dir="2700000" algn="tl" rotWithShape="0">
                    <a:schemeClr val="dk1">
                      <a:alpha val="40000"/>
                    </a:schemeClr>
                  </a:outerShdw>
                </a:effectLst>
              </a:rPr>
              <a:t>Мышечный метр: Прибор для оценки активности мышц человека</a:t>
            </a:r>
            <a:endParaRPr lang="ru-RU" sz="3200" dirty="0">
              <a:ln w="0"/>
              <a:solidFill>
                <a:schemeClr val="tx1"/>
              </a:solidFill>
              <a:effectLst>
                <a:outerShdw blurRad="38100" dist="19050" dir="2700000" algn="tl" rotWithShape="0">
                  <a:srgbClr val="000000">
                    <a:alpha val="40000"/>
                  </a:srgbClr>
                </a:outerShdw>
              </a:effectLst>
              <a:cs typeface="Arial"/>
            </a:endParaRPr>
          </a:p>
        </p:txBody>
      </p:sp>
      <p:sp>
        <p:nvSpPr>
          <p:cNvPr id="61" name="Google Shape;61;p14"/>
          <p:cNvSpPr txBox="1">
            <a:spLocks noGrp="1"/>
          </p:cNvSpPr>
          <p:nvPr>
            <p:ph type="subTitle" idx="1"/>
          </p:nvPr>
        </p:nvSpPr>
        <p:spPr>
          <a:xfrm>
            <a:off x="5112915" y="2907745"/>
            <a:ext cx="3638594" cy="861815"/>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91425" rIns="91425" bIns="91425" anchor="t" anchorCtr="0">
            <a:noAutofit/>
          </a:bodyPr>
          <a:lstStyle/>
          <a:p>
            <a:pPr marL="0" indent="0" algn="l"/>
            <a:r>
              <a:rPr lang="ru" sz="2000" b="1" spc="50" dirty="0">
                <a:ln w="0"/>
                <a:solidFill>
                  <a:schemeClr val="tx1"/>
                </a:solidFill>
                <a:effectLst>
                  <a:innerShdw blurRad="63500" dist="50800" dir="13500000">
                    <a:srgbClr val="000000">
                      <a:alpha val="50000"/>
                    </a:srgbClr>
                  </a:innerShdw>
                </a:effectLst>
              </a:rPr>
              <a:t>Институт Радиотехнических Систем и Управления Южного Федерального Университета</a:t>
            </a:r>
            <a:endParaRPr sz="2000" b="1" spc="50" dirty="0">
              <a:ln w="0"/>
              <a:solidFill>
                <a:schemeClr val="tx1"/>
              </a:solidFill>
              <a:effectLst>
                <a:innerShdw blurRad="63500" dist="50800" dir="13500000">
                  <a:srgbClr val="000000">
                    <a:alpha val="50000"/>
                  </a:srgbClr>
                </a:innerShdw>
              </a:effectLst>
            </a:endParaRPr>
          </a:p>
        </p:txBody>
      </p:sp>
      <p:sp>
        <p:nvSpPr>
          <p:cNvPr id="62" name="Google Shape;62;p14"/>
          <p:cNvSpPr txBox="1">
            <a:spLocks noGrp="1"/>
          </p:cNvSpPr>
          <p:nvPr>
            <p:ph type="subTitle" idx="1"/>
          </p:nvPr>
        </p:nvSpPr>
        <p:spPr>
          <a:xfrm>
            <a:off x="5112915" y="4564487"/>
            <a:ext cx="6004538" cy="861815"/>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sz="2000" dirty="0">
                <a:solidFill>
                  <a:schemeClr val="bg1">
                    <a:lumMod val="25000"/>
                  </a:schemeClr>
                </a:solidFill>
              </a:rPr>
              <a:t>Инициативная разработка</a:t>
            </a:r>
            <a:endParaRPr lang="ru-RU" sz="2000">
              <a:solidFill>
                <a:schemeClr val="bg1">
                  <a:lumMod val="25000"/>
                </a:schemeClr>
              </a:solidFill>
            </a:endParaRPr>
          </a:p>
        </p:txBody>
      </p:sp>
    </p:spTree>
    <p:extLst>
      <p:ext uri="{BB962C8B-B14F-4D97-AF65-F5344CB8AC3E}">
        <p14:creationId xmlns:p14="http://schemas.microsoft.com/office/powerpoint/2010/main" val="2545616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Пользователь и проблема</a:t>
            </a:r>
            <a:endParaRPr/>
          </a:p>
        </p:txBody>
      </p:sp>
      <p:sp>
        <p:nvSpPr>
          <p:cNvPr id="68" name="Google Shape;68;p15"/>
          <p:cNvSpPr txBox="1">
            <a:spLocks noGrp="1"/>
          </p:cNvSpPr>
          <p:nvPr>
            <p:ph type="body" idx="1"/>
          </p:nvPr>
        </p:nvSpPr>
        <p:spPr>
          <a:xfrm>
            <a:off x="231872" y="954801"/>
            <a:ext cx="8353328" cy="1298707"/>
          </a:xfrm>
          <a:prstGeom prst="rect">
            <a:avLst/>
          </a:prstGeom>
        </p:spPr>
        <p:txBody>
          <a:bodyPr spcFirstLastPara="1" wrap="square" lIns="91425" tIns="91425" rIns="91425" bIns="91425" anchor="t" anchorCtr="0">
            <a:normAutofit fontScale="92500"/>
          </a:bodyPr>
          <a:lstStyle/>
          <a:p>
            <a:pPr marL="0" indent="0">
              <a:spcAft>
                <a:spcPts val="1200"/>
              </a:spcAft>
              <a:buNone/>
            </a:pPr>
            <a:r>
              <a:rPr lang="ru-RU" sz="1400" dirty="0"/>
              <a:t>Устройство предназначено для спортсменов-любителей, занимающихся спортом в отсутствии тренера (возраст 25-65 лет). С уровнем дохода средний и выше ,у которых нет времени на посещение занятий в спортклубе с тренером.  Прибор поможет отслеживать физическую нагрузку, чтобы составить оптимальный для себя план тренировок и не навредить здоровью пользователя.</a:t>
            </a:r>
          </a:p>
        </p:txBody>
      </p:sp>
      <p:pic>
        <p:nvPicPr>
          <p:cNvPr id="3" name="Рисунок 2" descr="Изображение выглядит как дерево, на открытом воздухе, человек, дорога&#10;&#10;Автоматически созданное описание">
            <a:extLst>
              <a:ext uri="{FF2B5EF4-FFF2-40B4-BE49-F238E27FC236}">
                <a16:creationId xmlns:a16="http://schemas.microsoft.com/office/drawing/2014/main" id="{24FD04C2-A057-7494-A710-1C7F5A4374C5}"/>
              </a:ext>
            </a:extLst>
          </p:cNvPr>
          <p:cNvPicPr>
            <a:picLocks noChangeAspect="1"/>
          </p:cNvPicPr>
          <p:nvPr/>
        </p:nvPicPr>
        <p:blipFill>
          <a:blip r:embed="rId3"/>
          <a:stretch>
            <a:fillRect/>
          </a:stretch>
        </p:blipFill>
        <p:spPr>
          <a:xfrm>
            <a:off x="558800" y="2174681"/>
            <a:ext cx="3784864" cy="252379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Как уже решается проблема</a:t>
            </a:r>
            <a:endParaRPr/>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indent="0">
              <a:spcAft>
                <a:spcPts val="1200"/>
              </a:spcAft>
              <a:buNone/>
            </a:pPr>
            <a:r>
              <a:rPr lang="ru-RU" sz="1400" dirty="0"/>
              <a:t>Уже существуют похожие приборы (</a:t>
            </a:r>
            <a:r>
              <a:rPr lang="ru-RU" sz="1400" dirty="0" err="1"/>
              <a:t>наприме</a:t>
            </a:r>
            <a:r>
              <a:rPr lang="en-US" sz="1400" dirty="0"/>
              <a:t>р synapsis, </a:t>
            </a:r>
            <a:r>
              <a:rPr lang="en-US" sz="1400" dirty="0" err="1"/>
              <a:t>callibri</a:t>
            </a:r>
            <a:r>
              <a:rPr lang="en-US" sz="1400" dirty="0"/>
              <a:t> muscle sensor, </a:t>
            </a:r>
            <a:r>
              <a:rPr lang="ru-RU" sz="1400" dirty="0"/>
              <a:t>«МИСТ»</a:t>
            </a:r>
            <a:r>
              <a:rPr lang="en-US" sz="1400" dirty="0"/>
              <a:t>)</a:t>
            </a:r>
            <a:r>
              <a:rPr lang="ru-RU" sz="1400" dirty="0"/>
              <a:t>. Однако, они не обладают портативностью и не дают возможности</a:t>
            </a:r>
            <a:r>
              <a:rPr lang="en-US" sz="1400" dirty="0"/>
              <a:t> </a:t>
            </a:r>
            <a:r>
              <a:rPr lang="ru-RU" sz="1400" dirty="0"/>
              <a:t> пользоваться ими на тренировке, что очень важно для спортсменов. Также у данных устройств отсутствует обратная связь с пользователем и невозможно корректировать тренировку режиме в реального времени.</a:t>
            </a:r>
            <a:endParaRPr sz="1400" dirty="0"/>
          </a:p>
        </p:txBody>
      </p:sp>
      <p:pic>
        <p:nvPicPr>
          <p:cNvPr id="4" name="Рисунок 3" descr="Изображение выглядит как человек, гвоздь, Грудь, палец&#10;&#10;Автоматически созданное описание">
            <a:extLst>
              <a:ext uri="{FF2B5EF4-FFF2-40B4-BE49-F238E27FC236}">
                <a16:creationId xmlns:a16="http://schemas.microsoft.com/office/drawing/2014/main" id="{DF6E73AC-BB0C-E7C2-9B7A-168C6BE0E261}"/>
              </a:ext>
            </a:extLst>
          </p:cNvPr>
          <p:cNvPicPr>
            <a:picLocks noChangeAspect="1"/>
          </p:cNvPicPr>
          <p:nvPr/>
        </p:nvPicPr>
        <p:blipFill>
          <a:blip r:embed="rId3"/>
          <a:stretch>
            <a:fillRect/>
          </a:stretch>
        </p:blipFill>
        <p:spPr>
          <a:xfrm>
            <a:off x="5357090" y="2526469"/>
            <a:ext cx="3475209" cy="2172006"/>
          </a:xfrm>
          <a:prstGeom prst="rect">
            <a:avLst/>
          </a:prstGeom>
        </p:spPr>
      </p:pic>
      <p:sp>
        <p:nvSpPr>
          <p:cNvPr id="2" name="TextBox 1">
            <a:extLst>
              <a:ext uri="{FF2B5EF4-FFF2-40B4-BE49-F238E27FC236}">
                <a16:creationId xmlns:a16="http://schemas.microsoft.com/office/drawing/2014/main" id="{98836631-7251-71EA-09F4-0CB1B471549D}"/>
              </a:ext>
            </a:extLst>
          </p:cNvPr>
          <p:cNvSpPr txBox="1"/>
          <p:nvPr/>
        </p:nvSpPr>
        <p:spPr>
          <a:xfrm>
            <a:off x="5357089" y="4709495"/>
            <a:ext cx="3475209" cy="338554"/>
          </a:xfrm>
          <a:prstGeom prst="rect">
            <a:avLst/>
          </a:prstGeom>
          <a:noFill/>
        </p:spPr>
        <p:txBody>
          <a:bodyPr wrap="square" rtlCol="0">
            <a:spAutoFit/>
          </a:bodyPr>
          <a:lstStyle/>
          <a:p>
            <a:pPr algn="ctr"/>
            <a:r>
              <a:rPr lang="en-US" sz="1600" i="1" dirty="0" err="1">
                <a:solidFill>
                  <a:schemeClr val="bg1">
                    <a:lumMod val="50000"/>
                  </a:schemeClr>
                </a:solidFill>
                <a:latin typeface="Times New Roman" panose="02020603050405020304" pitchFamily="18" charset="0"/>
                <a:cs typeface="Times New Roman" panose="02020603050405020304" pitchFamily="18" charset="0"/>
              </a:rPr>
              <a:t>Callibri</a:t>
            </a:r>
            <a:r>
              <a:rPr lang="en-US" sz="1600" i="1" dirty="0">
                <a:solidFill>
                  <a:schemeClr val="bg1">
                    <a:lumMod val="50000"/>
                  </a:schemeClr>
                </a:solidFill>
                <a:latin typeface="Times New Roman" panose="02020603050405020304" pitchFamily="18" charset="0"/>
                <a:cs typeface="Times New Roman" panose="02020603050405020304" pitchFamily="18" charset="0"/>
              </a:rPr>
              <a:t> muscle sensor</a:t>
            </a:r>
            <a:endParaRPr lang="ru-RU" sz="1600" i="1" dirty="0">
              <a:solidFill>
                <a:schemeClr val="bg1">
                  <a:lumMod val="50000"/>
                </a:schemeClr>
              </a:solidFill>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66E456F1-F5DF-F541-86B9-96502C18E0C5}"/>
              </a:ext>
            </a:extLst>
          </p:cNvPr>
          <p:cNvPicPr>
            <a:picLocks noChangeAspect="1"/>
          </p:cNvPicPr>
          <p:nvPr/>
        </p:nvPicPr>
        <p:blipFill>
          <a:blip r:embed="rId4"/>
          <a:stretch>
            <a:fillRect/>
          </a:stretch>
        </p:blipFill>
        <p:spPr>
          <a:xfrm>
            <a:off x="311698" y="2287857"/>
            <a:ext cx="3475208" cy="2345818"/>
          </a:xfrm>
          <a:prstGeom prst="rect">
            <a:avLst/>
          </a:prstGeom>
        </p:spPr>
      </p:pic>
      <p:sp>
        <p:nvSpPr>
          <p:cNvPr id="5" name="TextBox 4">
            <a:extLst>
              <a:ext uri="{FF2B5EF4-FFF2-40B4-BE49-F238E27FC236}">
                <a16:creationId xmlns:a16="http://schemas.microsoft.com/office/drawing/2014/main" id="{78A56CA8-C55B-E07F-1DC6-67AA7B591201}"/>
              </a:ext>
            </a:extLst>
          </p:cNvPr>
          <p:cNvSpPr txBox="1"/>
          <p:nvPr/>
        </p:nvSpPr>
        <p:spPr>
          <a:xfrm>
            <a:off x="311699" y="4698475"/>
            <a:ext cx="3475207" cy="338554"/>
          </a:xfrm>
          <a:prstGeom prst="rect">
            <a:avLst/>
          </a:prstGeom>
          <a:noFill/>
        </p:spPr>
        <p:txBody>
          <a:bodyPr wrap="square" rtlCol="0">
            <a:spAutoFit/>
          </a:bodyPr>
          <a:lstStyle/>
          <a:p>
            <a:pPr algn="ctr"/>
            <a:r>
              <a:rPr lang="en-US" sz="1600" i="1" dirty="0">
                <a:solidFill>
                  <a:schemeClr val="bg1">
                    <a:lumMod val="50000"/>
                  </a:schemeClr>
                </a:solidFill>
                <a:latin typeface="Times New Roman" panose="02020603050405020304" pitchFamily="18" charset="0"/>
                <a:cs typeface="Times New Roman" panose="02020603050405020304" pitchFamily="18" charset="0"/>
              </a:rPr>
              <a:t>Synapsis</a:t>
            </a:r>
            <a:endParaRPr lang="ru-RU" sz="1600" i="1" dirty="0">
              <a:solidFill>
                <a:schemeClr val="bg1">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RU" dirty="0"/>
              <a:t>Аналоги</a:t>
            </a:r>
            <a:endParaRPr dirty="0"/>
          </a:p>
        </p:txBody>
      </p:sp>
      <p:graphicFrame>
        <p:nvGraphicFramePr>
          <p:cNvPr id="7" name="Таблица 6">
            <a:extLst>
              <a:ext uri="{FF2B5EF4-FFF2-40B4-BE49-F238E27FC236}">
                <a16:creationId xmlns:a16="http://schemas.microsoft.com/office/drawing/2014/main" id="{71836682-6C03-F4F6-72B8-717F6B60A793}"/>
              </a:ext>
            </a:extLst>
          </p:cNvPr>
          <p:cNvGraphicFramePr>
            <a:graphicFrameLocks noGrp="1"/>
          </p:cNvGraphicFramePr>
          <p:nvPr>
            <p:extLst>
              <p:ext uri="{D42A27DB-BD31-4B8C-83A1-F6EECF244321}">
                <p14:modId xmlns:p14="http://schemas.microsoft.com/office/powerpoint/2010/main" val="4130436637"/>
              </p:ext>
            </p:extLst>
          </p:nvPr>
        </p:nvGraphicFramePr>
        <p:xfrm>
          <a:off x="155850" y="572700"/>
          <a:ext cx="8832300" cy="4264109"/>
        </p:xfrm>
        <a:graphic>
          <a:graphicData uri="http://schemas.openxmlformats.org/drawingml/2006/table">
            <a:tbl>
              <a:tblPr firstRow="1" bandRow="1">
                <a:tableStyleId>{5940675A-B579-460E-94D1-54222C63F5DA}</a:tableStyleId>
              </a:tblPr>
              <a:tblGrid>
                <a:gridCol w="1766460">
                  <a:extLst>
                    <a:ext uri="{9D8B030D-6E8A-4147-A177-3AD203B41FA5}">
                      <a16:colId xmlns:a16="http://schemas.microsoft.com/office/drawing/2014/main" val="1152876336"/>
                    </a:ext>
                  </a:extLst>
                </a:gridCol>
                <a:gridCol w="1766460">
                  <a:extLst>
                    <a:ext uri="{9D8B030D-6E8A-4147-A177-3AD203B41FA5}">
                      <a16:colId xmlns:a16="http://schemas.microsoft.com/office/drawing/2014/main" val="125305977"/>
                    </a:ext>
                  </a:extLst>
                </a:gridCol>
                <a:gridCol w="1766460">
                  <a:extLst>
                    <a:ext uri="{9D8B030D-6E8A-4147-A177-3AD203B41FA5}">
                      <a16:colId xmlns:a16="http://schemas.microsoft.com/office/drawing/2014/main" val="775904464"/>
                    </a:ext>
                  </a:extLst>
                </a:gridCol>
                <a:gridCol w="1766460">
                  <a:extLst>
                    <a:ext uri="{9D8B030D-6E8A-4147-A177-3AD203B41FA5}">
                      <a16:colId xmlns:a16="http://schemas.microsoft.com/office/drawing/2014/main" val="107465055"/>
                    </a:ext>
                  </a:extLst>
                </a:gridCol>
                <a:gridCol w="1766460">
                  <a:extLst>
                    <a:ext uri="{9D8B030D-6E8A-4147-A177-3AD203B41FA5}">
                      <a16:colId xmlns:a16="http://schemas.microsoft.com/office/drawing/2014/main" val="155135105"/>
                    </a:ext>
                  </a:extLst>
                </a:gridCol>
              </a:tblGrid>
              <a:tr h="559551">
                <a:tc>
                  <a:txBody>
                    <a:bodyPr/>
                    <a:lstStyle/>
                    <a:p>
                      <a:pPr algn="ctr"/>
                      <a:r>
                        <a:rPr lang="ru-RU" dirty="0"/>
                        <a:t>Параметры</a:t>
                      </a:r>
                    </a:p>
                  </a:txBody>
                  <a:tcPr/>
                </a:tc>
                <a:tc>
                  <a:txBody>
                    <a:bodyPr/>
                    <a:lstStyle/>
                    <a:p>
                      <a:pPr algn="ctr"/>
                      <a:r>
                        <a:rPr lang="en-US" dirty="0" err="1"/>
                        <a:t>Callibri</a:t>
                      </a:r>
                      <a:r>
                        <a:rPr lang="en-US" dirty="0"/>
                        <a:t> muscle tracker</a:t>
                      </a:r>
                      <a:endParaRPr lang="ru-RU" dirty="0"/>
                    </a:p>
                  </a:txBody>
                  <a:tcPr/>
                </a:tc>
                <a:tc>
                  <a:txBody>
                    <a:bodyPr/>
                    <a:lstStyle/>
                    <a:p>
                      <a:pPr algn="ctr"/>
                      <a:r>
                        <a:rPr lang="en-US" dirty="0"/>
                        <a:t>Synapsis</a:t>
                      </a:r>
                      <a:endParaRPr lang="ru-RU" dirty="0"/>
                    </a:p>
                  </a:txBody>
                  <a:tcPr/>
                </a:tc>
                <a:tc>
                  <a:txBody>
                    <a:bodyPr/>
                    <a:lstStyle/>
                    <a:p>
                      <a:pPr algn="ctr"/>
                      <a:r>
                        <a:rPr lang="ru-RU" dirty="0"/>
                        <a:t>«МИСТ»</a:t>
                      </a:r>
                    </a:p>
                  </a:txBody>
                  <a:tcPr/>
                </a:tc>
                <a:tc>
                  <a:txBody>
                    <a:bodyPr/>
                    <a:lstStyle/>
                    <a:p>
                      <a:pPr algn="ctr"/>
                      <a:r>
                        <a:rPr lang="ru-RU" dirty="0"/>
                        <a:t>Мышечный метр</a:t>
                      </a:r>
                    </a:p>
                  </a:txBody>
                  <a:tcPr/>
                </a:tc>
                <a:extLst>
                  <a:ext uri="{0D108BD9-81ED-4DB2-BD59-A6C34878D82A}">
                    <a16:rowId xmlns:a16="http://schemas.microsoft.com/office/drawing/2014/main" val="3381561339"/>
                  </a:ext>
                </a:extLst>
              </a:tr>
              <a:tr h="789955">
                <a:tc>
                  <a:txBody>
                    <a:bodyPr/>
                    <a:lstStyle/>
                    <a:p>
                      <a:pPr algn="ctr"/>
                      <a:r>
                        <a:rPr lang="ru-RU" dirty="0"/>
                        <a:t>Портативность</a:t>
                      </a:r>
                    </a:p>
                  </a:txBody>
                  <a:tcPr/>
                </a:tc>
                <a:tc>
                  <a:txBody>
                    <a:bodyPr/>
                    <a:lstStyle/>
                    <a:p>
                      <a:pPr algn="ctr"/>
                      <a:r>
                        <a:rPr lang="ru-RU" dirty="0"/>
                        <a:t>Приложение только для компьютера</a:t>
                      </a:r>
                    </a:p>
                  </a:txBody>
                  <a:tcPr/>
                </a:tc>
                <a:tc>
                  <a:txBody>
                    <a:bodyPr/>
                    <a:lstStyle/>
                    <a:p>
                      <a:pPr algn="ctr"/>
                      <a:r>
                        <a:rPr lang="ru-RU" dirty="0"/>
                        <a:t>Стационарное устройство</a:t>
                      </a:r>
                    </a:p>
                  </a:txBody>
                  <a:tcPr/>
                </a:tc>
                <a:tc>
                  <a:txBody>
                    <a:bodyPr/>
                    <a:lstStyle/>
                    <a:p>
                      <a:pPr algn="ctr"/>
                      <a:r>
                        <a:rPr lang="ru-RU" dirty="0"/>
                        <a:t>Портативное</a:t>
                      </a:r>
                    </a:p>
                  </a:txBody>
                  <a:tcPr/>
                </a:tc>
                <a:tc>
                  <a:txBody>
                    <a:bodyPr/>
                    <a:lstStyle/>
                    <a:p>
                      <a:pPr algn="ctr"/>
                      <a:r>
                        <a:rPr lang="ru-RU" dirty="0"/>
                        <a:t>Портативное</a:t>
                      </a:r>
                    </a:p>
                  </a:txBody>
                  <a:tcPr/>
                </a:tc>
                <a:extLst>
                  <a:ext uri="{0D108BD9-81ED-4DB2-BD59-A6C34878D82A}">
                    <a16:rowId xmlns:a16="http://schemas.microsoft.com/office/drawing/2014/main" val="510710253"/>
                  </a:ext>
                </a:extLst>
              </a:tr>
              <a:tr h="550264">
                <a:tc>
                  <a:txBody>
                    <a:bodyPr/>
                    <a:lstStyle/>
                    <a:p>
                      <a:pPr algn="ctr"/>
                      <a:r>
                        <a:rPr lang="ru-RU" dirty="0"/>
                        <a:t>Кол-во каналов</a:t>
                      </a:r>
                    </a:p>
                  </a:txBody>
                  <a:tcPr/>
                </a:tc>
                <a:tc>
                  <a:txBody>
                    <a:bodyPr/>
                    <a:lstStyle/>
                    <a:p>
                      <a:pPr algn="ctr"/>
                      <a:r>
                        <a:rPr lang="ru-RU" dirty="0"/>
                        <a:t>2 - 4</a:t>
                      </a:r>
                    </a:p>
                  </a:txBody>
                  <a:tcPr/>
                </a:tc>
                <a:tc>
                  <a:txBody>
                    <a:bodyPr/>
                    <a:lstStyle/>
                    <a:p>
                      <a:pPr algn="ctr"/>
                      <a:r>
                        <a:rPr lang="ru-RU" dirty="0"/>
                        <a:t>2 - 4</a:t>
                      </a:r>
                    </a:p>
                  </a:txBody>
                  <a:tcPr/>
                </a:tc>
                <a:tc>
                  <a:txBody>
                    <a:bodyPr/>
                    <a:lstStyle/>
                    <a:p>
                      <a:pPr algn="ctr"/>
                      <a:r>
                        <a:rPr lang="ru-RU" dirty="0"/>
                        <a:t>4</a:t>
                      </a:r>
                    </a:p>
                  </a:txBody>
                  <a:tcPr/>
                </a:tc>
                <a:tc>
                  <a:txBody>
                    <a:bodyPr/>
                    <a:lstStyle/>
                    <a:p>
                      <a:pPr algn="ctr"/>
                      <a:r>
                        <a:rPr lang="ru-RU" dirty="0"/>
                        <a:t>2 - 4</a:t>
                      </a:r>
                    </a:p>
                  </a:txBody>
                  <a:tcPr/>
                </a:tc>
                <a:extLst>
                  <a:ext uri="{0D108BD9-81ED-4DB2-BD59-A6C34878D82A}">
                    <a16:rowId xmlns:a16="http://schemas.microsoft.com/office/drawing/2014/main" val="3896508492"/>
                  </a:ext>
                </a:extLst>
              </a:tr>
              <a:tr h="559551">
                <a:tc>
                  <a:txBody>
                    <a:bodyPr/>
                    <a:lstStyle/>
                    <a:p>
                      <a:pPr algn="ctr"/>
                      <a:r>
                        <a:rPr lang="ru-RU" dirty="0"/>
                        <a:t>Питание</a:t>
                      </a:r>
                    </a:p>
                  </a:txBody>
                  <a:tcPr/>
                </a:tc>
                <a:tc>
                  <a:txBody>
                    <a:bodyPr/>
                    <a:lstStyle/>
                    <a:p>
                      <a:pPr algn="ctr"/>
                      <a:r>
                        <a:rPr lang="ru-RU" dirty="0"/>
                        <a:t>От собственного аккумулятора</a:t>
                      </a:r>
                    </a:p>
                  </a:txBody>
                  <a:tcPr/>
                </a:tc>
                <a:tc>
                  <a:txBody>
                    <a:bodyPr/>
                    <a:lstStyle/>
                    <a:p>
                      <a:pPr algn="ctr"/>
                      <a:r>
                        <a:rPr lang="ru-RU" dirty="0"/>
                        <a:t>От электросети</a:t>
                      </a:r>
                    </a:p>
                  </a:txBody>
                  <a:tcPr/>
                </a:tc>
                <a:tc>
                  <a:txBody>
                    <a:bodyPr/>
                    <a:lstStyle/>
                    <a:p>
                      <a:pPr algn="ctr"/>
                      <a:r>
                        <a:rPr lang="ru-RU" dirty="0"/>
                        <a:t>От аккумулятора</a:t>
                      </a:r>
                    </a:p>
                  </a:txBody>
                  <a:tcPr/>
                </a:tc>
                <a:tc>
                  <a:txBody>
                    <a:bodyPr/>
                    <a:lstStyle/>
                    <a:p>
                      <a:pPr algn="ctr"/>
                      <a:r>
                        <a:rPr lang="ru-RU" dirty="0"/>
                        <a:t>От аккумулятора</a:t>
                      </a:r>
                    </a:p>
                  </a:txBody>
                  <a:tcPr/>
                </a:tc>
                <a:extLst>
                  <a:ext uri="{0D108BD9-81ED-4DB2-BD59-A6C34878D82A}">
                    <a16:rowId xmlns:a16="http://schemas.microsoft.com/office/drawing/2014/main" val="1710459704"/>
                  </a:ext>
                </a:extLst>
              </a:tr>
              <a:tr h="1106160">
                <a:tc>
                  <a:txBody>
                    <a:bodyPr/>
                    <a:lstStyle/>
                    <a:p>
                      <a:pPr algn="ctr"/>
                      <a:r>
                        <a:rPr lang="ru-RU" dirty="0"/>
                        <a:t>Подключение</a:t>
                      </a:r>
                    </a:p>
                  </a:txBody>
                  <a:tcPr/>
                </a:tc>
                <a:tc>
                  <a:txBody>
                    <a:bodyPr/>
                    <a:lstStyle/>
                    <a:p>
                      <a:pPr algn="ctr"/>
                      <a:r>
                        <a:rPr lang="ru-RU" dirty="0" err="1"/>
                        <a:t>Беспроводное</a:t>
                      </a:r>
                      <a:endParaRPr lang="ru-RU" dirty="0"/>
                    </a:p>
                  </a:txBody>
                  <a:tcPr/>
                </a:tc>
                <a:tc>
                  <a:txBody>
                    <a:bodyPr/>
                    <a:lstStyle/>
                    <a:p>
                      <a:pPr algn="ctr"/>
                      <a:r>
                        <a:rPr lang="ru-RU" dirty="0"/>
                        <a:t>По </a:t>
                      </a:r>
                      <a:r>
                        <a:rPr lang="en-US" dirty="0"/>
                        <a:t>USB </a:t>
                      </a:r>
                      <a:r>
                        <a:rPr lang="ru-RU" dirty="0"/>
                        <a:t>к компьютеру</a:t>
                      </a:r>
                    </a:p>
                  </a:txBody>
                  <a:tcPr/>
                </a:tc>
                <a:tc>
                  <a:txBody>
                    <a:bodyPr/>
                    <a:lstStyle/>
                    <a:p>
                      <a:pPr algn="ctr"/>
                      <a:r>
                        <a:rPr lang="ru-RU" dirty="0"/>
                        <a:t>Подключение датчиков проводами к самому устройству</a:t>
                      </a:r>
                    </a:p>
                  </a:txBody>
                  <a:tcPr/>
                </a:tc>
                <a:tc>
                  <a:txBody>
                    <a:bodyPr/>
                    <a:lstStyle/>
                    <a:p>
                      <a:pPr algn="ctr"/>
                      <a:r>
                        <a:rPr lang="ru-RU" dirty="0" err="1"/>
                        <a:t>Беспроводное</a:t>
                      </a:r>
                      <a:endParaRPr lang="ru-RU" dirty="0"/>
                    </a:p>
                  </a:txBody>
                  <a:tcPr/>
                </a:tc>
                <a:extLst>
                  <a:ext uri="{0D108BD9-81ED-4DB2-BD59-A6C34878D82A}">
                    <a16:rowId xmlns:a16="http://schemas.microsoft.com/office/drawing/2014/main" val="1219600930"/>
                  </a:ext>
                </a:extLst>
              </a:tr>
              <a:tr h="698628">
                <a:tc>
                  <a:txBody>
                    <a:bodyPr/>
                    <a:lstStyle/>
                    <a:p>
                      <a:pPr algn="ctr"/>
                      <a:r>
                        <a:rPr lang="ru-RU" dirty="0"/>
                        <a:t>Обработка результатов</a:t>
                      </a:r>
                    </a:p>
                  </a:txBody>
                  <a:tcPr/>
                </a:tc>
                <a:tc>
                  <a:txBody>
                    <a:bodyPr/>
                    <a:lstStyle/>
                    <a:p>
                      <a:pPr algn="ctr"/>
                      <a:r>
                        <a:rPr lang="ru-RU" dirty="0"/>
                        <a:t>Приложением на компьютере</a:t>
                      </a:r>
                    </a:p>
                  </a:txBody>
                  <a:tcPr/>
                </a:tc>
                <a:tc>
                  <a:txBody>
                    <a:bodyPr/>
                    <a:lstStyle/>
                    <a:p>
                      <a:pPr algn="ctr"/>
                      <a:r>
                        <a:rPr lang="ru-RU" dirty="0"/>
                        <a:t>Приложением на компьютере</a:t>
                      </a:r>
                    </a:p>
                  </a:txBody>
                  <a:tcPr/>
                </a:tc>
                <a:tc>
                  <a:txBody>
                    <a:bodyPr/>
                    <a:lstStyle/>
                    <a:p>
                      <a:pPr algn="ctr"/>
                      <a:r>
                        <a:rPr lang="ru-RU" dirty="0"/>
                        <a:t>Сам обрабатывает сигналы</a:t>
                      </a:r>
                    </a:p>
                  </a:txBody>
                  <a:tcPr/>
                </a:tc>
                <a:tc>
                  <a:txBody>
                    <a:bodyPr/>
                    <a:lstStyle/>
                    <a:p>
                      <a:pPr algn="ctr"/>
                      <a:r>
                        <a:rPr lang="ru-RU" dirty="0"/>
                        <a:t>Мобильное приложение</a:t>
                      </a:r>
                    </a:p>
                  </a:txBody>
                  <a:tcPr/>
                </a:tc>
                <a:extLst>
                  <a:ext uri="{0D108BD9-81ED-4DB2-BD59-A6C34878D82A}">
                    <a16:rowId xmlns:a16="http://schemas.microsoft.com/office/drawing/2014/main" val="1027777080"/>
                  </a:ext>
                </a:extLst>
              </a:tr>
            </a:tbl>
          </a:graphicData>
        </a:graphic>
      </p:graphicFrame>
    </p:spTree>
    <p:extLst>
      <p:ext uri="{BB962C8B-B14F-4D97-AF65-F5344CB8AC3E}">
        <p14:creationId xmlns:p14="http://schemas.microsoft.com/office/powerpoint/2010/main" val="2632848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298589"/>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Решение</a:t>
            </a:r>
            <a:endParaRPr dirty="0"/>
          </a:p>
        </p:txBody>
      </p:sp>
      <p:sp>
        <p:nvSpPr>
          <p:cNvPr id="80" name="Google Shape;80;p17"/>
          <p:cNvSpPr txBox="1">
            <a:spLocks noGrp="1"/>
          </p:cNvSpPr>
          <p:nvPr>
            <p:ph type="body" idx="1"/>
          </p:nvPr>
        </p:nvSpPr>
        <p:spPr>
          <a:xfrm>
            <a:off x="311700" y="915047"/>
            <a:ext cx="8520600" cy="1140782"/>
          </a:xfrm>
          <a:prstGeom prst="rect">
            <a:avLst/>
          </a:prstGeom>
        </p:spPr>
        <p:txBody>
          <a:bodyPr spcFirstLastPara="1" wrap="square" lIns="91425" tIns="91425" rIns="91425" bIns="91425" anchor="t" anchorCtr="0">
            <a:normAutofit fontScale="92500" lnSpcReduction="20000"/>
          </a:bodyPr>
          <a:lstStyle/>
          <a:p>
            <a:pPr marL="0" indent="0">
              <a:spcAft>
                <a:spcPts val="1200"/>
              </a:spcAft>
              <a:buNone/>
            </a:pPr>
            <a:r>
              <a:rPr lang="ru-RU" sz="1400" dirty="0"/>
              <a:t>Мышечный метр на основе </a:t>
            </a:r>
            <a:r>
              <a:rPr lang="ru-RU" sz="1400" dirty="0" err="1"/>
              <a:t>электромиографических</a:t>
            </a:r>
            <a:r>
              <a:rPr lang="ru-RU" sz="1400" dirty="0"/>
              <a:t> датчиков и акселерометров  анализирует параметры движения и электрическую активность мышц, синхронизирует данные и передает на смартфон пользователя в виде тренажной картинки. Это позволит пользователю корректировать процесс тренировки и повысит эффективность тренировки без вреда для организма.</a:t>
            </a:r>
          </a:p>
        </p:txBody>
      </p:sp>
      <p:pic>
        <p:nvPicPr>
          <p:cNvPr id="2" name="Рисунок 1" descr="Изображение выглядит как кабель, Наушники, соединитель&#10;&#10;Автоматически созданное описание">
            <a:extLst>
              <a:ext uri="{FF2B5EF4-FFF2-40B4-BE49-F238E27FC236}">
                <a16:creationId xmlns:a16="http://schemas.microsoft.com/office/drawing/2014/main" id="{E7AA0C77-CA5E-89CC-CE98-06A4F4FE75E7}"/>
              </a:ext>
            </a:extLst>
          </p:cNvPr>
          <p:cNvPicPr>
            <a:picLocks noChangeAspect="1"/>
          </p:cNvPicPr>
          <p:nvPr/>
        </p:nvPicPr>
        <p:blipFill>
          <a:blip r:embed="rId3"/>
          <a:stretch>
            <a:fillRect/>
          </a:stretch>
        </p:blipFill>
        <p:spPr>
          <a:xfrm>
            <a:off x="0" y="3609072"/>
            <a:ext cx="1922532" cy="1441899"/>
          </a:xfrm>
          <a:prstGeom prst="rect">
            <a:avLst/>
          </a:prstGeom>
        </p:spPr>
      </p:pic>
      <p:pic>
        <p:nvPicPr>
          <p:cNvPr id="3" name="Рисунок 2" descr="Изображение выглядит как схема, Электронная техника, Электронный компонент, электроника&#10;&#10;Автоматически созданное описание">
            <a:extLst>
              <a:ext uri="{FF2B5EF4-FFF2-40B4-BE49-F238E27FC236}">
                <a16:creationId xmlns:a16="http://schemas.microsoft.com/office/drawing/2014/main" id="{69C86F9B-690D-7608-2BC8-C8085C750EFF}"/>
              </a:ext>
            </a:extLst>
          </p:cNvPr>
          <p:cNvPicPr>
            <a:picLocks noChangeAspect="1"/>
          </p:cNvPicPr>
          <p:nvPr/>
        </p:nvPicPr>
        <p:blipFill>
          <a:blip r:embed="rId4"/>
          <a:stretch>
            <a:fillRect/>
          </a:stretch>
        </p:blipFill>
        <p:spPr>
          <a:xfrm>
            <a:off x="2239310" y="2281016"/>
            <a:ext cx="2108680" cy="2073270"/>
          </a:xfrm>
          <a:prstGeom prst="rect">
            <a:avLst/>
          </a:prstGeom>
        </p:spPr>
      </p:pic>
      <p:pic>
        <p:nvPicPr>
          <p:cNvPr id="4" name="Рисунок 3">
            <a:extLst>
              <a:ext uri="{FF2B5EF4-FFF2-40B4-BE49-F238E27FC236}">
                <a16:creationId xmlns:a16="http://schemas.microsoft.com/office/drawing/2014/main" id="{6CEA5DD6-489D-8B73-9880-46ACDB8D1708}"/>
              </a:ext>
            </a:extLst>
          </p:cNvPr>
          <p:cNvPicPr>
            <a:picLocks noChangeAspect="1"/>
          </p:cNvPicPr>
          <p:nvPr/>
        </p:nvPicPr>
        <p:blipFill>
          <a:blip r:embed="rId5"/>
          <a:stretch>
            <a:fillRect/>
          </a:stretch>
        </p:blipFill>
        <p:spPr>
          <a:xfrm>
            <a:off x="5111201" y="2009539"/>
            <a:ext cx="2835371" cy="28353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252184"/>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Актуальность проблемы</a:t>
            </a:r>
            <a:endParaRPr dirty="0"/>
          </a:p>
        </p:txBody>
      </p:sp>
      <p:sp>
        <p:nvSpPr>
          <p:cNvPr id="86" name="Google Shape;86;p18"/>
          <p:cNvSpPr txBox="1">
            <a:spLocks noGrp="1"/>
          </p:cNvSpPr>
          <p:nvPr>
            <p:ph type="body" idx="1"/>
          </p:nvPr>
        </p:nvSpPr>
        <p:spPr>
          <a:xfrm>
            <a:off x="311699" y="824884"/>
            <a:ext cx="8520600" cy="3416400"/>
          </a:xfrm>
          <a:prstGeom prst="rect">
            <a:avLst/>
          </a:prstGeom>
        </p:spPr>
        <p:txBody>
          <a:bodyPr spcFirstLastPara="1" wrap="square" lIns="91425" tIns="91425" rIns="91425" bIns="91425" anchor="t" anchorCtr="0">
            <a:normAutofit/>
          </a:bodyPr>
          <a:lstStyle/>
          <a:p>
            <a:pPr marL="0" indent="0">
              <a:spcAft>
                <a:spcPts val="1200"/>
              </a:spcAft>
              <a:buNone/>
            </a:pPr>
            <a:r>
              <a:rPr lang="ru-RU" dirty="0"/>
              <a:t>В РФ популяризируется спорт. Люди всех возрастов начинают заниматься спортом с тренерами и самостоятельно. Однако важно  начинающему спортсмену правильно дозировать нагрузку на мышцы ,и отслеживать чтобы нагрузку получила именно та группа мышц, на которую рассчитано упражнение ,чтобы получить желаемый эффект от тренировки.</a:t>
            </a:r>
            <a:endParaRPr dirty="0"/>
          </a:p>
        </p:txBody>
      </p:sp>
      <p:pic>
        <p:nvPicPr>
          <p:cNvPr id="2" name="Рисунок 1" descr="Изображение выглядит как человек, спорт, одежда, Фитнес&#10;&#10;Автоматически созданное описание">
            <a:extLst>
              <a:ext uri="{FF2B5EF4-FFF2-40B4-BE49-F238E27FC236}">
                <a16:creationId xmlns:a16="http://schemas.microsoft.com/office/drawing/2014/main" id="{7B9B000D-4B8B-11D4-AF07-E59CD299B50C}"/>
              </a:ext>
            </a:extLst>
          </p:cNvPr>
          <p:cNvPicPr>
            <a:picLocks noChangeAspect="1"/>
          </p:cNvPicPr>
          <p:nvPr/>
        </p:nvPicPr>
        <p:blipFill>
          <a:blip r:embed="rId3"/>
          <a:stretch>
            <a:fillRect/>
          </a:stretch>
        </p:blipFill>
        <p:spPr>
          <a:xfrm>
            <a:off x="2420174" y="2533084"/>
            <a:ext cx="4187537" cy="2476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40EF66-2143-9499-70EA-4AD38E948D82}"/>
              </a:ext>
            </a:extLst>
          </p:cNvPr>
          <p:cNvSpPr>
            <a:spLocks noGrp="1"/>
          </p:cNvSpPr>
          <p:nvPr>
            <p:ph type="title"/>
          </p:nvPr>
        </p:nvSpPr>
        <p:spPr>
          <a:xfrm>
            <a:off x="126955" y="202761"/>
            <a:ext cx="8520600" cy="572700"/>
          </a:xfrm>
        </p:spPr>
        <p:txBody>
          <a:bodyPr>
            <a:normAutofit fontScale="90000"/>
          </a:bodyPr>
          <a:lstStyle/>
          <a:p>
            <a:r>
              <a:rPr lang="ru-RU" dirty="0"/>
              <a:t>Рынок</a:t>
            </a:r>
          </a:p>
        </p:txBody>
      </p:sp>
      <p:graphicFrame>
        <p:nvGraphicFramePr>
          <p:cNvPr id="3" name="Таблица 2">
            <a:extLst>
              <a:ext uri="{FF2B5EF4-FFF2-40B4-BE49-F238E27FC236}">
                <a16:creationId xmlns:a16="http://schemas.microsoft.com/office/drawing/2014/main" id="{5644FFD1-416A-723B-6F0B-D06005042735}"/>
              </a:ext>
            </a:extLst>
          </p:cNvPr>
          <p:cNvGraphicFramePr>
            <a:graphicFrameLocks noGrp="1"/>
          </p:cNvGraphicFramePr>
          <p:nvPr>
            <p:extLst>
              <p:ext uri="{D42A27DB-BD31-4B8C-83A1-F6EECF244321}">
                <p14:modId xmlns:p14="http://schemas.microsoft.com/office/powerpoint/2010/main" val="3898970857"/>
              </p:ext>
            </p:extLst>
          </p:nvPr>
        </p:nvGraphicFramePr>
        <p:xfrm>
          <a:off x="207479" y="1392260"/>
          <a:ext cx="4155852" cy="1483360"/>
        </p:xfrm>
        <a:graphic>
          <a:graphicData uri="http://schemas.openxmlformats.org/drawingml/2006/table">
            <a:tbl>
              <a:tblPr firstRow="1" bandRow="1">
                <a:tableStyleId>{D7AC3CCA-C797-4891-BE02-D94E43425B78}</a:tableStyleId>
              </a:tblPr>
              <a:tblGrid>
                <a:gridCol w="1749247">
                  <a:extLst>
                    <a:ext uri="{9D8B030D-6E8A-4147-A177-3AD203B41FA5}">
                      <a16:colId xmlns:a16="http://schemas.microsoft.com/office/drawing/2014/main" val="1779647675"/>
                    </a:ext>
                  </a:extLst>
                </a:gridCol>
                <a:gridCol w="2406605">
                  <a:extLst>
                    <a:ext uri="{9D8B030D-6E8A-4147-A177-3AD203B41FA5}">
                      <a16:colId xmlns:a16="http://schemas.microsoft.com/office/drawing/2014/main" val="1240236540"/>
                    </a:ext>
                  </a:extLst>
                </a:gridCol>
              </a:tblGrid>
              <a:tr h="370840">
                <a:tc>
                  <a:txBody>
                    <a:bodyPr/>
                    <a:lstStyle/>
                    <a:p>
                      <a:r>
                        <a:rPr lang="en-US" sz="1200" b="0" dirty="0"/>
                        <a:t>PAM</a:t>
                      </a:r>
                      <a:endParaRPr lang="ru-RU" sz="1200" b="0" dirty="0"/>
                    </a:p>
                  </a:txBody>
                  <a:tcPr/>
                </a:tc>
                <a:tc>
                  <a:txBody>
                    <a:bodyPr/>
                    <a:lstStyle/>
                    <a:p>
                      <a:r>
                        <a:rPr lang="en-US" sz="1200" b="0" dirty="0"/>
                        <a:t>75 </a:t>
                      </a:r>
                      <a:r>
                        <a:rPr lang="ru-RU" sz="1200" b="0" dirty="0"/>
                        <a:t>млрд. руб. *</a:t>
                      </a:r>
                    </a:p>
                  </a:txBody>
                  <a:tcPr/>
                </a:tc>
                <a:extLst>
                  <a:ext uri="{0D108BD9-81ED-4DB2-BD59-A6C34878D82A}">
                    <a16:rowId xmlns:a16="http://schemas.microsoft.com/office/drawing/2014/main" val="3534799824"/>
                  </a:ext>
                </a:extLst>
              </a:tr>
              <a:tr h="370840">
                <a:tc>
                  <a:txBody>
                    <a:bodyPr/>
                    <a:lstStyle/>
                    <a:p>
                      <a:r>
                        <a:rPr lang="en-US" sz="1200" dirty="0"/>
                        <a:t>TAM</a:t>
                      </a:r>
                      <a:endParaRPr lang="ru-RU" sz="1200" dirty="0"/>
                    </a:p>
                  </a:txBody>
                  <a:tcPr/>
                </a:tc>
                <a:tc>
                  <a:txBody>
                    <a:bodyPr/>
                    <a:lstStyle/>
                    <a:p>
                      <a:r>
                        <a:rPr lang="ru-RU" sz="1200" dirty="0"/>
                        <a:t>65 млрд. руб. *</a:t>
                      </a:r>
                    </a:p>
                  </a:txBody>
                  <a:tcPr/>
                </a:tc>
                <a:extLst>
                  <a:ext uri="{0D108BD9-81ED-4DB2-BD59-A6C34878D82A}">
                    <a16:rowId xmlns:a16="http://schemas.microsoft.com/office/drawing/2014/main" val="4111006675"/>
                  </a:ext>
                </a:extLst>
              </a:tr>
              <a:tr h="370840">
                <a:tc>
                  <a:txBody>
                    <a:bodyPr/>
                    <a:lstStyle/>
                    <a:p>
                      <a:r>
                        <a:rPr lang="en-US" sz="1200" dirty="0"/>
                        <a:t>SAM</a:t>
                      </a:r>
                      <a:endParaRPr lang="ru-RU" sz="1200" dirty="0"/>
                    </a:p>
                  </a:txBody>
                  <a:tcPr/>
                </a:tc>
                <a:tc>
                  <a:txBody>
                    <a:bodyPr/>
                    <a:lstStyle/>
                    <a:p>
                      <a:r>
                        <a:rPr lang="ru-RU" sz="1200" dirty="0"/>
                        <a:t>14 млрд. руб. *</a:t>
                      </a:r>
                    </a:p>
                  </a:txBody>
                  <a:tcPr/>
                </a:tc>
                <a:extLst>
                  <a:ext uri="{0D108BD9-81ED-4DB2-BD59-A6C34878D82A}">
                    <a16:rowId xmlns:a16="http://schemas.microsoft.com/office/drawing/2014/main" val="3988418017"/>
                  </a:ext>
                </a:extLst>
              </a:tr>
              <a:tr h="370840">
                <a:tc>
                  <a:txBody>
                    <a:bodyPr/>
                    <a:lstStyle/>
                    <a:p>
                      <a:r>
                        <a:rPr lang="en-US" sz="1200" dirty="0"/>
                        <a:t>SOM</a:t>
                      </a:r>
                      <a:endParaRPr lang="ru-RU" sz="1200" dirty="0"/>
                    </a:p>
                  </a:txBody>
                  <a:tcPr/>
                </a:tc>
                <a:tc>
                  <a:txBody>
                    <a:bodyPr/>
                    <a:lstStyle/>
                    <a:p>
                      <a:r>
                        <a:rPr lang="ru-RU" sz="1200" dirty="0"/>
                        <a:t>100 в год – 1 млн. </a:t>
                      </a:r>
                      <a:r>
                        <a:rPr lang="ru-RU" sz="1200" dirty="0" err="1"/>
                        <a:t>руб</a:t>
                      </a:r>
                      <a:r>
                        <a:rPr lang="ru-RU" sz="1200" dirty="0"/>
                        <a:t> в год *</a:t>
                      </a:r>
                    </a:p>
                  </a:txBody>
                  <a:tcPr/>
                </a:tc>
                <a:extLst>
                  <a:ext uri="{0D108BD9-81ED-4DB2-BD59-A6C34878D82A}">
                    <a16:rowId xmlns:a16="http://schemas.microsoft.com/office/drawing/2014/main" val="2127155565"/>
                  </a:ext>
                </a:extLst>
              </a:tr>
            </a:tbl>
          </a:graphicData>
        </a:graphic>
      </p:graphicFrame>
      <p:sp>
        <p:nvSpPr>
          <p:cNvPr id="4" name="TextBox 3">
            <a:extLst>
              <a:ext uri="{FF2B5EF4-FFF2-40B4-BE49-F238E27FC236}">
                <a16:creationId xmlns:a16="http://schemas.microsoft.com/office/drawing/2014/main" id="{B33062E1-0283-785E-045B-6971735844C7}"/>
              </a:ext>
            </a:extLst>
          </p:cNvPr>
          <p:cNvSpPr txBox="1"/>
          <p:nvPr/>
        </p:nvSpPr>
        <p:spPr>
          <a:xfrm>
            <a:off x="207479" y="2984555"/>
            <a:ext cx="4696612" cy="261610"/>
          </a:xfrm>
          <a:prstGeom prst="rect">
            <a:avLst/>
          </a:prstGeom>
          <a:noFill/>
        </p:spPr>
        <p:txBody>
          <a:bodyPr wrap="square" rtlCol="0">
            <a:spAutoFit/>
          </a:bodyPr>
          <a:lstStyle/>
          <a:p>
            <a:r>
              <a:rPr lang="ru-RU" sz="1100" dirty="0">
                <a:solidFill>
                  <a:schemeClr val="bg2">
                    <a:lumMod val="75000"/>
                  </a:schemeClr>
                </a:solidFill>
              </a:rPr>
              <a:t>* - с учетом примерной расчетной стоимости прибора – 10 000 руб.</a:t>
            </a:r>
          </a:p>
        </p:txBody>
      </p:sp>
      <p:graphicFrame>
        <p:nvGraphicFramePr>
          <p:cNvPr id="7" name="Диаграмма 6">
            <a:extLst>
              <a:ext uri="{FF2B5EF4-FFF2-40B4-BE49-F238E27FC236}">
                <a16:creationId xmlns:a16="http://schemas.microsoft.com/office/drawing/2014/main" id="{FC09437A-F0BC-D3D2-1EAE-A9A21EEB3613}"/>
              </a:ext>
            </a:extLst>
          </p:cNvPr>
          <p:cNvGraphicFramePr/>
          <p:nvPr>
            <p:extLst>
              <p:ext uri="{D42A27DB-BD31-4B8C-83A1-F6EECF244321}">
                <p14:modId xmlns:p14="http://schemas.microsoft.com/office/powerpoint/2010/main" val="3583868328"/>
              </p:ext>
            </p:extLst>
          </p:nvPr>
        </p:nvGraphicFramePr>
        <p:xfrm>
          <a:off x="4780671" y="1000369"/>
          <a:ext cx="4203700" cy="303319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777B3F5E-844A-833C-7909-EF756F9D216E}"/>
              </a:ext>
            </a:extLst>
          </p:cNvPr>
          <p:cNvSpPr txBox="1"/>
          <p:nvPr/>
        </p:nvSpPr>
        <p:spPr>
          <a:xfrm>
            <a:off x="183555" y="990163"/>
            <a:ext cx="4203700" cy="307777"/>
          </a:xfrm>
          <a:prstGeom prst="rect">
            <a:avLst/>
          </a:prstGeom>
          <a:noFill/>
        </p:spPr>
        <p:txBody>
          <a:bodyPr wrap="square" rtlCol="0">
            <a:spAutoFit/>
          </a:bodyPr>
          <a:lstStyle/>
          <a:p>
            <a:pPr algn="ctr"/>
            <a:r>
              <a:rPr lang="en-US" dirty="0"/>
              <a:t>B2C</a:t>
            </a:r>
            <a:endParaRPr lang="ru-RU" dirty="0"/>
          </a:p>
        </p:txBody>
      </p:sp>
    </p:spTree>
    <p:extLst>
      <p:ext uri="{BB962C8B-B14F-4D97-AF65-F5344CB8AC3E}">
        <p14:creationId xmlns:p14="http://schemas.microsoft.com/office/powerpoint/2010/main" val="659787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DC6FF6-8371-8CDB-789E-EA4CFD2CB66C}"/>
              </a:ext>
            </a:extLst>
          </p:cNvPr>
          <p:cNvSpPr>
            <a:spLocks noGrp="1"/>
          </p:cNvSpPr>
          <p:nvPr>
            <p:ph type="title"/>
          </p:nvPr>
        </p:nvSpPr>
        <p:spPr>
          <a:xfrm>
            <a:off x="54708" y="79133"/>
            <a:ext cx="8520600" cy="572700"/>
          </a:xfrm>
        </p:spPr>
        <p:txBody>
          <a:bodyPr>
            <a:normAutofit fontScale="90000"/>
          </a:bodyPr>
          <a:lstStyle/>
          <a:p>
            <a:r>
              <a:rPr lang="ru-RU" dirty="0"/>
              <a:t>Бизнес-модель</a:t>
            </a:r>
          </a:p>
        </p:txBody>
      </p:sp>
      <p:graphicFrame>
        <p:nvGraphicFramePr>
          <p:cNvPr id="3" name="Таблица 2">
            <a:extLst>
              <a:ext uri="{FF2B5EF4-FFF2-40B4-BE49-F238E27FC236}">
                <a16:creationId xmlns:a16="http://schemas.microsoft.com/office/drawing/2014/main" id="{8E202EE1-E52D-353A-775C-17487C63681C}"/>
              </a:ext>
            </a:extLst>
          </p:cNvPr>
          <p:cNvGraphicFramePr>
            <a:graphicFrameLocks noGrp="1"/>
          </p:cNvGraphicFramePr>
          <p:nvPr>
            <p:extLst>
              <p:ext uri="{D42A27DB-BD31-4B8C-83A1-F6EECF244321}">
                <p14:modId xmlns:p14="http://schemas.microsoft.com/office/powerpoint/2010/main" val="2601278210"/>
              </p:ext>
            </p:extLst>
          </p:nvPr>
        </p:nvGraphicFramePr>
        <p:xfrm>
          <a:off x="17694" y="601980"/>
          <a:ext cx="9108611" cy="4541520"/>
        </p:xfrm>
        <a:graphic>
          <a:graphicData uri="http://schemas.openxmlformats.org/drawingml/2006/table">
            <a:tbl>
              <a:tblPr firstRow="1" bandRow="1">
                <a:tableStyleId>{0505E3EF-67EA-436B-97B2-0124C06EBD24}</a:tableStyleId>
              </a:tblPr>
              <a:tblGrid>
                <a:gridCol w="1746519">
                  <a:extLst>
                    <a:ext uri="{9D8B030D-6E8A-4147-A177-3AD203B41FA5}">
                      <a16:colId xmlns:a16="http://schemas.microsoft.com/office/drawing/2014/main" val="4201555246"/>
                    </a:ext>
                  </a:extLst>
                </a:gridCol>
                <a:gridCol w="1911081">
                  <a:extLst>
                    <a:ext uri="{9D8B030D-6E8A-4147-A177-3AD203B41FA5}">
                      <a16:colId xmlns:a16="http://schemas.microsoft.com/office/drawing/2014/main" val="3466604373"/>
                    </a:ext>
                  </a:extLst>
                </a:gridCol>
                <a:gridCol w="1837177">
                  <a:extLst>
                    <a:ext uri="{9D8B030D-6E8A-4147-A177-3AD203B41FA5}">
                      <a16:colId xmlns:a16="http://schemas.microsoft.com/office/drawing/2014/main" val="2290642458"/>
                    </a:ext>
                  </a:extLst>
                </a:gridCol>
                <a:gridCol w="1806917">
                  <a:extLst>
                    <a:ext uri="{9D8B030D-6E8A-4147-A177-3AD203B41FA5}">
                      <a16:colId xmlns:a16="http://schemas.microsoft.com/office/drawing/2014/main" val="851199394"/>
                    </a:ext>
                  </a:extLst>
                </a:gridCol>
                <a:gridCol w="1806917">
                  <a:extLst>
                    <a:ext uri="{9D8B030D-6E8A-4147-A177-3AD203B41FA5}">
                      <a16:colId xmlns:a16="http://schemas.microsoft.com/office/drawing/2014/main" val="4023906276"/>
                    </a:ext>
                  </a:extLst>
                </a:gridCol>
              </a:tblGrid>
              <a:tr h="1260361">
                <a:tc rowSpan="2">
                  <a:txBody>
                    <a:bodyPr/>
                    <a:lstStyle/>
                    <a:p>
                      <a:pPr algn="ctr"/>
                      <a:r>
                        <a:rPr lang="ru-RU" sz="1300" b="1" dirty="0"/>
                        <a:t>Ключевые ресурсы</a:t>
                      </a:r>
                    </a:p>
                    <a:p>
                      <a:pPr algn="l"/>
                      <a:endParaRPr lang="ru-RU" sz="1300" b="0" dirty="0"/>
                    </a:p>
                    <a:p>
                      <a:pPr marL="171450" indent="-171450" algn="l">
                        <a:buFont typeface="Arial" panose="020B0604020202020204" pitchFamily="34" charset="0"/>
                        <a:buChar char="•"/>
                      </a:pPr>
                      <a:r>
                        <a:rPr lang="ru-RU" sz="1300" b="0" dirty="0"/>
                        <a:t>Команда</a:t>
                      </a:r>
                    </a:p>
                    <a:p>
                      <a:pPr marL="171450" indent="-171450" algn="l">
                        <a:buFont typeface="Arial" panose="020B0604020202020204" pitchFamily="34" charset="0"/>
                        <a:buChar char="•"/>
                      </a:pPr>
                      <a:r>
                        <a:rPr lang="ru-RU" sz="1300" b="0" dirty="0"/>
                        <a:t>Приложение</a:t>
                      </a:r>
                      <a:endParaRPr lang="en-US" sz="1300" b="0" dirty="0"/>
                    </a:p>
                    <a:p>
                      <a:pPr marL="171450" indent="-171450" algn="l">
                        <a:buFont typeface="Arial" panose="020B0604020202020204" pitchFamily="34" charset="0"/>
                        <a:buChar char="•"/>
                      </a:pPr>
                      <a:r>
                        <a:rPr lang="ru-RU" sz="1300" b="0" dirty="0"/>
                        <a:t>Лаборатории ЮФУ</a:t>
                      </a:r>
                    </a:p>
                    <a:p>
                      <a:pPr marL="171450" indent="-171450" algn="l">
                        <a:buFont typeface="Arial" panose="020B0604020202020204" pitchFamily="34" charset="0"/>
                        <a:buChar char="•"/>
                      </a:pPr>
                      <a:r>
                        <a:rPr lang="ru-RU" sz="1300" b="0" dirty="0"/>
                        <a:t>Оборудование для разработки</a:t>
                      </a:r>
                    </a:p>
                    <a:p>
                      <a:pPr marL="171450" indent="-171450" algn="l">
                        <a:buFont typeface="Arial" panose="020B0604020202020204" pitchFamily="34" charset="0"/>
                        <a:buChar char="•"/>
                      </a:pPr>
                      <a:r>
                        <a:rPr lang="ru-RU" sz="1300" b="0" dirty="0"/>
                        <a:t>Поддержка специалистов ЮФУ</a:t>
                      </a:r>
                    </a:p>
                    <a:p>
                      <a:pPr marL="171450" indent="-171450" algn="l">
                        <a:buFont typeface="Arial" panose="020B0604020202020204" pitchFamily="34" charset="0"/>
                        <a:buChar char="•"/>
                      </a:pPr>
                      <a:r>
                        <a:rPr lang="ru-RU" sz="1300" b="0" dirty="0"/>
                        <a:t>Возможность привлечение студентов волонтёров для испытания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300" dirty="0"/>
                        <a:t>Ключевые параметры деятельности</a:t>
                      </a:r>
                    </a:p>
                    <a:p>
                      <a:pPr algn="ctr"/>
                      <a:endParaRPr lang="ru-RU" sz="1300" dirty="0"/>
                    </a:p>
                    <a:p>
                      <a:pPr marL="285750" indent="-285750" algn="l">
                        <a:buFont typeface="Arial" panose="020B0604020202020204" pitchFamily="34" charset="0"/>
                        <a:buChar char="•"/>
                      </a:pPr>
                      <a:r>
                        <a:rPr lang="ru-RU" sz="1000" b="0" dirty="0"/>
                        <a:t>Разработка продукта</a:t>
                      </a:r>
                    </a:p>
                    <a:p>
                      <a:pPr marL="285750" indent="-285750" algn="l">
                        <a:buFont typeface="Arial" panose="020B0604020202020204" pitchFamily="34" charset="0"/>
                        <a:buChar char="•"/>
                      </a:pPr>
                      <a:r>
                        <a:rPr lang="ru-RU" sz="1000" b="0" dirty="0"/>
                        <a:t>Создание сайта</a:t>
                      </a:r>
                    </a:p>
                    <a:p>
                      <a:pPr marL="285750" indent="-285750" algn="l">
                        <a:buFont typeface="Arial" panose="020B0604020202020204" pitchFamily="34" charset="0"/>
                        <a:buChar char="•"/>
                      </a:pPr>
                      <a:r>
                        <a:rPr lang="ru-RU" sz="1000" b="0" dirty="0"/>
                        <a:t>Продвижение продукта</a:t>
                      </a:r>
                    </a:p>
                    <a:p>
                      <a:pPr marL="285750" indent="-285750" algn="l">
                        <a:buFont typeface="Arial" panose="020B0604020202020204" pitchFamily="34" charset="0"/>
                        <a:buChar char="•"/>
                      </a:pPr>
                      <a:r>
                        <a:rPr lang="ru-RU" sz="1000" b="0" dirty="0"/>
                        <a:t>Поддержка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ru-RU" sz="1300" dirty="0"/>
                        <a:t>Ценностные предложения</a:t>
                      </a:r>
                    </a:p>
                    <a:p>
                      <a:pPr algn="ctr"/>
                      <a:endParaRPr lang="ru-RU" sz="1300" dirty="0"/>
                    </a:p>
                    <a:p>
                      <a:pPr marL="285750" indent="-285750" algn="l">
                        <a:buFont typeface="Arial" panose="020B0604020202020204" pitchFamily="34" charset="0"/>
                        <a:buChar char="•"/>
                      </a:pPr>
                      <a:r>
                        <a:rPr lang="ru-RU" sz="1300" b="0" dirty="0"/>
                        <a:t>Мониторинг активности мышц.</a:t>
                      </a:r>
                    </a:p>
                    <a:p>
                      <a:pPr marL="285750" indent="-285750" algn="l">
                        <a:buFont typeface="Arial" panose="020B0604020202020204" pitchFamily="34" charset="0"/>
                        <a:buChar char="•"/>
                      </a:pPr>
                      <a:r>
                        <a:rPr lang="ru-RU" sz="1300" b="0" dirty="0"/>
                        <a:t>Возможность получить рекомендации по тренировкам</a:t>
                      </a:r>
                    </a:p>
                    <a:p>
                      <a:pPr marL="285750" indent="-285750" algn="l">
                        <a:buFont typeface="Arial" panose="020B0604020202020204" pitchFamily="34" charset="0"/>
                        <a:buChar char="•"/>
                      </a:pPr>
                      <a:r>
                        <a:rPr lang="ru-RU" sz="1300" b="0" dirty="0"/>
                        <a:t>Предотвращение травм</a:t>
                      </a:r>
                    </a:p>
                    <a:p>
                      <a:pPr marL="285750" indent="-285750" algn="l">
                        <a:buFont typeface="Arial" panose="020B0604020202020204" pitchFamily="34" charset="0"/>
                        <a:buChar char="•"/>
                      </a:pPr>
                      <a:endParaRPr lang="ru-RU" sz="13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300" b="1" dirty="0"/>
                        <a:t>Каналы продвижения</a:t>
                      </a:r>
                    </a:p>
                    <a:p>
                      <a:pPr marL="171450" indent="-171450" algn="l">
                        <a:buFont typeface="Arial" panose="020B0604020202020204" pitchFamily="34" charset="0"/>
                        <a:buChar char="•"/>
                      </a:pPr>
                      <a:endParaRPr lang="ru-RU" sz="1100" b="0" dirty="0"/>
                    </a:p>
                    <a:p>
                      <a:pPr marL="171450" indent="-171450" algn="l">
                        <a:buFont typeface="Arial" panose="020B0604020202020204" pitchFamily="34" charset="0"/>
                        <a:buChar char="•"/>
                      </a:pPr>
                      <a:r>
                        <a:rPr lang="ru-RU" sz="1100" b="0" dirty="0"/>
                        <a:t>Таргетированная реклама</a:t>
                      </a:r>
                    </a:p>
                    <a:p>
                      <a:pPr marL="0" indent="0" algn="l">
                        <a:buFont typeface="Arial" panose="020B0604020202020204" pitchFamily="34" charset="0"/>
                        <a:buNone/>
                      </a:pPr>
                      <a:endParaRPr lang="ru-RU" sz="1100" b="0" dirty="0"/>
                    </a:p>
                    <a:p>
                      <a:pPr marL="171450" indent="-171450" algn="l">
                        <a:buFont typeface="Arial" panose="020B0604020202020204" pitchFamily="34" charset="0"/>
                        <a:buChar char="•"/>
                      </a:pPr>
                      <a:r>
                        <a:rPr lang="ru-RU" sz="1100" b="0" dirty="0"/>
                        <a:t>Контекстная реклама</a:t>
                      </a:r>
                    </a:p>
                    <a:p>
                      <a:pPr marL="0" indent="0" algn="l">
                        <a:buFont typeface="Arial" panose="020B0604020202020204" pitchFamily="34" charset="0"/>
                        <a:buNone/>
                      </a:pPr>
                      <a:endParaRPr lang="ru-RU"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ru-RU" sz="1300" dirty="0"/>
                        <a:t>Потребительские сегменты</a:t>
                      </a:r>
                    </a:p>
                    <a:p>
                      <a:pPr algn="ctr"/>
                      <a:endParaRPr lang="ru-RU" sz="1300" dirty="0"/>
                    </a:p>
                    <a:p>
                      <a:pPr marL="285750" indent="-285750" algn="l">
                        <a:buFont typeface="Arial" panose="020B0604020202020204" pitchFamily="34" charset="0"/>
                        <a:buChar char="•"/>
                      </a:pPr>
                      <a:r>
                        <a:rPr lang="ru-RU" sz="1300" b="0" dirty="0"/>
                        <a:t>Начинающие спортсмены возрастом  25-65 лет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5421809"/>
                  </a:ext>
                </a:extLst>
              </a:tr>
              <a:tr h="1878986">
                <a:tc vMerge="1">
                  <a:txBody>
                    <a:bodyPr/>
                    <a:lstStyle/>
                    <a:p>
                      <a:endParaRPr lang="ru-RU"/>
                    </a:p>
                  </a:txBody>
                  <a:tcPr/>
                </a:tc>
                <a:tc>
                  <a:txBody>
                    <a:bodyPr/>
                    <a:lstStyle/>
                    <a:p>
                      <a:pPr algn="ctr"/>
                      <a:r>
                        <a:rPr lang="ru-RU" sz="1300" b="1" dirty="0"/>
                        <a:t>Ключевые партнеры</a:t>
                      </a:r>
                    </a:p>
                    <a:p>
                      <a:pPr algn="ctr"/>
                      <a:endParaRPr lang="ru-RU" sz="1300" b="1" dirty="0"/>
                    </a:p>
                    <a:p>
                      <a:pPr marL="171450" indent="-171450" algn="l">
                        <a:buFont typeface="Arial" panose="020B0604020202020204" pitchFamily="34" charset="0"/>
                        <a:buChar char="•"/>
                      </a:pPr>
                      <a:r>
                        <a:rPr lang="ru-RU" sz="1100" b="0" dirty="0"/>
                        <a:t>ООО "БИОФИЗСИГНАЛ"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ru-RU"/>
                    </a:p>
                  </a:txBody>
                  <a:tcPr/>
                </a:tc>
                <a:tc>
                  <a:txBody>
                    <a:bodyPr/>
                    <a:lstStyle/>
                    <a:p>
                      <a:pPr algn="ctr"/>
                      <a:r>
                        <a:rPr lang="ru-RU" sz="1300" b="1" dirty="0"/>
                        <a:t>Каналы продаж</a:t>
                      </a:r>
                    </a:p>
                    <a:p>
                      <a:pPr marL="285750" indent="-285750" algn="ctr">
                        <a:buFont typeface="Arial" panose="020B0604020202020204" pitchFamily="34" charset="0"/>
                        <a:buChar char="•"/>
                      </a:pPr>
                      <a:endParaRPr lang="ru-RU" sz="1300" b="0" dirty="0"/>
                    </a:p>
                    <a:p>
                      <a:pPr marL="285750" indent="-285750" algn="l">
                        <a:buFont typeface="Arial" panose="020B0604020202020204" pitchFamily="34" charset="0"/>
                        <a:buChar char="•"/>
                      </a:pPr>
                      <a:r>
                        <a:rPr lang="ru-RU" sz="1100" b="0" dirty="0"/>
                        <a:t>Маркетплейсы(</a:t>
                      </a:r>
                      <a:r>
                        <a:rPr lang="en-US" sz="1100" b="0" dirty="0"/>
                        <a:t>Wildberries, OZON, </a:t>
                      </a:r>
                      <a:r>
                        <a:rPr lang="ru-RU" sz="1100" b="0" dirty="0"/>
                        <a:t>Яндекс маркет)</a:t>
                      </a:r>
                    </a:p>
                    <a:p>
                      <a:pPr marL="285750" indent="-285750" algn="l">
                        <a:buFont typeface="Arial" panose="020B0604020202020204" pitchFamily="34" charset="0"/>
                        <a:buChar char="•"/>
                      </a:pPr>
                      <a:r>
                        <a:rPr lang="ru-RU" sz="1100" b="0" dirty="0"/>
                        <a:t>Сайт продукта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ru-RU"/>
                    </a:p>
                  </a:txBody>
                  <a:tcPr/>
                </a:tc>
                <a:extLst>
                  <a:ext uri="{0D108BD9-81ED-4DB2-BD59-A6C34878D82A}">
                    <a16:rowId xmlns:a16="http://schemas.microsoft.com/office/drawing/2014/main" val="1608805186"/>
                  </a:ext>
                </a:extLst>
              </a:tr>
              <a:tr h="1080309">
                <a:tc gridSpan="2">
                  <a:txBody>
                    <a:bodyPr/>
                    <a:lstStyle/>
                    <a:p>
                      <a:pPr algn="ctr"/>
                      <a:r>
                        <a:rPr lang="ru-RU" sz="1300" b="1" dirty="0"/>
                        <a:t>Структуры издержек</a:t>
                      </a:r>
                    </a:p>
                    <a:p>
                      <a:pPr marL="285750" indent="-285750" algn="l">
                        <a:buFont typeface="Arial" panose="020B0604020202020204" pitchFamily="34" charset="0"/>
                        <a:buChar char="•"/>
                      </a:pPr>
                      <a:endParaRPr lang="ru-RU" sz="1300" dirty="0"/>
                    </a:p>
                    <a:p>
                      <a:pPr marL="285750" indent="-285750" algn="l">
                        <a:buFont typeface="Arial" panose="020B0604020202020204" pitchFamily="34" charset="0"/>
                        <a:buChar char="•"/>
                      </a:pPr>
                      <a:r>
                        <a:rPr lang="ru-RU" sz="1300" dirty="0"/>
                        <a:t>Закупка комплектующих и материалов</a:t>
                      </a:r>
                    </a:p>
                    <a:p>
                      <a:pPr marL="285750" indent="-285750" algn="l">
                        <a:buFont typeface="Arial" panose="020B0604020202020204" pitchFamily="34" charset="0"/>
                        <a:buChar char="•"/>
                      </a:pPr>
                      <a:r>
                        <a:rPr lang="ru-RU" sz="1300" dirty="0"/>
                        <a:t>Расходы на рекламу и продвижение</a:t>
                      </a:r>
                    </a:p>
                    <a:p>
                      <a:pPr marL="285750" indent="-285750" algn="l">
                        <a:buFont typeface="Arial" panose="020B0604020202020204" pitchFamily="34" charset="0"/>
                        <a:buChar char="•"/>
                      </a:pPr>
                      <a:r>
                        <a:rPr lang="ru-RU" sz="1300" dirty="0"/>
                        <a:t>Обслуживание сайта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ru-RU" dirty="0"/>
                    </a:p>
                  </a:txBody>
                  <a:tcPr/>
                </a:tc>
                <a:tc gridSpan="3">
                  <a:txBody>
                    <a:bodyPr/>
                    <a:lstStyle/>
                    <a:p>
                      <a:pPr algn="ctr"/>
                      <a:r>
                        <a:rPr lang="ru-RU" sz="1300" b="1" dirty="0"/>
                        <a:t>Потоки поступления доходов</a:t>
                      </a:r>
                    </a:p>
                    <a:p>
                      <a:pPr algn="l"/>
                      <a:endParaRPr lang="ru-RU" sz="1300" b="0" dirty="0"/>
                    </a:p>
                    <a:p>
                      <a:pPr marL="285750" indent="-285750" algn="l">
                        <a:buFont typeface="Arial" panose="020B0604020202020204" pitchFamily="34" charset="0"/>
                        <a:buChar char="•"/>
                      </a:pPr>
                      <a:r>
                        <a:rPr lang="ru-RU" sz="1300" b="0" dirty="0"/>
                        <a:t>Продажа продукта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862401307"/>
                  </a:ext>
                </a:extLst>
              </a:tr>
            </a:tbl>
          </a:graphicData>
        </a:graphic>
      </p:graphicFrame>
    </p:spTree>
    <p:extLst>
      <p:ext uri="{BB962C8B-B14F-4D97-AF65-F5344CB8AC3E}">
        <p14:creationId xmlns:p14="http://schemas.microsoft.com/office/powerpoint/2010/main" val="1938928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Команда</a:t>
            </a:r>
            <a:endParaRPr/>
          </a:p>
        </p:txBody>
      </p:sp>
      <p:pic>
        <p:nvPicPr>
          <p:cNvPr id="2" name="Рисунок 1">
            <a:extLst>
              <a:ext uri="{FF2B5EF4-FFF2-40B4-BE49-F238E27FC236}">
                <a16:creationId xmlns:a16="http://schemas.microsoft.com/office/drawing/2014/main" id="{F916011C-DF68-2EFB-FCAE-ACA9A28097A8}"/>
              </a:ext>
            </a:extLst>
          </p:cNvPr>
          <p:cNvPicPr>
            <a:picLocks noChangeAspect="1"/>
          </p:cNvPicPr>
          <p:nvPr/>
        </p:nvPicPr>
        <p:blipFill>
          <a:blip r:embed="rId3"/>
          <a:stretch>
            <a:fillRect/>
          </a:stretch>
        </p:blipFill>
        <p:spPr>
          <a:xfrm>
            <a:off x="727337" y="1282648"/>
            <a:ext cx="1858845" cy="2475093"/>
          </a:xfrm>
          <a:prstGeom prst="rect">
            <a:avLst/>
          </a:prstGeom>
        </p:spPr>
      </p:pic>
      <p:sp>
        <p:nvSpPr>
          <p:cNvPr id="5" name="TextBox 4">
            <a:extLst>
              <a:ext uri="{FF2B5EF4-FFF2-40B4-BE49-F238E27FC236}">
                <a16:creationId xmlns:a16="http://schemas.microsoft.com/office/drawing/2014/main" id="{D1CB8E05-4DD6-83C6-FD4A-8426F138C8FF}"/>
              </a:ext>
            </a:extLst>
          </p:cNvPr>
          <p:cNvSpPr txBox="1"/>
          <p:nvPr/>
        </p:nvSpPr>
        <p:spPr>
          <a:xfrm>
            <a:off x="727336" y="3923361"/>
            <a:ext cx="1858846" cy="954107"/>
          </a:xfrm>
          <a:prstGeom prst="rect">
            <a:avLst/>
          </a:prstGeom>
          <a:noFill/>
        </p:spPr>
        <p:txBody>
          <a:bodyPr wrap="square" rtlCol="0">
            <a:spAutoFit/>
          </a:bodyPr>
          <a:lstStyle/>
          <a:p>
            <a:pPr algn="ctr"/>
            <a:r>
              <a:rPr lang="ru-RU" dirty="0"/>
              <a:t>Кладов Георгий</a:t>
            </a:r>
          </a:p>
          <a:p>
            <a:pPr algn="ctr"/>
            <a:r>
              <a:rPr lang="ru-RU" dirty="0"/>
              <a:t>(лидер команды, разработчик ,спикер)</a:t>
            </a:r>
          </a:p>
        </p:txBody>
      </p:sp>
      <p:pic>
        <p:nvPicPr>
          <p:cNvPr id="6" name="Рисунок 5">
            <a:extLst>
              <a:ext uri="{FF2B5EF4-FFF2-40B4-BE49-F238E27FC236}">
                <a16:creationId xmlns:a16="http://schemas.microsoft.com/office/drawing/2014/main" id="{42B245FC-F19B-636C-C7C6-86C0036606EC}"/>
              </a:ext>
            </a:extLst>
          </p:cNvPr>
          <p:cNvPicPr>
            <a:picLocks noChangeAspect="1"/>
          </p:cNvPicPr>
          <p:nvPr/>
        </p:nvPicPr>
        <p:blipFill>
          <a:blip r:embed="rId4"/>
          <a:stretch>
            <a:fillRect/>
          </a:stretch>
        </p:blipFill>
        <p:spPr>
          <a:xfrm>
            <a:off x="3521126" y="1334203"/>
            <a:ext cx="2101748" cy="2423538"/>
          </a:xfrm>
          <a:prstGeom prst="rect">
            <a:avLst/>
          </a:prstGeom>
        </p:spPr>
      </p:pic>
      <p:sp>
        <p:nvSpPr>
          <p:cNvPr id="7" name="TextBox 6">
            <a:extLst>
              <a:ext uri="{FF2B5EF4-FFF2-40B4-BE49-F238E27FC236}">
                <a16:creationId xmlns:a16="http://schemas.microsoft.com/office/drawing/2014/main" id="{45092123-4A5A-90A9-E33D-4A985B9B6EF6}"/>
              </a:ext>
            </a:extLst>
          </p:cNvPr>
          <p:cNvSpPr txBox="1"/>
          <p:nvPr/>
        </p:nvSpPr>
        <p:spPr>
          <a:xfrm>
            <a:off x="3794074" y="3923360"/>
            <a:ext cx="1828800" cy="954107"/>
          </a:xfrm>
          <a:prstGeom prst="rect">
            <a:avLst/>
          </a:prstGeom>
          <a:noFill/>
        </p:spPr>
        <p:txBody>
          <a:bodyPr wrap="square" rtlCol="0">
            <a:spAutoFit/>
          </a:bodyPr>
          <a:lstStyle/>
          <a:p>
            <a:pPr algn="l"/>
            <a:r>
              <a:rPr lang="ru-RU" dirty="0"/>
              <a:t>Зейналов Вадим</a:t>
            </a:r>
          </a:p>
          <a:p>
            <a:pPr algn="l"/>
            <a:r>
              <a:rPr lang="ru-RU" dirty="0"/>
              <a:t>(разработчик, </a:t>
            </a:r>
            <a:r>
              <a:rPr lang="ru-RU" dirty="0" err="1"/>
              <a:t>скрам</a:t>
            </a:r>
            <a:r>
              <a:rPr lang="ru-RU" dirty="0"/>
              <a:t>-мастер, дизайнер) </a:t>
            </a:r>
          </a:p>
        </p:txBody>
      </p:sp>
      <p:pic>
        <p:nvPicPr>
          <p:cNvPr id="3" name="Рисунок 2">
            <a:extLst>
              <a:ext uri="{FF2B5EF4-FFF2-40B4-BE49-F238E27FC236}">
                <a16:creationId xmlns:a16="http://schemas.microsoft.com/office/drawing/2014/main" id="{BE994B6E-3F5E-6F01-AFC9-888A4984BA47}"/>
              </a:ext>
            </a:extLst>
          </p:cNvPr>
          <p:cNvPicPr>
            <a:picLocks noChangeAspect="1"/>
          </p:cNvPicPr>
          <p:nvPr/>
        </p:nvPicPr>
        <p:blipFill>
          <a:blip r:embed="rId5"/>
          <a:stretch>
            <a:fillRect/>
          </a:stretch>
        </p:blipFill>
        <p:spPr>
          <a:xfrm>
            <a:off x="6434902" y="1334203"/>
            <a:ext cx="1858847" cy="2423538"/>
          </a:xfrm>
          <a:prstGeom prst="rect">
            <a:avLst/>
          </a:prstGeom>
        </p:spPr>
      </p:pic>
      <p:sp>
        <p:nvSpPr>
          <p:cNvPr id="4" name="TextBox 3">
            <a:extLst>
              <a:ext uri="{FF2B5EF4-FFF2-40B4-BE49-F238E27FC236}">
                <a16:creationId xmlns:a16="http://schemas.microsoft.com/office/drawing/2014/main" id="{014873A5-5309-55CE-D3CD-733A7815428A}"/>
              </a:ext>
            </a:extLst>
          </p:cNvPr>
          <p:cNvSpPr txBox="1"/>
          <p:nvPr/>
        </p:nvSpPr>
        <p:spPr>
          <a:xfrm>
            <a:off x="6511634" y="3923359"/>
            <a:ext cx="1828800" cy="1169551"/>
          </a:xfrm>
          <a:prstGeom prst="rect">
            <a:avLst/>
          </a:prstGeom>
          <a:noFill/>
        </p:spPr>
        <p:txBody>
          <a:bodyPr wrap="square" rtlCol="0">
            <a:spAutoFit/>
          </a:bodyPr>
          <a:lstStyle/>
          <a:p>
            <a:pPr algn="ctr"/>
            <a:r>
              <a:rPr lang="ru-RU" dirty="0"/>
              <a:t>Сергеев Дмитрий</a:t>
            </a:r>
          </a:p>
          <a:p>
            <a:pPr algn="ctr"/>
            <a:r>
              <a:rPr lang="ru-RU" dirty="0"/>
              <a:t>(разработчик, специалист по продвижению, администратор)</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Документ" ma:contentTypeID="0x01010089D74735F3D51E4C88890240D17824DD" ma:contentTypeVersion="4" ma:contentTypeDescription="Создание документа." ma:contentTypeScope="" ma:versionID="ac987c4ee711ec4f3141208f8b826f03">
  <xsd:schema xmlns:xsd="http://www.w3.org/2001/XMLSchema" xmlns:xs="http://www.w3.org/2001/XMLSchema" xmlns:p="http://schemas.microsoft.com/office/2006/metadata/properties" xmlns:ns2="c07798dd-43de-4e37-9659-e99d66039f0f" targetNamespace="http://schemas.microsoft.com/office/2006/metadata/properties" ma:root="true" ma:fieldsID="b5662c9f8388e946bf89cbb682dfe171" ns2:_="">
    <xsd:import namespace="c07798dd-43de-4e37-9659-e99d66039f0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7798dd-43de-4e37-9659-e99d66039f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4B646F-D3F7-46C5-A2F2-72369F11DD14}">
  <ds:schemaRefs>
    <ds:schemaRef ds:uri="http://schemas.microsoft.com/office/2006/metadata/properties"/>
    <ds:schemaRef ds:uri="http://www.w3.org/2000/xmlns/"/>
    <ds:schemaRef ds:uri="http://schemas.microsoft.com/office/infopath/2007/PartnerControls"/>
  </ds:schemaRefs>
</ds:datastoreItem>
</file>

<file path=customXml/itemProps2.xml><?xml version="1.0" encoding="utf-8"?>
<ds:datastoreItem xmlns:ds="http://schemas.openxmlformats.org/officeDocument/2006/customXml" ds:itemID="{E2DD2B9E-E898-4CAF-95B9-7984B88853E3}">
  <ds:schemaRefs>
    <ds:schemaRef ds:uri="http://schemas.microsoft.com/office/2006/metadata/contentType"/>
    <ds:schemaRef ds:uri="http://schemas.microsoft.com/office/2006/metadata/properties/metaAttributes"/>
    <ds:schemaRef ds:uri="http://www.w3.org/2000/xmlns/"/>
    <ds:schemaRef ds:uri="http://www.w3.org/2001/XMLSchema"/>
    <ds:schemaRef ds:uri="c07798dd-43de-4e37-9659-e99d66039f0f"/>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2FB4794-43A1-4EDF-AC7D-E3A020A2ED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190</TotalTime>
  <Words>1785</Words>
  <Application>Microsoft Office PowerPoint</Application>
  <PresentationFormat>Экран (16:9)</PresentationFormat>
  <Paragraphs>165</Paragraphs>
  <Slides>9</Slides>
  <Notes>7</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9</vt:i4>
      </vt:variant>
    </vt:vector>
  </HeadingPairs>
  <TitlesOfParts>
    <vt:vector size="13" baseType="lpstr">
      <vt:lpstr>Arial</vt:lpstr>
      <vt:lpstr>Times New Roman</vt:lpstr>
      <vt:lpstr>Nunito</vt:lpstr>
      <vt:lpstr>Simple Light</vt:lpstr>
      <vt:lpstr>SfeduNet X И8 Мышечный метр: Прибор для оценки активности мышц человека</vt:lpstr>
      <vt:lpstr>Пользователь и проблема</vt:lpstr>
      <vt:lpstr>Как уже решается проблема</vt:lpstr>
      <vt:lpstr>Аналоги</vt:lpstr>
      <vt:lpstr>Решение</vt:lpstr>
      <vt:lpstr>Актуальность проблемы</vt:lpstr>
      <vt:lpstr>Рынок</vt:lpstr>
      <vt:lpstr>Бизнес-модель</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Мышечный метр: Прибор для оценки активности мышц человека</dc:title>
  <dc:creator>Dmitry Sergeev</dc:creator>
  <cp:lastModifiedBy>Dmitry Sergeev</cp:lastModifiedBy>
  <cp:revision>149</cp:revision>
  <dcterms:modified xsi:type="dcterms:W3CDTF">2024-11-23T05:57:40Z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0x01010089D74735F3D51E4C88890240D17824DD</vt:lpwstr>
  </property>
</Properties>
</file>