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58" r:id="rId3"/>
    <p:sldId id="260" r:id="rId4"/>
    <p:sldId id="259" r:id="rId5"/>
    <p:sldId id="262" r:id="rId6"/>
    <p:sldId id="261" r:id="rId7"/>
    <p:sldId id="265" r:id="rId8"/>
    <p:sldId id="266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1BF"/>
    <a:srgbClr val="9D9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0"/>
  </p:normalViewPr>
  <p:slideViewPr>
    <p:cSldViewPr snapToGrid="0">
      <p:cViewPr varScale="1">
        <p:scale>
          <a:sx n="117" d="100"/>
          <a:sy n="117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E1C5F-B5A7-1847-B11A-93624A01657F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63165-0069-1A42-ADC8-9473C704A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4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563165-0069-1A42-ADC8-9473C704A20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132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563165-0069-1A42-ADC8-9473C704A2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362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563165-0069-1A42-ADC8-9473C704A20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7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77DA8E-8D7C-F2A1-6372-A679128EF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AD1A91-E8F6-3E90-B96E-50937EEE2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C64AD0-295C-FAA9-646B-BB796A92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333069-4E67-BC34-9CFE-B46466CE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941365-758D-F739-DACC-D2312D1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4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6D2E8-FB13-4198-9E9C-5D8A69D0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C227F0-479A-D953-0239-22F367916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AA1D6D-32F7-EC07-9BD0-42F67FCD2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A3B663-3CDB-7475-747D-985ECB23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6F4C08-AEEA-53BA-77E3-DD2E1794F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82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BEB6B-E030-E279-AA9F-CD5C0536D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B28E33-76C4-FB07-3FA7-A4BBDB19D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58F77A-D235-F171-29A8-23A85B234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574E75-E31F-856E-5763-CE549D8E0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6B3154-B955-6ABC-DDAE-4DB0AD12E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7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A514E-43CF-19E2-C1D7-812B70F2A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4F1A02-301D-E5E7-F4AF-8F07BA389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C1A841-C8AA-0837-109D-43C83F67A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66FEF0-4469-F023-62FA-3ED4236A0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D3DBB1-F977-9655-AE2C-3BBCDAAC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2CD9FC-FF74-44DD-D4EA-A0F872CA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F7A8C-57DE-DA20-4B10-B9EB94808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6406E6-DD68-F4B4-34CE-033D5C759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B503C9-845C-2005-8CDC-C91F7D802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3B058E-4F03-464E-76C5-972BFB9EE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5FA5D7-2671-EF95-7472-2E44FE782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BD5242-5178-694A-AF1F-BAF04012F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36903FF-16E3-C6B7-B343-3F13028D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A68016A-0BD8-ED4F-017A-DC5464FE8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9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94707-FDCB-0F74-16FD-B5C8CA75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96926B-78A3-A156-B099-EFF522A72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49C00E-F047-8803-2BEC-F8AE87A1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366434-D674-690B-8E70-1C292F5E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6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7D1439-B79C-A3C9-7161-3D05521E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424E6F-1BA3-7844-B096-45623F801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85043D-CA17-B90E-EBDB-45A8E7D8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56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524B8-FFBE-BDAA-9604-8EC4421DE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B86DC9-3F63-0F41-22D3-B71FD2C2F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73A8DC-92F8-79BC-215F-CBE152CC4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80B410-CC61-1767-DC8E-8826EAAA1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7B075D-266D-8A03-2279-1F2B2B7BB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233194-782C-6E02-A5D9-41EB7D4F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6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8385D-F721-4657-0EE2-0BFC26534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0C7D51-0B49-D442-FA3F-72B020918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1B6C8B-AF0A-A2CD-9ACC-0D55BD480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8B9A96-5433-714C-A44F-E0B5AFFE8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76F07B-05FE-5CFF-4D8A-EF64CF63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5FEE39-7403-7A79-3382-7DE0D9D8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77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85D42-CC0F-2C81-7D7F-8B09ED2C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FCF3DB-0149-9CB7-7FB3-470726C73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605320-83E5-95A7-83D2-0EBDD9FC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978F5D-D281-E422-0D31-8F3786C20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A34002-98A0-EED9-2913-CA2195B65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030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87FF3C-3FB5-E4C9-F9B0-57F9CF515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5D6923-C809-A025-6539-568F59C35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1035E5-EA17-C930-AA05-D80D8188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86F78E-9F75-E606-7137-2B88806B9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B2517A-266D-D224-E61E-51FB6455B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0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A9FFD-1373-5374-1E7D-68CC786C8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944ADA-CFA8-2BA6-F818-686550CD0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BBF66B-CF9C-E14C-59C4-FBC5C95CC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9490E-E5EC-064A-AF38-B1B18E745F79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A236EE-8260-BB2B-78BA-D074D7658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64A51-F028-D9C9-CCF5-CEC05186A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7AA20-AC82-AF46-9CAB-192F87678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0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5" Type="http://schemas.openxmlformats.org/officeDocument/2006/relationships/image" Target="../media/image20.png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4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124C3F-3144-F29E-1282-AC83F14419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47565" y="266976"/>
            <a:ext cx="12287129" cy="721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067F05-7613-5DAC-7035-DB955DD2B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7BB212-F54C-8B65-E24C-438229A1ACB3}"/>
              </a:ext>
            </a:extLst>
          </p:cNvPr>
          <p:cNvSpPr txBox="1"/>
          <p:nvPr/>
        </p:nvSpPr>
        <p:spPr>
          <a:xfrm>
            <a:off x="374346" y="2308575"/>
            <a:ext cx="9556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Сервис карьерной аналитики для поиска работы и соискателей в сфере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IT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«Хантер»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6F934A-CAC9-9DE8-8CAD-94D01466F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46" y="3472208"/>
            <a:ext cx="2563586" cy="49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4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BDB26-F526-E4A0-8BA3-873DC5294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364C4-E3B9-1046-6D1A-00D575A23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523EE2-E75E-90CE-D300-419BAB24C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565" y="-180000"/>
            <a:ext cx="12287129" cy="721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048D89-E868-5601-B23C-32B92DDCF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4B154DD6-DBA2-3401-D877-190E5CC0E7F7}"/>
              </a:ext>
            </a:extLst>
          </p:cNvPr>
          <p:cNvSpPr/>
          <p:nvPr/>
        </p:nvSpPr>
        <p:spPr>
          <a:xfrm>
            <a:off x="0" y="255966"/>
            <a:ext cx="233189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Общие сведения</a:t>
            </a: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E451712A-9997-C0A9-6C35-9CB2BE7403F2}"/>
              </a:ext>
            </a:extLst>
          </p:cNvPr>
          <p:cNvGrpSpPr/>
          <p:nvPr/>
        </p:nvGrpSpPr>
        <p:grpSpPr>
          <a:xfrm>
            <a:off x="353122" y="758490"/>
            <a:ext cx="6814594" cy="3140898"/>
            <a:chOff x="145731" y="985184"/>
            <a:chExt cx="6814594" cy="3140898"/>
          </a:xfrm>
        </p:grpSpPr>
        <p:sp>
          <p:nvSpPr>
            <p:cNvPr id="80" name="Скругленный прямоугольник 79">
              <a:extLst>
                <a:ext uri="{FF2B5EF4-FFF2-40B4-BE49-F238E27FC236}">
                  <a16:creationId xmlns:a16="http://schemas.microsoft.com/office/drawing/2014/main" id="{686D1EFF-E427-E71A-1742-398ECA860AB8}"/>
                </a:ext>
              </a:extLst>
            </p:cNvPr>
            <p:cNvSpPr/>
            <p:nvPr/>
          </p:nvSpPr>
          <p:spPr>
            <a:xfrm>
              <a:off x="145731" y="985184"/>
              <a:ext cx="6814594" cy="3140898"/>
            </a:xfrm>
            <a:prstGeom prst="roundRect">
              <a:avLst>
                <a:gd name="adj" fmla="val 4454"/>
              </a:avLst>
            </a:prstGeom>
            <a:solidFill>
              <a:sysClr val="window" lastClr="FFFFFF">
                <a:lumMod val="85000"/>
                <a:alpha val="3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AD25A6-2BDD-14BB-BFAC-C372E27E5BF2}"/>
                </a:ext>
              </a:extLst>
            </p:cNvPr>
            <p:cNvSpPr txBox="1"/>
            <p:nvPr/>
          </p:nvSpPr>
          <p:spPr>
            <a:xfrm>
              <a:off x="366403" y="1023259"/>
              <a:ext cx="6475935" cy="300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Хантер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- это сервис карьерной аналитики, который помогает соискателям и работодателям в сфере 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IT 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находить друг друга.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Сервис предоставляет возможности оценивать </a:t>
              </a:r>
              <a:r>
                <a:rPr kumimoji="0" lang="ru-RU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хард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-скиллы соискателей с помощью тестов и формировать оценку знаний в процентных и числовых значениях. Это позволяет более точно описывать уровень компетенции в той или иной области знаний, которая требуется для трудоустройства.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Такой подход дает возможность:</a:t>
              </a: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обеспечить релевантность и правдивость предоставляемых данных о компетенциях соискателей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сократить время на ручную аналитику и оценку резюме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сократить расходы на услуги рекрутеров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сформировать детальную обратную связь при отказе в </a:t>
              </a:r>
              <a:r>
                <a:rPr kumimoji="0" lang="ru-RU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оффере</a:t>
              </a:r>
              <a:endParaRPr lang="ru-RU" sz="1050" kern="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Функционал сервиса позволит сократить влияние человеческого фактора при отборе на позицию, сузит воронку откликов и поможет рекрутерам в областях, с которыми они еще не встречались при обработке информации о </a:t>
              </a:r>
              <a:r>
                <a:rPr kumimoji="0" lang="ru-RU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хард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-скиллах претендентов на вакансии. </a:t>
              </a:r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BD3600CD-9283-0B2C-F816-6816674453C3}"/>
              </a:ext>
            </a:extLst>
          </p:cNvPr>
          <p:cNvGrpSpPr/>
          <p:nvPr/>
        </p:nvGrpSpPr>
        <p:grpSpPr>
          <a:xfrm>
            <a:off x="343980" y="4034325"/>
            <a:ext cx="6823736" cy="2112209"/>
            <a:chOff x="343659" y="3174767"/>
            <a:chExt cx="6823736" cy="2112209"/>
          </a:xfrm>
        </p:grpSpPr>
        <p:sp>
          <p:nvSpPr>
            <p:cNvPr id="84" name="Скругленный прямоугольник 83">
              <a:extLst>
                <a:ext uri="{FF2B5EF4-FFF2-40B4-BE49-F238E27FC236}">
                  <a16:creationId xmlns:a16="http://schemas.microsoft.com/office/drawing/2014/main" id="{6690C639-C462-3E9A-C913-0EAB5424C4A4}"/>
                </a:ext>
              </a:extLst>
            </p:cNvPr>
            <p:cNvSpPr/>
            <p:nvPr/>
          </p:nvSpPr>
          <p:spPr>
            <a:xfrm>
              <a:off x="348230" y="3174767"/>
              <a:ext cx="6814594" cy="2112209"/>
            </a:xfrm>
            <a:prstGeom prst="roundRect">
              <a:avLst>
                <a:gd name="adj" fmla="val 7679"/>
              </a:avLst>
            </a:prstGeom>
            <a:solidFill>
              <a:sysClr val="window" lastClr="FFFFFF">
                <a:lumMod val="85000"/>
                <a:alpha val="3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lIns="18000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82F97A2-7C2C-19D0-BEB7-B772F05D5B0B}"/>
                </a:ext>
              </a:extLst>
            </p:cNvPr>
            <p:cNvSpPr txBox="1"/>
            <p:nvPr/>
          </p:nvSpPr>
          <p:spPr>
            <a:xfrm>
              <a:off x="343659" y="4406851"/>
              <a:ext cx="165963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Дмитрий Буйлов,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23 года, Пермь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9E718D0-ECAE-6427-E148-AFAB1ABFDF36}"/>
                </a:ext>
              </a:extLst>
            </p:cNvPr>
            <p:cNvSpPr txBox="1"/>
            <p:nvPr/>
          </p:nvSpPr>
          <p:spPr>
            <a:xfrm>
              <a:off x="2331890" y="3430570"/>
              <a:ext cx="3616005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Выпускник НИУ ВШЭ –  Бакалавриат - Управление бизнесом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Студент НИУ ВШЭ –  Магистратура - Управление развитием бизнеса (проектная аналитика)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Аналитик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 – </a:t>
              </a:r>
              <a:r>
                <a:rPr kumimoji="0" lang="en-US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Axenix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 (</a:t>
              </a:r>
              <a:r>
                <a:rPr kumimoji="0" lang="en-US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ex.Accenture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7B6BC58-F812-BE5F-634E-3DA6D6C4C65D}"/>
                </a:ext>
              </a:extLst>
            </p:cNvPr>
            <p:cNvSpPr txBox="1"/>
            <p:nvPr/>
          </p:nvSpPr>
          <p:spPr>
            <a:xfrm>
              <a:off x="1952171" y="4693574"/>
              <a:ext cx="521522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Компетентные области: 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Бизнес-аналитика, системная аналитика, маркетинговая аналитика, </a:t>
              </a:r>
              <a:r>
                <a:rPr kumimoji="0" lang="ru-RU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микросервисная</a:t>
              </a:r>
              <a:r>
                <a:rPr kumimoji="0" lang="ru-RU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 архитектура, стартап-разработка, проектное управление</a:t>
              </a:r>
            </a:p>
          </p:txBody>
        </p:sp>
        <p:pic>
          <p:nvPicPr>
            <p:cNvPr id="88" name="Рисунок 87">
              <a:extLst>
                <a:ext uri="{FF2B5EF4-FFF2-40B4-BE49-F238E27FC236}">
                  <a16:creationId xmlns:a16="http://schemas.microsoft.com/office/drawing/2014/main" id="{459551F3-CC2F-92E9-07E6-80689E4A5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880" y="3285351"/>
              <a:ext cx="1045444" cy="1045444"/>
            </a:xfrm>
            <a:prstGeom prst="rect">
              <a:avLst/>
            </a:prstGeom>
          </p:spPr>
        </p:pic>
        <p:pic>
          <p:nvPicPr>
            <p:cNvPr id="89" name="Picture 6">
              <a:extLst>
                <a:ext uri="{FF2B5EF4-FFF2-40B4-BE49-F238E27FC236}">
                  <a16:creationId xmlns:a16="http://schemas.microsoft.com/office/drawing/2014/main" id="{E09D5135-6519-D5D1-E347-9D2F9EE2E8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3298" y="3450892"/>
              <a:ext cx="360611" cy="358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6">
              <a:extLst>
                <a:ext uri="{FF2B5EF4-FFF2-40B4-BE49-F238E27FC236}">
                  <a16:creationId xmlns:a16="http://schemas.microsoft.com/office/drawing/2014/main" id="{B934CC40-31E7-4A2F-1529-47C61BC4BE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3297" y="3933553"/>
              <a:ext cx="360611" cy="358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240F96E3-B965-7680-FAEF-FEA273C9F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4549" y="4383769"/>
              <a:ext cx="360611" cy="204892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E6C0EB9-FC4C-C3EF-EFB5-F0C68C0F2425}"/>
                </a:ext>
              </a:extLst>
            </p:cNvPr>
            <p:cNvSpPr txBox="1"/>
            <p:nvPr/>
          </p:nvSpPr>
          <p:spPr>
            <a:xfrm>
              <a:off x="1971800" y="3185579"/>
              <a:ext cx="4490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Опыт:</a:t>
              </a:r>
            </a:p>
          </p:txBody>
        </p:sp>
      </p:grp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42B0961D-E2CB-7B14-E5C8-42B4F57DE5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711" y="682433"/>
            <a:ext cx="302980" cy="294445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F236A14A-0C45-FE1A-52F8-4C36C5C749FB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</a:t>
            </a: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F9C4F6C4-58BF-F8D2-0F6B-8119EBCFC584}"/>
              </a:ext>
            </a:extLst>
          </p:cNvPr>
          <p:cNvSpPr/>
          <p:nvPr/>
        </p:nvSpPr>
        <p:spPr>
          <a:xfrm>
            <a:off x="471744" y="5720083"/>
            <a:ext cx="1042198" cy="294444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СтС-320735</a:t>
            </a:r>
          </a:p>
        </p:txBody>
      </p:sp>
    </p:spTree>
    <p:extLst>
      <p:ext uri="{BB962C8B-B14F-4D97-AF65-F5344CB8AC3E}">
        <p14:creationId xmlns:p14="http://schemas.microsoft.com/office/powerpoint/2010/main" val="396527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49DFA3-2526-8424-4EAD-67F36357F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070C7F-38FA-1993-35A0-6EAA42918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2B1A27-5EB4-35B8-BE9C-BE41D777B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565" y="-180000"/>
            <a:ext cx="12287129" cy="7218000"/>
          </a:xfrm>
          <a:prstGeom prst="rect">
            <a:avLst/>
          </a:prstGeom>
        </p:spPr>
      </p:pic>
      <p:sp>
        <p:nvSpPr>
          <p:cNvPr id="93" name="Скругленный прямоугольник 92">
            <a:extLst>
              <a:ext uri="{FF2B5EF4-FFF2-40B4-BE49-F238E27FC236}">
                <a16:creationId xmlns:a16="http://schemas.microsoft.com/office/drawing/2014/main" id="{15EA668D-5EF1-6708-72CD-10694F92BE0B}"/>
              </a:ext>
            </a:extLst>
          </p:cNvPr>
          <p:cNvSpPr/>
          <p:nvPr/>
        </p:nvSpPr>
        <p:spPr>
          <a:xfrm>
            <a:off x="123386" y="3909690"/>
            <a:ext cx="11945228" cy="2523105"/>
          </a:xfrm>
          <a:prstGeom prst="roundRect">
            <a:avLst>
              <a:gd name="adj" fmla="val 4727"/>
            </a:avLst>
          </a:prstGeom>
          <a:solidFill>
            <a:sysClr val="window" lastClr="FFFFFF">
              <a:lumMod val="85000"/>
              <a:alpha val="55731"/>
            </a:sysClr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4" name="Заголовок 1">
            <a:extLst>
              <a:ext uri="{FF2B5EF4-FFF2-40B4-BE49-F238E27FC236}">
                <a16:creationId xmlns:a16="http://schemas.microsoft.com/office/drawing/2014/main" id="{12DDAD72-9F9F-EA46-30EF-8DEE8F5E68AC}"/>
              </a:ext>
            </a:extLst>
          </p:cNvPr>
          <p:cNvSpPr txBox="1">
            <a:spLocks/>
          </p:cNvSpPr>
          <p:nvPr/>
        </p:nvSpPr>
        <p:spPr>
          <a:xfrm>
            <a:off x="1251624" y="-74976"/>
            <a:ext cx="4499991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240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ED103BB7-385B-51CB-90E0-B64A893035FD}"/>
              </a:ext>
            </a:extLst>
          </p:cNvPr>
          <p:cNvSpPr/>
          <p:nvPr/>
        </p:nvSpPr>
        <p:spPr>
          <a:xfrm>
            <a:off x="-22696" y="255966"/>
            <a:ext cx="248406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Решаемая проблема</a:t>
            </a:r>
          </a:p>
        </p:txBody>
      </p:sp>
      <p:sp>
        <p:nvSpPr>
          <p:cNvPr id="107" name="Скругленный прямоугольник 106">
            <a:extLst>
              <a:ext uri="{FF2B5EF4-FFF2-40B4-BE49-F238E27FC236}">
                <a16:creationId xmlns:a16="http://schemas.microsoft.com/office/drawing/2014/main" id="{CA840A22-13DA-3454-FF65-321FD4389ADB}"/>
              </a:ext>
            </a:extLst>
          </p:cNvPr>
          <p:cNvSpPr/>
          <p:nvPr/>
        </p:nvSpPr>
        <p:spPr>
          <a:xfrm>
            <a:off x="138734" y="629478"/>
            <a:ext cx="11945228" cy="1366183"/>
          </a:xfrm>
          <a:prstGeom prst="roundRect">
            <a:avLst>
              <a:gd name="adj" fmla="val 4727"/>
            </a:avLst>
          </a:prstGeom>
          <a:solidFill>
            <a:sysClr val="window" lastClr="FFFFFF">
              <a:lumMod val="85000"/>
              <a:alpha val="67802"/>
            </a:sysClr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E579F0BE-1EF1-069D-C193-441BA3737DD7}"/>
              </a:ext>
            </a:extLst>
          </p:cNvPr>
          <p:cNvGrpSpPr/>
          <p:nvPr/>
        </p:nvGrpSpPr>
        <p:grpSpPr>
          <a:xfrm>
            <a:off x="123386" y="2122792"/>
            <a:ext cx="11945228" cy="1663188"/>
            <a:chOff x="296606" y="560478"/>
            <a:chExt cx="11681703" cy="1663188"/>
          </a:xfrm>
        </p:grpSpPr>
        <p:sp>
          <p:nvSpPr>
            <p:cNvPr id="109" name="Скругленный прямоугольник 108">
              <a:extLst>
                <a:ext uri="{FF2B5EF4-FFF2-40B4-BE49-F238E27FC236}">
                  <a16:creationId xmlns:a16="http://schemas.microsoft.com/office/drawing/2014/main" id="{5E00DF6B-2FA7-BA0F-3AE3-2ABA31DA37E3}"/>
                </a:ext>
              </a:extLst>
            </p:cNvPr>
            <p:cNvSpPr/>
            <p:nvPr/>
          </p:nvSpPr>
          <p:spPr>
            <a:xfrm>
              <a:off x="296606" y="560478"/>
              <a:ext cx="11681703" cy="1663188"/>
            </a:xfrm>
            <a:prstGeom prst="roundRect">
              <a:avLst>
                <a:gd name="adj" fmla="val 4727"/>
              </a:avLst>
            </a:prstGeom>
            <a:solidFill>
              <a:sysClr val="window" lastClr="FFFFFF">
                <a:lumMod val="85000"/>
                <a:alpha val="67802"/>
              </a:sysClr>
            </a:solidFill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110" name="Скругленный прямоугольник 109">
              <a:extLst>
                <a:ext uri="{FF2B5EF4-FFF2-40B4-BE49-F238E27FC236}">
                  <a16:creationId xmlns:a16="http://schemas.microsoft.com/office/drawing/2014/main" id="{5ADD2790-CE14-9469-52E1-4D9E47E74D8E}"/>
                </a:ext>
              </a:extLst>
            </p:cNvPr>
            <p:cNvSpPr/>
            <p:nvPr/>
          </p:nvSpPr>
          <p:spPr>
            <a:xfrm>
              <a:off x="408654" y="682810"/>
              <a:ext cx="5661808" cy="262054"/>
            </a:xfrm>
            <a:prstGeom prst="roundRect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Соискатели</a:t>
              </a:r>
            </a:p>
          </p:txBody>
        </p:sp>
        <p:sp>
          <p:nvSpPr>
            <p:cNvPr id="111" name="Скругленный прямоугольник 110">
              <a:extLst>
                <a:ext uri="{FF2B5EF4-FFF2-40B4-BE49-F238E27FC236}">
                  <a16:creationId xmlns:a16="http://schemas.microsoft.com/office/drawing/2014/main" id="{C1045B9B-DBE2-6B8A-04F7-5A4A2007129A}"/>
                </a:ext>
              </a:extLst>
            </p:cNvPr>
            <p:cNvSpPr/>
            <p:nvPr/>
          </p:nvSpPr>
          <p:spPr>
            <a:xfrm>
              <a:off x="413127" y="974527"/>
              <a:ext cx="1623042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Ясность требований</a:t>
              </a:r>
            </a:p>
          </p:txBody>
        </p:sp>
        <p:sp>
          <p:nvSpPr>
            <p:cNvPr id="112" name="Скругленный прямоугольник 111">
              <a:extLst>
                <a:ext uri="{FF2B5EF4-FFF2-40B4-BE49-F238E27FC236}">
                  <a16:creationId xmlns:a16="http://schemas.microsoft.com/office/drawing/2014/main" id="{F3588A74-A36B-A730-8608-FAC5C460A019}"/>
                </a:ext>
              </a:extLst>
            </p:cNvPr>
            <p:cNvSpPr/>
            <p:nvPr/>
          </p:nvSpPr>
          <p:spPr>
            <a:xfrm>
              <a:off x="407968" y="1560052"/>
              <a:ext cx="1623042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Разность требований</a:t>
              </a:r>
            </a:p>
          </p:txBody>
        </p:sp>
        <p:sp>
          <p:nvSpPr>
            <p:cNvPr id="113" name="Скругленный прямоугольник 112">
              <a:extLst>
                <a:ext uri="{FF2B5EF4-FFF2-40B4-BE49-F238E27FC236}">
                  <a16:creationId xmlns:a16="http://schemas.microsoft.com/office/drawing/2014/main" id="{A9B74C19-CBB2-E618-914D-C21BA465C602}"/>
                </a:ext>
              </a:extLst>
            </p:cNvPr>
            <p:cNvSpPr/>
            <p:nvPr/>
          </p:nvSpPr>
          <p:spPr>
            <a:xfrm>
              <a:off x="2100821" y="980553"/>
              <a:ext cx="3979957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Описание вакансий на сайтах основных конкурентов не содержит конкретики</a:t>
              </a:r>
            </a:p>
          </p:txBody>
        </p:sp>
        <p:sp>
          <p:nvSpPr>
            <p:cNvPr id="114" name="Скругленный прямоугольник 113">
              <a:extLst>
                <a:ext uri="{FF2B5EF4-FFF2-40B4-BE49-F238E27FC236}">
                  <a16:creationId xmlns:a16="http://schemas.microsoft.com/office/drawing/2014/main" id="{200DF760-A5F8-04B7-542C-9BF0D027E561}"/>
                </a:ext>
              </a:extLst>
            </p:cNvPr>
            <p:cNvSpPr/>
            <p:nvPr/>
          </p:nvSpPr>
          <p:spPr>
            <a:xfrm>
              <a:off x="2087683" y="1571236"/>
              <a:ext cx="3979958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Требования к навыкам разнятся в зависимости от масштаба и сферы компании</a:t>
              </a:r>
            </a:p>
          </p:txBody>
        </p:sp>
        <p:sp>
          <p:nvSpPr>
            <p:cNvPr id="115" name="Скругленный прямоугольник 114">
              <a:extLst>
                <a:ext uri="{FF2B5EF4-FFF2-40B4-BE49-F238E27FC236}">
                  <a16:creationId xmlns:a16="http://schemas.microsoft.com/office/drawing/2014/main" id="{5A1BC354-9082-84E6-A30E-E6B5B413A609}"/>
                </a:ext>
              </a:extLst>
            </p:cNvPr>
            <p:cNvSpPr/>
            <p:nvPr/>
          </p:nvSpPr>
          <p:spPr>
            <a:xfrm>
              <a:off x="408651" y="1265824"/>
              <a:ext cx="1623042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Человеческий фактор</a:t>
              </a:r>
            </a:p>
          </p:txBody>
        </p:sp>
        <p:sp>
          <p:nvSpPr>
            <p:cNvPr id="116" name="Скругленный прямоугольник 115">
              <a:extLst>
                <a:ext uri="{FF2B5EF4-FFF2-40B4-BE49-F238E27FC236}">
                  <a16:creationId xmlns:a16="http://schemas.microsoft.com/office/drawing/2014/main" id="{C8FCC1F4-9509-3BB1-0E6B-7AA363CF4A35}"/>
                </a:ext>
              </a:extLst>
            </p:cNvPr>
            <p:cNvSpPr/>
            <p:nvPr/>
          </p:nvSpPr>
          <p:spPr>
            <a:xfrm>
              <a:off x="2087687" y="1270096"/>
              <a:ext cx="3979957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Неудача в процессе приема на работу может быть связана с некомпетентностью рекрутера</a:t>
              </a:r>
            </a:p>
          </p:txBody>
        </p:sp>
        <p:sp>
          <p:nvSpPr>
            <p:cNvPr id="117" name="Скругленный прямоугольник 116">
              <a:extLst>
                <a:ext uri="{FF2B5EF4-FFF2-40B4-BE49-F238E27FC236}">
                  <a16:creationId xmlns:a16="http://schemas.microsoft.com/office/drawing/2014/main" id="{527313B8-305C-021A-62F6-E62256851A76}"/>
                </a:ext>
              </a:extLst>
            </p:cNvPr>
            <p:cNvSpPr/>
            <p:nvPr/>
          </p:nvSpPr>
          <p:spPr>
            <a:xfrm>
              <a:off x="403663" y="1854280"/>
              <a:ext cx="1623042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Обратная связь</a:t>
              </a:r>
            </a:p>
          </p:txBody>
        </p:sp>
        <p:sp>
          <p:nvSpPr>
            <p:cNvPr id="118" name="Скругленный прямоугольник 117">
              <a:extLst>
                <a:ext uri="{FF2B5EF4-FFF2-40B4-BE49-F238E27FC236}">
                  <a16:creationId xmlns:a16="http://schemas.microsoft.com/office/drawing/2014/main" id="{A32FB222-B677-CBFB-3A7D-1989448C1FF2}"/>
                </a:ext>
              </a:extLst>
            </p:cNvPr>
            <p:cNvSpPr/>
            <p:nvPr/>
          </p:nvSpPr>
          <p:spPr>
            <a:xfrm>
              <a:off x="2087684" y="1854280"/>
              <a:ext cx="3979957" cy="25491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Процесс обратной связи не выстроен, либо выстроен некорректно </a:t>
              </a:r>
            </a:p>
          </p:txBody>
        </p:sp>
        <p:sp>
          <p:nvSpPr>
            <p:cNvPr id="119" name="Скругленный прямоугольник 118">
              <a:extLst>
                <a:ext uri="{FF2B5EF4-FFF2-40B4-BE49-F238E27FC236}">
                  <a16:creationId xmlns:a16="http://schemas.microsoft.com/office/drawing/2014/main" id="{E04A4999-0F71-2BA8-AE26-F05BE7BB0E4A}"/>
                </a:ext>
              </a:extLst>
            </p:cNvPr>
            <p:cNvSpPr/>
            <p:nvPr/>
          </p:nvSpPr>
          <p:spPr>
            <a:xfrm>
              <a:off x="6202220" y="687219"/>
              <a:ext cx="5679222" cy="257749"/>
            </a:xfrm>
            <a:prstGeom prst="roundRect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Работодатели</a:t>
              </a:r>
            </a:p>
          </p:txBody>
        </p:sp>
        <p:sp>
          <p:nvSpPr>
            <p:cNvPr id="120" name="Скругленный прямоугольник 119">
              <a:extLst>
                <a:ext uri="{FF2B5EF4-FFF2-40B4-BE49-F238E27FC236}">
                  <a16:creationId xmlns:a16="http://schemas.microsoft.com/office/drawing/2014/main" id="{8110EB9B-E62A-863E-F12A-257FEE4F8CF1}"/>
                </a:ext>
              </a:extLst>
            </p:cNvPr>
            <p:cNvSpPr/>
            <p:nvPr/>
          </p:nvSpPr>
          <p:spPr>
            <a:xfrm>
              <a:off x="6202221" y="974566"/>
              <a:ext cx="1936107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Точность данных</a:t>
              </a:r>
            </a:p>
          </p:txBody>
        </p:sp>
        <p:sp>
          <p:nvSpPr>
            <p:cNvPr id="121" name="Скругленный прямоугольник 120">
              <a:extLst>
                <a:ext uri="{FF2B5EF4-FFF2-40B4-BE49-F238E27FC236}">
                  <a16:creationId xmlns:a16="http://schemas.microsoft.com/office/drawing/2014/main" id="{351625B6-9920-CECC-6807-691966DA4097}"/>
                </a:ext>
              </a:extLst>
            </p:cNvPr>
            <p:cNvSpPr/>
            <p:nvPr/>
          </p:nvSpPr>
          <p:spPr>
            <a:xfrm>
              <a:off x="6202220" y="1268312"/>
              <a:ext cx="1936107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Человеческий фактор</a:t>
              </a:r>
            </a:p>
          </p:txBody>
        </p:sp>
        <p:sp>
          <p:nvSpPr>
            <p:cNvPr id="122" name="Скругленный прямоугольник 121">
              <a:extLst>
                <a:ext uri="{FF2B5EF4-FFF2-40B4-BE49-F238E27FC236}">
                  <a16:creationId xmlns:a16="http://schemas.microsoft.com/office/drawing/2014/main" id="{5C970B95-93E0-16BE-21A2-B5FD2B54AB85}"/>
                </a:ext>
              </a:extLst>
            </p:cNvPr>
            <p:cNvSpPr/>
            <p:nvPr/>
          </p:nvSpPr>
          <p:spPr>
            <a:xfrm>
              <a:off x="8192197" y="974566"/>
              <a:ext cx="3689244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Знания и умения заявляются соискателями некорректно</a:t>
              </a:r>
            </a:p>
          </p:txBody>
        </p:sp>
        <p:sp>
          <p:nvSpPr>
            <p:cNvPr id="123" name="Скругленный прямоугольник 122">
              <a:extLst>
                <a:ext uri="{FF2B5EF4-FFF2-40B4-BE49-F238E27FC236}">
                  <a16:creationId xmlns:a16="http://schemas.microsoft.com/office/drawing/2014/main" id="{91C0221D-FEF1-DA00-CD35-15BE0B025656}"/>
                </a:ext>
              </a:extLst>
            </p:cNvPr>
            <p:cNvSpPr/>
            <p:nvPr/>
          </p:nvSpPr>
          <p:spPr>
            <a:xfrm>
              <a:off x="8192198" y="1268312"/>
              <a:ext cx="3689245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Некомпетентность рекрутеров влияет на продолжительность процесса приема сотрудников</a:t>
              </a:r>
            </a:p>
          </p:txBody>
        </p:sp>
        <p:sp>
          <p:nvSpPr>
            <p:cNvPr id="124" name="Скругленный прямоугольник 123">
              <a:extLst>
                <a:ext uri="{FF2B5EF4-FFF2-40B4-BE49-F238E27FC236}">
                  <a16:creationId xmlns:a16="http://schemas.microsoft.com/office/drawing/2014/main" id="{7EDFA895-D5C8-1059-7FD4-2BB62EACDB95}"/>
                </a:ext>
              </a:extLst>
            </p:cNvPr>
            <p:cNvSpPr/>
            <p:nvPr/>
          </p:nvSpPr>
          <p:spPr>
            <a:xfrm>
              <a:off x="6202220" y="1571236"/>
              <a:ext cx="1936107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Низкая заинтересованность</a:t>
              </a:r>
            </a:p>
          </p:txBody>
        </p:sp>
        <p:sp>
          <p:nvSpPr>
            <p:cNvPr id="125" name="Скругленный прямоугольник 124">
              <a:extLst>
                <a:ext uri="{FF2B5EF4-FFF2-40B4-BE49-F238E27FC236}">
                  <a16:creationId xmlns:a16="http://schemas.microsoft.com/office/drawing/2014/main" id="{1AEEDA4A-2038-2902-EB98-99C622226476}"/>
                </a:ext>
              </a:extLst>
            </p:cNvPr>
            <p:cNvSpPr/>
            <p:nvPr/>
          </p:nvSpPr>
          <p:spPr>
            <a:xfrm>
              <a:off x="8192196" y="1575258"/>
              <a:ext cx="3689245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Зачастую на вакансии откликаются посевом, из чего следует низкая конверсия в вакансии</a:t>
              </a:r>
            </a:p>
          </p:txBody>
        </p:sp>
        <p:sp>
          <p:nvSpPr>
            <p:cNvPr id="126" name="Скругленный прямоугольник 125">
              <a:extLst>
                <a:ext uri="{FF2B5EF4-FFF2-40B4-BE49-F238E27FC236}">
                  <a16:creationId xmlns:a16="http://schemas.microsoft.com/office/drawing/2014/main" id="{F0286DB9-1338-7EBF-9FD8-2C5C8D7CBF29}"/>
                </a:ext>
              </a:extLst>
            </p:cNvPr>
            <p:cNvSpPr/>
            <p:nvPr/>
          </p:nvSpPr>
          <p:spPr>
            <a:xfrm>
              <a:off x="6202220" y="1854319"/>
              <a:ext cx="1936107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261B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Длительность аналитики</a:t>
              </a:r>
            </a:p>
          </p:txBody>
        </p:sp>
        <p:sp>
          <p:nvSpPr>
            <p:cNvPr id="127" name="Скругленный прямоугольник 126">
              <a:extLst>
                <a:ext uri="{FF2B5EF4-FFF2-40B4-BE49-F238E27FC236}">
                  <a16:creationId xmlns:a16="http://schemas.microsoft.com/office/drawing/2014/main" id="{271D4638-C6B9-F251-DBB6-7EC2529694B1}"/>
                </a:ext>
              </a:extLst>
            </p:cNvPr>
            <p:cNvSpPr/>
            <p:nvPr/>
          </p:nvSpPr>
          <p:spPr>
            <a:xfrm>
              <a:off x="8192197" y="1849165"/>
              <a:ext cx="3689245" cy="254877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2" charset="0"/>
                  <a:ea typeface="Open Sans" pitchFamily="2" charset="0"/>
                  <a:cs typeface="Open Sans" pitchFamily="2" charset="0"/>
                </a:rPr>
                <a:t>Аналитика резюме откликнувшихся соискателей занимает несколько дней</a:t>
              </a:r>
            </a:p>
          </p:txBody>
        </p:sp>
      </p:grpSp>
      <p:sp>
        <p:nvSpPr>
          <p:cNvPr id="128" name="Скругленный прямоугольник 127">
            <a:extLst>
              <a:ext uri="{FF2B5EF4-FFF2-40B4-BE49-F238E27FC236}">
                <a16:creationId xmlns:a16="http://schemas.microsoft.com/office/drawing/2014/main" id="{0D2EC266-2099-4D29-FF4B-F43D28AC4675}"/>
              </a:ext>
            </a:extLst>
          </p:cNvPr>
          <p:cNvSpPr/>
          <p:nvPr/>
        </p:nvSpPr>
        <p:spPr>
          <a:xfrm>
            <a:off x="242009" y="893660"/>
            <a:ext cx="4499991" cy="1038981"/>
          </a:xfrm>
          <a:prstGeom prst="roundRect">
            <a:avLst>
              <a:gd name="adj" fmla="val 6617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Процессы связанные с наймом и поиском работы в сфере </a:t>
            </a:r>
            <a:r>
              <a:rPr kumimoji="0" lang="e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на данный момент решаются посредством нескольких лидирующих платформ, использующих схожие принципы работы. 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Пользователи таких платформ могут создавать и просматривать объявления о вакансиях, а работодатели - публиковать объявления о поиске сотрудников.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DBDAE24-9BD0-13F9-3012-0420C2DDEA32}"/>
              </a:ext>
            </a:extLst>
          </p:cNvPr>
          <p:cNvSpPr txBox="1"/>
          <p:nvPr/>
        </p:nvSpPr>
        <p:spPr>
          <a:xfrm>
            <a:off x="237959" y="634737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Обзор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2570E84-8EA0-D377-DD90-E8E54937C722}"/>
              </a:ext>
            </a:extLst>
          </p:cNvPr>
          <p:cNvSpPr txBox="1"/>
          <p:nvPr/>
        </p:nvSpPr>
        <p:spPr>
          <a:xfrm>
            <a:off x="4737203" y="623223"/>
            <a:ext cx="1848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Ключевая проблематика</a:t>
            </a:r>
          </a:p>
        </p:txBody>
      </p:sp>
      <p:sp>
        <p:nvSpPr>
          <p:cNvPr id="131" name="Скругленный прямоугольник 130">
            <a:extLst>
              <a:ext uri="{FF2B5EF4-FFF2-40B4-BE49-F238E27FC236}">
                <a16:creationId xmlns:a16="http://schemas.microsoft.com/office/drawing/2014/main" id="{03DC5E59-4B3E-5569-E78E-B9DCAD9B6435}"/>
              </a:ext>
            </a:extLst>
          </p:cNvPr>
          <p:cNvSpPr/>
          <p:nvPr/>
        </p:nvSpPr>
        <p:spPr>
          <a:xfrm>
            <a:off x="4837175" y="893661"/>
            <a:ext cx="7116866" cy="1038981"/>
          </a:xfrm>
          <a:prstGeom prst="roundRect">
            <a:avLst>
              <a:gd name="adj" fmla="val 76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32" name="Picture 19">
            <a:extLst>
              <a:ext uri="{FF2B5EF4-FFF2-40B4-BE49-F238E27FC236}">
                <a16:creationId xmlns:a16="http://schemas.microsoft.com/office/drawing/2014/main" id="{7B0620D1-4EDB-92DC-DFB4-9F3B82C54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009" y="954120"/>
            <a:ext cx="574432" cy="5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" name="Picture 6">
            <a:extLst>
              <a:ext uri="{FF2B5EF4-FFF2-40B4-BE49-F238E27FC236}">
                <a16:creationId xmlns:a16="http://schemas.microsoft.com/office/drawing/2014/main" id="{62FF9FAD-7CBC-0F4A-C2E5-F00BFD8D2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395" y="946621"/>
            <a:ext cx="568800" cy="5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" name="Picture 10">
            <a:extLst>
              <a:ext uri="{FF2B5EF4-FFF2-40B4-BE49-F238E27FC236}">
                <a16:creationId xmlns:a16="http://schemas.microsoft.com/office/drawing/2014/main" id="{460EBA8E-A08E-8F52-2696-927533610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270" y="942211"/>
            <a:ext cx="568800" cy="5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5" name="Picture 10">
            <a:extLst>
              <a:ext uri="{FF2B5EF4-FFF2-40B4-BE49-F238E27FC236}">
                <a16:creationId xmlns:a16="http://schemas.microsoft.com/office/drawing/2014/main" id="{150A523F-C09A-D4B6-2B3C-B209EA88F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899" y="975946"/>
            <a:ext cx="568800" cy="5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512E21CE-7158-6ED3-F2F6-339738C915BE}"/>
              </a:ext>
            </a:extLst>
          </p:cNvPr>
          <p:cNvSpPr txBox="1"/>
          <p:nvPr/>
        </p:nvSpPr>
        <p:spPr>
          <a:xfrm>
            <a:off x="4773725" y="1536133"/>
            <a:ext cx="1374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Сервисы – доска объявлений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FFEF5DC-A712-C8EE-1687-7E5F546287D5}"/>
              </a:ext>
            </a:extLst>
          </p:cNvPr>
          <p:cNvSpPr txBox="1"/>
          <p:nvPr/>
        </p:nvSpPr>
        <p:spPr>
          <a:xfrm>
            <a:off x="6105570" y="1537432"/>
            <a:ext cx="1374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Человеческий фактор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2148055-20D4-999A-A97A-B19981ED7A51}"/>
              </a:ext>
            </a:extLst>
          </p:cNvPr>
          <p:cNvSpPr txBox="1"/>
          <p:nvPr/>
        </p:nvSpPr>
        <p:spPr>
          <a:xfrm>
            <a:off x="7518723" y="1534868"/>
            <a:ext cx="1493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Продолжительность коммуникации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78339F3A-E4DB-6C6D-8DCB-CB044F921B7C}"/>
              </a:ext>
            </a:extLst>
          </p:cNvPr>
          <p:cNvSpPr txBox="1"/>
          <p:nvPr/>
        </p:nvSpPr>
        <p:spPr>
          <a:xfrm>
            <a:off x="9099121" y="1613246"/>
            <a:ext cx="1374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Обратная связь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DD7C3B8-48BA-E3F4-EBE5-B5DB2B0481E7}"/>
              </a:ext>
            </a:extLst>
          </p:cNvPr>
          <p:cNvSpPr txBox="1"/>
          <p:nvPr/>
        </p:nvSpPr>
        <p:spPr>
          <a:xfrm>
            <a:off x="10418837" y="1534441"/>
            <a:ext cx="1493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Отсутствие ясности требований</a:t>
            </a:r>
          </a:p>
        </p:txBody>
      </p:sp>
      <p:pic>
        <p:nvPicPr>
          <p:cNvPr id="141" name="Picture 5">
            <a:extLst>
              <a:ext uri="{FF2B5EF4-FFF2-40B4-BE49-F238E27FC236}">
                <a16:creationId xmlns:a16="http://schemas.microsoft.com/office/drawing/2014/main" id="{75D87AB5-0F97-A165-5F1F-CC2B45AE4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721" y="949783"/>
            <a:ext cx="568125" cy="56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2" name="TextBox 141">
            <a:extLst>
              <a:ext uri="{FF2B5EF4-FFF2-40B4-BE49-F238E27FC236}">
                <a16:creationId xmlns:a16="http://schemas.microsoft.com/office/drawing/2014/main" id="{9072A916-B58A-085F-82BB-025C59F4824F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EC0389F-A8DB-0ED6-1A57-06C3A4E3D9C2}"/>
              </a:ext>
            </a:extLst>
          </p:cNvPr>
          <p:cNvSpPr txBox="1"/>
          <p:nvPr/>
        </p:nvSpPr>
        <p:spPr>
          <a:xfrm>
            <a:off x="367644" y="3912090"/>
            <a:ext cx="3314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Предполагаемые потребители продукта – соискатели (</a:t>
            </a:r>
            <a:r>
              <a:rPr lang="en-US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MVP + 1</a:t>
            </a:r>
            <a:r>
              <a:rPr lang="ru-RU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год)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70B820D-727A-7B38-62F6-B184F2C3DF33}"/>
              </a:ext>
            </a:extLst>
          </p:cNvPr>
          <p:cNvSpPr txBox="1"/>
          <p:nvPr/>
        </p:nvSpPr>
        <p:spPr>
          <a:xfrm>
            <a:off x="4191239" y="3926457"/>
            <a:ext cx="3314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Предполагаемые потребители продукта – работодатели (</a:t>
            </a:r>
            <a:r>
              <a:rPr lang="en-US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MVP + 1</a:t>
            </a:r>
            <a:r>
              <a:rPr lang="ru-RU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год)</a:t>
            </a:r>
          </a:p>
        </p:txBody>
      </p: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7080BB8C-73EF-EC36-668F-F6EEFD0465A4}"/>
              </a:ext>
            </a:extLst>
          </p:cNvPr>
          <p:cNvGrpSpPr>
            <a:grpSpLocks noChangeAspect="1"/>
          </p:cNvGrpSpPr>
          <p:nvPr/>
        </p:nvGrpSpPr>
        <p:grpSpPr>
          <a:xfrm>
            <a:off x="397877" y="5112737"/>
            <a:ext cx="522000" cy="523220"/>
            <a:chOff x="747828" y="4911374"/>
            <a:chExt cx="648937" cy="648937"/>
          </a:xfrm>
        </p:grpSpPr>
        <p:sp>
          <p:nvSpPr>
            <p:cNvPr id="146" name="Овал 145">
              <a:extLst>
                <a:ext uri="{FF2B5EF4-FFF2-40B4-BE49-F238E27FC236}">
                  <a16:creationId xmlns:a16="http://schemas.microsoft.com/office/drawing/2014/main" id="{05803889-D8C0-94F5-D47E-617FCE5D6C39}"/>
                </a:ext>
              </a:extLst>
            </p:cNvPr>
            <p:cNvSpPr/>
            <p:nvPr/>
          </p:nvSpPr>
          <p:spPr>
            <a:xfrm>
              <a:off x="747828" y="4911374"/>
              <a:ext cx="648937" cy="648937"/>
            </a:xfrm>
            <a:prstGeom prst="ellipse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7" name="Picture 35">
              <a:extLst>
                <a:ext uri="{FF2B5EF4-FFF2-40B4-BE49-F238E27FC236}">
                  <a16:creationId xmlns:a16="http://schemas.microsoft.com/office/drawing/2014/main" id="{130298E4-4BBC-65E0-34C4-0679B5B802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614" y="5072621"/>
              <a:ext cx="323495" cy="323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48" name="Группа 147">
            <a:extLst>
              <a:ext uri="{FF2B5EF4-FFF2-40B4-BE49-F238E27FC236}">
                <a16:creationId xmlns:a16="http://schemas.microsoft.com/office/drawing/2014/main" id="{3AE1F435-9EC2-D153-E236-D670C38C4690}"/>
              </a:ext>
            </a:extLst>
          </p:cNvPr>
          <p:cNvGrpSpPr/>
          <p:nvPr/>
        </p:nvGrpSpPr>
        <p:grpSpPr>
          <a:xfrm>
            <a:off x="397877" y="4489943"/>
            <a:ext cx="522000" cy="522000"/>
            <a:chOff x="1560082" y="4841278"/>
            <a:chExt cx="719033" cy="719033"/>
          </a:xfrm>
        </p:grpSpPr>
        <p:sp>
          <p:nvSpPr>
            <p:cNvPr id="149" name="Овал 148">
              <a:extLst>
                <a:ext uri="{FF2B5EF4-FFF2-40B4-BE49-F238E27FC236}">
                  <a16:creationId xmlns:a16="http://schemas.microsoft.com/office/drawing/2014/main" id="{138C7376-9AC3-7A47-CDCC-2C38D8E166D4}"/>
                </a:ext>
              </a:extLst>
            </p:cNvPr>
            <p:cNvSpPr/>
            <p:nvPr/>
          </p:nvSpPr>
          <p:spPr>
            <a:xfrm>
              <a:off x="1560082" y="4841278"/>
              <a:ext cx="719033" cy="719033"/>
            </a:xfrm>
            <a:prstGeom prst="ellipse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0" name="Picture 42">
              <a:extLst>
                <a:ext uri="{FF2B5EF4-FFF2-40B4-BE49-F238E27FC236}">
                  <a16:creationId xmlns:a16="http://schemas.microsoft.com/office/drawing/2014/main" id="{75A1FD57-83E1-1049-4239-ACC169129A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399" y="5001795"/>
              <a:ext cx="392400" cy="39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1" name="Группа 150">
            <a:extLst>
              <a:ext uri="{FF2B5EF4-FFF2-40B4-BE49-F238E27FC236}">
                <a16:creationId xmlns:a16="http://schemas.microsoft.com/office/drawing/2014/main" id="{5417805C-EED8-63A1-1F7F-6C9968F3BB8E}"/>
              </a:ext>
            </a:extLst>
          </p:cNvPr>
          <p:cNvGrpSpPr>
            <a:grpSpLocks noChangeAspect="1"/>
          </p:cNvGrpSpPr>
          <p:nvPr/>
        </p:nvGrpSpPr>
        <p:grpSpPr>
          <a:xfrm>
            <a:off x="397877" y="5737105"/>
            <a:ext cx="522000" cy="522000"/>
            <a:chOff x="2372336" y="4838479"/>
            <a:chExt cx="719033" cy="719033"/>
          </a:xfrm>
        </p:grpSpPr>
        <p:sp>
          <p:nvSpPr>
            <p:cNvPr id="152" name="Овал 151">
              <a:extLst>
                <a:ext uri="{FF2B5EF4-FFF2-40B4-BE49-F238E27FC236}">
                  <a16:creationId xmlns:a16="http://schemas.microsoft.com/office/drawing/2014/main" id="{E765440C-FCE0-368F-3CFE-A34D7A580F68}"/>
                </a:ext>
              </a:extLst>
            </p:cNvPr>
            <p:cNvSpPr/>
            <p:nvPr/>
          </p:nvSpPr>
          <p:spPr>
            <a:xfrm>
              <a:off x="2372336" y="4838479"/>
              <a:ext cx="719033" cy="719033"/>
            </a:xfrm>
            <a:prstGeom prst="ellipse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3" name="Picture 38">
              <a:extLst>
                <a:ext uri="{FF2B5EF4-FFF2-40B4-BE49-F238E27FC236}">
                  <a16:creationId xmlns:a16="http://schemas.microsoft.com/office/drawing/2014/main" id="{664C89B4-AA70-E2EC-38B0-332DFB97E4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5652" y="5001795"/>
              <a:ext cx="392400" cy="39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2276B3DC-300E-886E-0513-BB424695FEEF}"/>
              </a:ext>
            </a:extLst>
          </p:cNvPr>
          <p:cNvSpPr txBox="1"/>
          <p:nvPr/>
        </p:nvSpPr>
        <p:spPr>
          <a:xfrm>
            <a:off x="919878" y="5721801"/>
            <a:ext cx="2834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Соискатели с опытом работы в другой сфере, входящие в </a:t>
            </a:r>
            <a:r>
              <a:rPr lang="en-US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 (</a:t>
            </a: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прошли курсы или имеют опыт не более года</a:t>
            </a:r>
            <a:r>
              <a:rPr lang="en-US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</a:t>
            </a:r>
            <a:endParaRPr lang="ru-RU" sz="1000" dirty="0">
              <a:solidFill>
                <a:prstClr val="black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8C453DB7-5350-E35F-4D26-58C0B91BACB6}"/>
              </a:ext>
            </a:extLst>
          </p:cNvPr>
          <p:cNvSpPr txBox="1"/>
          <p:nvPr/>
        </p:nvSpPr>
        <p:spPr>
          <a:xfrm>
            <a:off x="919877" y="4474199"/>
            <a:ext cx="283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Студенты </a:t>
            </a:r>
            <a:r>
              <a:rPr lang="en-US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специальностей (1-5 курс) без опыта работы или с опытом работы не более 1 года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846D056-5620-49BD-B3DB-5593EF5A693C}"/>
              </a:ext>
            </a:extLst>
          </p:cNvPr>
          <p:cNvSpPr txBox="1"/>
          <p:nvPr/>
        </p:nvSpPr>
        <p:spPr>
          <a:xfrm>
            <a:off x="919877" y="5173156"/>
            <a:ext cx="283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Выпускники </a:t>
            </a:r>
            <a:r>
              <a:rPr lang="en-US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специальностей без опыта или с опытом работы не более 1-2 лет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154B700-F498-4167-A634-49A7EA3F996A}"/>
              </a:ext>
            </a:extLst>
          </p:cNvPr>
          <p:cNvSpPr txBox="1"/>
          <p:nvPr/>
        </p:nvSpPr>
        <p:spPr>
          <a:xfrm>
            <a:off x="4751399" y="4542724"/>
            <a:ext cx="283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компании с потребностью в наборе молодых специалистов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7A5711F-1F75-158D-4999-D8B2CED0FF2D}"/>
              </a:ext>
            </a:extLst>
          </p:cNvPr>
          <p:cNvSpPr txBox="1"/>
          <p:nvPr/>
        </p:nvSpPr>
        <p:spPr>
          <a:xfrm>
            <a:off x="4751399" y="5171242"/>
            <a:ext cx="283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lang="ru-RU" sz="10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компании с потребностью в наборе специалистов с опытом</a:t>
            </a:r>
          </a:p>
        </p:txBody>
      </p:sp>
      <p:grpSp>
        <p:nvGrpSpPr>
          <p:cNvPr id="159" name="Группа 158">
            <a:extLst>
              <a:ext uri="{FF2B5EF4-FFF2-40B4-BE49-F238E27FC236}">
                <a16:creationId xmlns:a16="http://schemas.microsoft.com/office/drawing/2014/main" id="{0D7EA2C2-218A-E98A-E70D-6862A5E3FA44}"/>
              </a:ext>
            </a:extLst>
          </p:cNvPr>
          <p:cNvGrpSpPr/>
          <p:nvPr/>
        </p:nvGrpSpPr>
        <p:grpSpPr>
          <a:xfrm>
            <a:off x="4229399" y="4487910"/>
            <a:ext cx="522000" cy="522000"/>
            <a:chOff x="4595165" y="4487910"/>
            <a:chExt cx="522000" cy="522000"/>
          </a:xfrm>
        </p:grpSpPr>
        <p:sp>
          <p:nvSpPr>
            <p:cNvPr id="160" name="Овал 159">
              <a:extLst>
                <a:ext uri="{FF2B5EF4-FFF2-40B4-BE49-F238E27FC236}">
                  <a16:creationId xmlns:a16="http://schemas.microsoft.com/office/drawing/2014/main" id="{0960EEB2-DF2B-CB4B-7544-15214CACB2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95165" y="4487910"/>
              <a:ext cx="522000" cy="522000"/>
            </a:xfrm>
            <a:prstGeom prst="ellipse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1" name="Picture 43">
              <a:extLst>
                <a:ext uri="{FF2B5EF4-FFF2-40B4-BE49-F238E27FC236}">
                  <a16:creationId xmlns:a16="http://schemas.microsoft.com/office/drawing/2014/main" id="{8DA61898-A090-D1C2-0569-DF64D9D5C6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5359" y="4606474"/>
              <a:ext cx="281612" cy="28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A66DBA50-90F5-7892-4FA1-38DB0111D36B}"/>
              </a:ext>
            </a:extLst>
          </p:cNvPr>
          <p:cNvGrpSpPr/>
          <p:nvPr/>
        </p:nvGrpSpPr>
        <p:grpSpPr>
          <a:xfrm>
            <a:off x="4229399" y="5116524"/>
            <a:ext cx="522000" cy="522000"/>
            <a:chOff x="4595165" y="5116524"/>
            <a:chExt cx="522000" cy="522000"/>
          </a:xfrm>
        </p:grpSpPr>
        <p:sp>
          <p:nvSpPr>
            <p:cNvPr id="163" name="Овал 162">
              <a:extLst>
                <a:ext uri="{FF2B5EF4-FFF2-40B4-BE49-F238E27FC236}">
                  <a16:creationId xmlns:a16="http://schemas.microsoft.com/office/drawing/2014/main" id="{A682F7DC-9613-6B18-0CE8-D12C782C1C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95165" y="5116524"/>
              <a:ext cx="522000" cy="522000"/>
            </a:xfrm>
            <a:prstGeom prst="ellipse">
              <a:avLst/>
            </a:prstGeom>
            <a:solidFill>
              <a:srgbClr val="0261B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4" name="Picture 2">
              <a:extLst>
                <a:ext uri="{FF2B5EF4-FFF2-40B4-BE49-F238E27FC236}">
                  <a16:creationId xmlns:a16="http://schemas.microsoft.com/office/drawing/2014/main" id="{9B000313-EF59-1D58-D4EB-C9444262E0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9755" y="5229097"/>
              <a:ext cx="287216" cy="28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5" name="TextBox 164">
            <a:extLst>
              <a:ext uri="{FF2B5EF4-FFF2-40B4-BE49-F238E27FC236}">
                <a16:creationId xmlns:a16="http://schemas.microsoft.com/office/drawing/2014/main" id="{B60D081A-9F54-8A6E-1833-BBBFF1BF40CA}"/>
              </a:ext>
            </a:extLst>
          </p:cNvPr>
          <p:cNvSpPr txBox="1"/>
          <p:nvPr/>
        </p:nvSpPr>
        <p:spPr>
          <a:xfrm>
            <a:off x="7608782" y="3926457"/>
            <a:ext cx="3314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Оценка количества потребителей</a:t>
            </a:r>
          </a:p>
        </p:txBody>
      </p:sp>
      <p:grpSp>
        <p:nvGrpSpPr>
          <p:cNvPr id="166" name="Группа 165">
            <a:extLst>
              <a:ext uri="{FF2B5EF4-FFF2-40B4-BE49-F238E27FC236}">
                <a16:creationId xmlns:a16="http://schemas.microsoft.com/office/drawing/2014/main" id="{497B1321-56AD-C045-05E3-38F434B61FA9}"/>
              </a:ext>
            </a:extLst>
          </p:cNvPr>
          <p:cNvGrpSpPr/>
          <p:nvPr/>
        </p:nvGrpSpPr>
        <p:grpSpPr>
          <a:xfrm>
            <a:off x="7510431" y="4926031"/>
            <a:ext cx="2082718" cy="791879"/>
            <a:chOff x="7510431" y="4926031"/>
            <a:chExt cx="2082718" cy="791879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FF31CFD-EE57-09A5-E0CF-269772A4BB50}"/>
                </a:ext>
              </a:extLst>
            </p:cNvPr>
            <p:cNvSpPr txBox="1"/>
            <p:nvPr/>
          </p:nvSpPr>
          <p:spPr>
            <a:xfrm>
              <a:off x="7510431" y="5186960"/>
              <a:ext cx="59432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600" b="1" dirty="0">
                  <a:solidFill>
                    <a:prstClr val="black"/>
                  </a:solidFill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500 тысяч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162249D9-3E01-4A0B-AD3E-C755FCD1AFBF}"/>
                </a:ext>
              </a:extLst>
            </p:cNvPr>
            <p:cNvSpPr txBox="1"/>
            <p:nvPr/>
          </p:nvSpPr>
          <p:spPr>
            <a:xfrm>
              <a:off x="7558795" y="5379356"/>
              <a:ext cx="16482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sz="800" dirty="0">
                  <a:solidFill>
                    <a:prstClr val="black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Количество студентов </a:t>
              </a:r>
              <a:r>
                <a:rPr lang="en" sz="800" dirty="0">
                  <a:solidFill>
                    <a:prstClr val="black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IT </a:t>
              </a:r>
              <a:r>
                <a:rPr lang="ru-RU" sz="800" dirty="0">
                  <a:solidFill>
                    <a:prstClr val="black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специальностей (2022 год)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7E6E92AB-A8D2-19F1-0C26-1B7AE1AAB9DE}"/>
                </a:ext>
              </a:extLst>
            </p:cNvPr>
            <p:cNvSpPr txBox="1"/>
            <p:nvPr/>
          </p:nvSpPr>
          <p:spPr>
            <a:xfrm>
              <a:off x="8906988" y="5074155"/>
              <a:ext cx="68616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600" b="1" dirty="0">
                  <a:solidFill>
                    <a:prstClr val="black"/>
                  </a:solidFill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50–58 тысяч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EEFB42F6-B4EE-8CAC-7FF3-555BCEE1741F}"/>
                </a:ext>
              </a:extLst>
            </p:cNvPr>
            <p:cNvSpPr txBox="1"/>
            <p:nvPr/>
          </p:nvSpPr>
          <p:spPr>
            <a:xfrm>
              <a:off x="7841670" y="4926031"/>
              <a:ext cx="4969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600" b="1" dirty="0">
                  <a:solidFill>
                    <a:prstClr val="black"/>
                  </a:solidFill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20%</a:t>
              </a:r>
            </a:p>
          </p:txBody>
        </p:sp>
      </p:grpSp>
      <p:sp>
        <p:nvSpPr>
          <p:cNvPr id="172" name="TextBox 171">
            <a:extLst>
              <a:ext uri="{FF2B5EF4-FFF2-40B4-BE49-F238E27FC236}">
                <a16:creationId xmlns:a16="http://schemas.microsoft.com/office/drawing/2014/main" id="{47053538-D77A-B6D0-98E1-E3D98137BDA1}"/>
              </a:ext>
            </a:extLst>
          </p:cNvPr>
          <p:cNvSpPr txBox="1"/>
          <p:nvPr/>
        </p:nvSpPr>
        <p:spPr>
          <a:xfrm>
            <a:off x="9145155" y="5383876"/>
            <a:ext cx="164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Количество выпускников </a:t>
            </a:r>
            <a:r>
              <a:rPr lang="en" sz="8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lang="ru-RU" sz="8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специальностей (2022 год)</a:t>
            </a:r>
          </a:p>
        </p:txBody>
      </p:sp>
      <p:sp>
        <p:nvSpPr>
          <p:cNvPr id="175" name="Скругленный прямоугольник 174">
            <a:extLst>
              <a:ext uri="{FF2B5EF4-FFF2-40B4-BE49-F238E27FC236}">
                <a16:creationId xmlns:a16="http://schemas.microsoft.com/office/drawing/2014/main" id="{0E73A539-96D6-5572-1CA5-6D4895B3233F}"/>
              </a:ext>
            </a:extLst>
          </p:cNvPr>
          <p:cNvSpPr/>
          <p:nvPr/>
        </p:nvSpPr>
        <p:spPr>
          <a:xfrm>
            <a:off x="10784542" y="4243327"/>
            <a:ext cx="1168239" cy="1392629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Потребность в поиске рабочих мест в ближайшие годы будет держаться на уровне </a:t>
            </a:r>
            <a:r>
              <a:rPr kumimoji="0" lang="ru-RU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150 - 250 тысяч 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соискателей</a:t>
            </a:r>
          </a:p>
        </p:txBody>
      </p:sp>
      <p:sp>
        <p:nvSpPr>
          <p:cNvPr id="176" name="Скругленный прямоугольник 175">
            <a:extLst>
              <a:ext uri="{FF2B5EF4-FFF2-40B4-BE49-F238E27FC236}">
                <a16:creationId xmlns:a16="http://schemas.microsoft.com/office/drawing/2014/main" id="{62006D75-E630-CE9A-A1F9-B50AC0A77C68}"/>
              </a:ext>
            </a:extLst>
          </p:cNvPr>
          <p:cNvSpPr/>
          <p:nvPr/>
        </p:nvSpPr>
        <p:spPr>
          <a:xfrm>
            <a:off x="7397150" y="5722430"/>
            <a:ext cx="4555631" cy="61332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Скругленный прямоугольник 176">
            <a:extLst>
              <a:ext uri="{FF2B5EF4-FFF2-40B4-BE49-F238E27FC236}">
                <a16:creationId xmlns:a16="http://schemas.microsoft.com/office/drawing/2014/main" id="{17286EA5-4549-A5AD-5C67-B6ACC061D4E4}"/>
              </a:ext>
            </a:extLst>
          </p:cNvPr>
          <p:cNvSpPr/>
          <p:nvPr/>
        </p:nvSpPr>
        <p:spPr>
          <a:xfrm>
            <a:off x="7397150" y="5723266"/>
            <a:ext cx="941483" cy="61332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261B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73 000 </a:t>
            </a: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компаний зарегистрировано в РФ 2022</a:t>
            </a:r>
          </a:p>
        </p:txBody>
      </p:sp>
      <p:pic>
        <p:nvPicPr>
          <p:cNvPr id="181" name="Рисунок 180">
            <a:extLst>
              <a:ext uri="{FF2B5EF4-FFF2-40B4-BE49-F238E27FC236}">
                <a16:creationId xmlns:a16="http://schemas.microsoft.com/office/drawing/2014/main" id="{97DE4FCB-9567-812E-3F28-343368CA7E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24916" y="4228877"/>
            <a:ext cx="1141028" cy="1141028"/>
          </a:xfrm>
          <a:prstGeom prst="rect">
            <a:avLst/>
          </a:prstGeom>
        </p:spPr>
      </p:pic>
      <p:sp>
        <p:nvSpPr>
          <p:cNvPr id="178" name="Скругленный прямоугольник 177">
            <a:extLst>
              <a:ext uri="{FF2B5EF4-FFF2-40B4-BE49-F238E27FC236}">
                <a16:creationId xmlns:a16="http://schemas.microsoft.com/office/drawing/2014/main" id="{0C1E6581-F14F-64C0-4B05-372FA8F36B99}"/>
              </a:ext>
            </a:extLst>
          </p:cNvPr>
          <p:cNvSpPr/>
          <p:nvPr/>
        </p:nvSpPr>
        <p:spPr>
          <a:xfrm>
            <a:off x="8466992" y="5731881"/>
            <a:ext cx="3455199" cy="61332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0" name="Рисунок 179">
            <a:extLst>
              <a:ext uri="{FF2B5EF4-FFF2-40B4-BE49-F238E27FC236}">
                <a16:creationId xmlns:a16="http://schemas.microsoft.com/office/drawing/2014/main" id="{C68BF762-42C4-5E84-DBC3-5420A8F69B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182" name="TextBox 181">
            <a:extLst>
              <a:ext uri="{FF2B5EF4-FFF2-40B4-BE49-F238E27FC236}">
                <a16:creationId xmlns:a16="http://schemas.microsoft.com/office/drawing/2014/main" id="{1E75C755-C638-9803-1269-1E31685A008C}"/>
              </a:ext>
            </a:extLst>
          </p:cNvPr>
          <p:cNvSpPr txBox="1"/>
          <p:nvPr/>
        </p:nvSpPr>
        <p:spPr>
          <a:xfrm>
            <a:off x="7871177" y="4951192"/>
            <a:ext cx="4969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6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20%</a:t>
            </a:r>
          </a:p>
        </p:txBody>
      </p:sp>
      <p:pic>
        <p:nvPicPr>
          <p:cNvPr id="188" name="Рисунок 187">
            <a:extLst>
              <a:ext uri="{FF2B5EF4-FFF2-40B4-BE49-F238E27FC236}">
                <a16:creationId xmlns:a16="http://schemas.microsoft.com/office/drawing/2014/main" id="{F9C9AA68-A375-0CBF-C936-DD035C921A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04792" y="4220223"/>
            <a:ext cx="1144800" cy="1144800"/>
          </a:xfrm>
          <a:prstGeom prst="rect">
            <a:avLst/>
          </a:prstGeom>
        </p:spPr>
      </p:pic>
      <p:sp>
        <p:nvSpPr>
          <p:cNvPr id="189" name="TextBox 188">
            <a:extLst>
              <a:ext uri="{FF2B5EF4-FFF2-40B4-BE49-F238E27FC236}">
                <a16:creationId xmlns:a16="http://schemas.microsoft.com/office/drawing/2014/main" id="{A8813083-5C82-31C7-5467-6EA36FC38618}"/>
              </a:ext>
            </a:extLst>
          </p:cNvPr>
          <p:cNvSpPr txBox="1"/>
          <p:nvPr/>
        </p:nvSpPr>
        <p:spPr>
          <a:xfrm>
            <a:off x="9491817" y="4766457"/>
            <a:ext cx="4969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6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8%</a:t>
            </a:r>
          </a:p>
        </p:txBody>
      </p:sp>
    </p:spTree>
    <p:extLst>
      <p:ext uri="{BB962C8B-B14F-4D97-AF65-F5344CB8AC3E}">
        <p14:creationId xmlns:p14="http://schemas.microsoft.com/office/powerpoint/2010/main" val="3979126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F14EE-1D5F-7E28-4C51-A83F2AE7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CF7A14-7189-2662-9CF8-4A333F8D4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CA83E2-F3D8-96AC-C7B9-2447BD090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-47565" y="-180000"/>
            <a:ext cx="12287129" cy="721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E212C7-0FEE-BB22-46C0-416ED1B42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C5870A-0E96-2213-2995-A7727DF15F09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79FDE86-A557-473B-618E-DED987806F9B}"/>
              </a:ext>
            </a:extLst>
          </p:cNvPr>
          <p:cNvSpPr/>
          <p:nvPr/>
        </p:nvSpPr>
        <p:spPr>
          <a:xfrm>
            <a:off x="138734" y="735252"/>
            <a:ext cx="11945227" cy="341959"/>
          </a:xfrm>
          <a:prstGeom prst="roundRect">
            <a:avLst/>
          </a:prstGeom>
          <a:solidFill>
            <a:srgbClr val="9D9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Платформа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5C0E9C3-A0E5-2E6A-465B-A6923E120269}"/>
              </a:ext>
            </a:extLst>
          </p:cNvPr>
          <p:cNvSpPr/>
          <p:nvPr/>
        </p:nvSpPr>
        <p:spPr>
          <a:xfrm>
            <a:off x="5430643" y="2332034"/>
            <a:ext cx="2542013" cy="312850"/>
          </a:xfrm>
          <a:prstGeom prst="roundRect">
            <a:avLst/>
          </a:prstGeom>
          <a:noFill/>
          <a:ln w="9525">
            <a:solidFill>
              <a:srgbClr val="0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H:Match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6955655-F91E-0D95-A950-B16397877465}"/>
              </a:ext>
            </a:extLst>
          </p:cNvPr>
          <p:cNvSpPr/>
          <p:nvPr/>
        </p:nvSpPr>
        <p:spPr>
          <a:xfrm>
            <a:off x="138734" y="2322379"/>
            <a:ext cx="5711635" cy="319293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H:Match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9175823-B2A1-E280-1A3E-F08A9FA1DA1E}"/>
              </a:ext>
            </a:extLst>
          </p:cNvPr>
          <p:cNvGrpSpPr/>
          <p:nvPr/>
        </p:nvGrpSpPr>
        <p:grpSpPr>
          <a:xfrm>
            <a:off x="138734" y="1134422"/>
            <a:ext cx="5499715" cy="1097842"/>
            <a:chOff x="350953" y="1577721"/>
            <a:chExt cx="5499715" cy="1097842"/>
          </a:xfrm>
        </p:grpSpPr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FD0C5549-C650-EB35-F6C9-C8FA1A3815DD}"/>
                </a:ext>
              </a:extLst>
            </p:cNvPr>
            <p:cNvSpPr/>
            <p:nvPr/>
          </p:nvSpPr>
          <p:spPr>
            <a:xfrm>
              <a:off x="350953" y="1577721"/>
              <a:ext cx="5499715" cy="109784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0F1C3D3E-7DE6-B375-8CFA-A0F8A7571BEF}"/>
                </a:ext>
              </a:extLst>
            </p:cNvPr>
            <p:cNvSpPr/>
            <p:nvPr/>
          </p:nvSpPr>
          <p:spPr>
            <a:xfrm>
              <a:off x="492534" y="1684605"/>
              <a:ext cx="1654236" cy="888766"/>
            </a:xfrm>
            <a:prstGeom prst="roundRect">
              <a:avLst/>
            </a:prstGeom>
            <a:solidFill>
              <a:srgbClr val="0261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H:Test</a:t>
              </a:r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14" name="Скругленный прямоугольник 13">
              <a:extLst>
                <a:ext uri="{FF2B5EF4-FFF2-40B4-BE49-F238E27FC236}">
                  <a16:creationId xmlns:a16="http://schemas.microsoft.com/office/drawing/2014/main" id="{DEAC4592-216F-1A86-9395-8A75D4A214F3}"/>
                </a:ext>
              </a:extLst>
            </p:cNvPr>
            <p:cNvSpPr/>
            <p:nvPr/>
          </p:nvSpPr>
          <p:spPr>
            <a:xfrm>
              <a:off x="2260727" y="1684604"/>
              <a:ext cx="1654236" cy="886093"/>
            </a:xfrm>
            <a:prstGeom prst="roundRect">
              <a:avLst/>
            </a:prstGeom>
            <a:solidFill>
              <a:srgbClr val="0261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H:Analytics</a:t>
              </a:r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15" name="Скругленный прямоугольник 14">
              <a:extLst>
                <a:ext uri="{FF2B5EF4-FFF2-40B4-BE49-F238E27FC236}">
                  <a16:creationId xmlns:a16="http://schemas.microsoft.com/office/drawing/2014/main" id="{A0297ECE-F92D-6BC4-1B18-5E4D69A9FF29}"/>
                </a:ext>
              </a:extLst>
            </p:cNvPr>
            <p:cNvSpPr/>
            <p:nvPr/>
          </p:nvSpPr>
          <p:spPr>
            <a:xfrm>
              <a:off x="4045893" y="1684604"/>
              <a:ext cx="1654236" cy="886094"/>
            </a:xfrm>
            <a:prstGeom prst="roundRect">
              <a:avLst/>
            </a:prstGeom>
            <a:solidFill>
              <a:srgbClr val="0261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H:Configurator</a:t>
              </a:r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5A3173F-C55A-BA5B-D2C9-8D88DDAD5A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453" y="2278536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1020A95-E571-C142-ABA0-F17A41013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3760" y="2278536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A69016F1-8566-4881-BF77-8CC73D50E3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7067" y="2278536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04DCC28-E0A6-6FFB-394A-1E2A2A084EFB}"/>
              </a:ext>
            </a:extLst>
          </p:cNvPr>
          <p:cNvGrpSpPr/>
          <p:nvPr/>
        </p:nvGrpSpPr>
        <p:grpSpPr>
          <a:xfrm>
            <a:off x="6173185" y="1134420"/>
            <a:ext cx="3721804" cy="1097842"/>
            <a:chOff x="5950319" y="1577721"/>
            <a:chExt cx="3721804" cy="1097842"/>
          </a:xfrm>
        </p:grpSpPr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8F4321D9-76DC-E667-1A76-9887DF639CA2}"/>
                </a:ext>
              </a:extLst>
            </p:cNvPr>
            <p:cNvSpPr/>
            <p:nvPr/>
          </p:nvSpPr>
          <p:spPr>
            <a:xfrm>
              <a:off x="5950319" y="1577721"/>
              <a:ext cx="3721804" cy="109784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51D2B0CE-0117-93AA-4AB4-03D6D228CA58}"/>
                </a:ext>
              </a:extLst>
            </p:cNvPr>
            <p:cNvSpPr/>
            <p:nvPr/>
          </p:nvSpPr>
          <p:spPr>
            <a:xfrm>
              <a:off x="6095555" y="1684604"/>
              <a:ext cx="1654236" cy="886096"/>
            </a:xfrm>
            <a:prstGeom prst="roundRect">
              <a:avLst/>
            </a:prstGeom>
            <a:solidFill>
              <a:srgbClr val="0261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H:Messenger</a:t>
              </a:r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7B2D6063-109C-0164-8D2B-39DF8A27C1AC}"/>
                </a:ext>
              </a:extLst>
            </p:cNvPr>
            <p:cNvSpPr/>
            <p:nvPr/>
          </p:nvSpPr>
          <p:spPr>
            <a:xfrm>
              <a:off x="7880721" y="1684603"/>
              <a:ext cx="1654236" cy="886096"/>
            </a:xfrm>
            <a:prstGeom prst="roundRect">
              <a:avLst/>
            </a:prstGeom>
            <a:solidFill>
              <a:srgbClr val="0261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H:Recommendations</a:t>
              </a:r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0141E0F-B7ED-17ED-9A5F-449E26F3B6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92944" y="2256233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8A79AC97-1C0E-795D-11B7-F966247D5E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5648" y="225518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99BEC21-9D03-C2FF-03C6-E1F0F250CA2E}"/>
              </a:ext>
            </a:extLst>
          </p:cNvPr>
          <p:cNvGrpSpPr/>
          <p:nvPr/>
        </p:nvGrpSpPr>
        <p:grpSpPr>
          <a:xfrm>
            <a:off x="10429725" y="1260275"/>
            <a:ext cx="1654236" cy="867123"/>
            <a:chOff x="10429725" y="1684602"/>
            <a:chExt cx="1654236" cy="867123"/>
          </a:xfrm>
        </p:grpSpPr>
        <p:sp>
          <p:nvSpPr>
            <p:cNvPr id="26" name="Скругленный прямоугольник 25">
              <a:extLst>
                <a:ext uri="{FF2B5EF4-FFF2-40B4-BE49-F238E27FC236}">
                  <a16:creationId xmlns:a16="http://schemas.microsoft.com/office/drawing/2014/main" id="{F7ED9D39-C10D-F4E0-E6BA-E98D44C8DD89}"/>
                </a:ext>
              </a:extLst>
            </p:cNvPr>
            <p:cNvSpPr/>
            <p:nvPr/>
          </p:nvSpPr>
          <p:spPr>
            <a:xfrm>
              <a:off x="10429725" y="1684602"/>
              <a:ext cx="1654236" cy="867123"/>
            </a:xfrm>
            <a:prstGeom prst="roundRect">
              <a:avLst/>
            </a:prstGeom>
            <a:solidFill>
              <a:srgbClr val="0261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itchFamily="2" charset="0"/>
                  <a:ea typeface="Open Sans SemiBold" pitchFamily="2" charset="0"/>
                  <a:cs typeface="Open Sans SemiBold" pitchFamily="2" charset="0"/>
                </a:rPr>
                <a:t>H:Roadmap</a:t>
              </a:r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endParaRPr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4BE56DF0-B199-077D-136B-F5148EC6B5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97964" y="2221963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D633A4B6-E042-F924-1A73-3D48A7608922}"/>
              </a:ext>
            </a:extLst>
          </p:cNvPr>
          <p:cNvSpPr/>
          <p:nvPr/>
        </p:nvSpPr>
        <p:spPr>
          <a:xfrm>
            <a:off x="138734" y="2729941"/>
            <a:ext cx="11945228" cy="1885278"/>
          </a:xfrm>
          <a:prstGeom prst="roundRect">
            <a:avLst>
              <a:gd name="adj" fmla="val 13174"/>
            </a:avLst>
          </a:prstGeom>
          <a:solidFill>
            <a:schemeClr val="bg1">
              <a:lumMod val="85000"/>
              <a:alpha val="67802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51485D5D-150E-C4F2-80EA-2F4E65BA7539}"/>
              </a:ext>
            </a:extLst>
          </p:cNvPr>
          <p:cNvSpPr/>
          <p:nvPr/>
        </p:nvSpPr>
        <p:spPr>
          <a:xfrm>
            <a:off x="343160" y="3155774"/>
            <a:ext cx="5302782" cy="13647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Основные инновационные компоненты системы представлены пятью сервисами, три из которых объединены структурой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H:Match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и представляют собой: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1.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H:Test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-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Система тестирования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Hard-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скиллов соискателя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2.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H:Analytics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-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Система аналитики результатов тестирования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3.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С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onfigurator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-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Конфигуратор вакансии и требований</a:t>
            </a: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660E34AF-2B21-D413-6739-3E3F2966491C}"/>
              </a:ext>
            </a:extLst>
          </p:cNvPr>
          <p:cNvSpPr/>
          <p:nvPr/>
        </p:nvSpPr>
        <p:spPr>
          <a:xfrm>
            <a:off x="5865356" y="3149381"/>
            <a:ext cx="6056051" cy="13647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Также есть несколько вспомогательных сервисов со вторым и третьим приоритетом разработки: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4. </a:t>
            </a:r>
            <a:r>
              <a:rPr kumimoji="0" lang="en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H:Messenger 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- 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Мессенджер 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c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возможностью Аудио-/Видеозвонков адаптированный под задачи рекрутеров</a:t>
            </a:r>
            <a:b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5. </a:t>
            </a:r>
            <a:r>
              <a:rPr kumimoji="0" lang="en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H:Recommendation </a:t>
            </a: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- 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Система составления адаптивных рекомендаций для соискателей</a:t>
            </a:r>
            <a:b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6.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H:RoadMap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–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Система составления дорожной карты для достижения карьерных целей в рамках дополнительного образования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A2B8677-209B-1672-C4AC-ABF1A6E05E03}"/>
              </a:ext>
            </a:extLst>
          </p:cNvPr>
          <p:cNvSpPr/>
          <p:nvPr/>
        </p:nvSpPr>
        <p:spPr>
          <a:xfrm>
            <a:off x="451869" y="2837627"/>
            <a:ext cx="146698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Ядро сервиса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30889E6-03F8-B667-7671-61F4A9F64812}"/>
              </a:ext>
            </a:extLst>
          </p:cNvPr>
          <p:cNvSpPr/>
          <p:nvPr/>
        </p:nvSpPr>
        <p:spPr>
          <a:xfrm>
            <a:off x="5865356" y="2837626"/>
            <a:ext cx="2715392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Дополнительные сервисы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79AD18EA-38F0-3451-7FC8-1D9FBC325A34}"/>
              </a:ext>
            </a:extLst>
          </p:cNvPr>
          <p:cNvGrpSpPr>
            <a:grpSpLocks noChangeAspect="1"/>
          </p:cNvGrpSpPr>
          <p:nvPr/>
        </p:nvGrpSpPr>
        <p:grpSpPr>
          <a:xfrm>
            <a:off x="367201" y="4775940"/>
            <a:ext cx="522000" cy="523220"/>
            <a:chOff x="747828" y="4911374"/>
            <a:chExt cx="648937" cy="648937"/>
          </a:xfrm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4C32DE77-FF05-9589-D454-FE36BB77105E}"/>
                </a:ext>
              </a:extLst>
            </p:cNvPr>
            <p:cNvSpPr/>
            <p:nvPr/>
          </p:nvSpPr>
          <p:spPr>
            <a:xfrm>
              <a:off x="747828" y="4911374"/>
              <a:ext cx="648937" cy="648937"/>
            </a:xfrm>
            <a:prstGeom prst="ellipse">
              <a:avLst/>
            </a:prstGeom>
            <a:solidFill>
              <a:srgbClr val="9D9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5" name="Picture 35">
              <a:extLst>
                <a:ext uri="{FF2B5EF4-FFF2-40B4-BE49-F238E27FC236}">
                  <a16:creationId xmlns:a16="http://schemas.microsoft.com/office/drawing/2014/main" id="{8052F549-FBCF-516F-05DB-A8FD3A4581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614" y="5072621"/>
              <a:ext cx="323495" cy="323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76525F71-DA8B-F3D7-B3AD-698A7E161604}"/>
              </a:ext>
            </a:extLst>
          </p:cNvPr>
          <p:cNvSpPr/>
          <p:nvPr/>
        </p:nvSpPr>
        <p:spPr>
          <a:xfrm>
            <a:off x="2390287" y="4751284"/>
            <a:ext cx="970678" cy="570153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H:Test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393E1934-E826-954D-EECC-65B2407A7B33}"/>
              </a:ext>
            </a:extLst>
          </p:cNvPr>
          <p:cNvGrpSpPr/>
          <p:nvPr/>
        </p:nvGrpSpPr>
        <p:grpSpPr>
          <a:xfrm>
            <a:off x="11561961" y="4775360"/>
            <a:ext cx="522000" cy="522000"/>
            <a:chOff x="4595165" y="5116524"/>
            <a:chExt cx="522000" cy="522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299B83D8-E3B8-8A41-A330-203FD830B7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95165" y="5116524"/>
              <a:ext cx="522000" cy="522000"/>
            </a:xfrm>
            <a:prstGeom prst="ellipse">
              <a:avLst/>
            </a:prstGeom>
            <a:solidFill>
              <a:srgbClr val="9D9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9" name="Picture 2">
              <a:extLst>
                <a:ext uri="{FF2B5EF4-FFF2-40B4-BE49-F238E27FC236}">
                  <a16:creationId xmlns:a16="http://schemas.microsoft.com/office/drawing/2014/main" id="{9E6C59A7-43DD-1568-5A2F-F9DEA9C328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9755" y="5229097"/>
              <a:ext cx="287216" cy="28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5E5724C0-F573-55CB-19F8-F45DD0D71938}"/>
              </a:ext>
            </a:extLst>
          </p:cNvPr>
          <p:cNvSpPr/>
          <p:nvPr/>
        </p:nvSpPr>
        <p:spPr>
          <a:xfrm>
            <a:off x="1193440" y="4758543"/>
            <a:ext cx="970678" cy="570153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26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EF77B730-05DE-6EF6-2876-C9C15444781A}"/>
              </a:ext>
            </a:extLst>
          </p:cNvPr>
          <p:cNvCxnSpPr>
            <a:stCxn id="34" idx="6"/>
            <a:endCxn id="40" idx="1"/>
          </p:cNvCxnSpPr>
          <p:nvPr/>
        </p:nvCxnSpPr>
        <p:spPr>
          <a:xfrm>
            <a:off x="889201" y="5037550"/>
            <a:ext cx="304239" cy="60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8240DA6-4586-DE7D-60C0-1C53BDFF3123}"/>
              </a:ext>
            </a:extLst>
          </p:cNvPr>
          <p:cNvSpPr txBox="1"/>
          <p:nvPr/>
        </p:nvSpPr>
        <p:spPr>
          <a:xfrm>
            <a:off x="976303" y="5372048"/>
            <a:ext cx="1404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Запрос – выбор вакансии – подборка необходимых навыков</a:t>
            </a: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6F2F1EA1-7AAE-D10F-FC16-277EA67EAD4D}"/>
              </a:ext>
            </a:extLst>
          </p:cNvPr>
          <p:cNvCxnSpPr>
            <a:cxnSpLocks/>
            <a:stCxn id="40" idx="3"/>
          </p:cNvCxnSpPr>
          <p:nvPr/>
        </p:nvCxnSpPr>
        <p:spPr>
          <a:xfrm flipV="1">
            <a:off x="2164118" y="5043619"/>
            <a:ext cx="22616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EBE6C7EF-6867-15C0-DD56-413B67037F0E}"/>
              </a:ext>
            </a:extLst>
          </p:cNvPr>
          <p:cNvSpPr/>
          <p:nvPr/>
        </p:nvSpPr>
        <p:spPr>
          <a:xfrm>
            <a:off x="3600721" y="4755174"/>
            <a:ext cx="970678" cy="570153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26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7F11B895-35A4-DD76-65D3-D278E55E5CAB}"/>
              </a:ext>
            </a:extLst>
          </p:cNvPr>
          <p:cNvCxnSpPr>
            <a:cxnSpLocks/>
            <a:stCxn id="36" idx="3"/>
            <a:endCxn id="44" idx="1"/>
          </p:cNvCxnSpPr>
          <p:nvPr/>
        </p:nvCxnSpPr>
        <p:spPr>
          <a:xfrm>
            <a:off x="3360965" y="5036361"/>
            <a:ext cx="239756" cy="38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CB5513A-DFA1-1BE5-87EF-AF32B083DE1B}"/>
              </a:ext>
            </a:extLst>
          </p:cNvPr>
          <p:cNvSpPr txBox="1"/>
          <p:nvPr/>
        </p:nvSpPr>
        <p:spPr>
          <a:xfrm>
            <a:off x="3360965" y="5353371"/>
            <a:ext cx="140495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Выбор вакансий на основе результатов тестирования</a:t>
            </a: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A0B63A6C-0CDB-5673-13F4-448C1BABC9CB}"/>
              </a:ext>
            </a:extLst>
          </p:cNvPr>
          <p:cNvSpPr/>
          <p:nvPr/>
        </p:nvSpPr>
        <p:spPr>
          <a:xfrm>
            <a:off x="10286165" y="4762294"/>
            <a:ext cx="970678" cy="570153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26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1019AA13-DE3C-B836-8D1B-F299EEFB8C9B}"/>
              </a:ext>
            </a:extLst>
          </p:cNvPr>
          <p:cNvCxnSpPr>
            <a:stCxn id="38" idx="2"/>
            <a:endCxn id="47" idx="3"/>
          </p:cNvCxnSpPr>
          <p:nvPr/>
        </p:nvCxnSpPr>
        <p:spPr>
          <a:xfrm flipH="1">
            <a:off x="11256843" y="5036360"/>
            <a:ext cx="305118" cy="11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2249BE5-582A-7CA4-3E00-145D0100A3BE}"/>
              </a:ext>
            </a:extLst>
          </p:cNvPr>
          <p:cNvSpPr txBox="1"/>
          <p:nvPr/>
        </p:nvSpPr>
        <p:spPr>
          <a:xfrm>
            <a:off x="10177596" y="5372048"/>
            <a:ext cx="118781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Запрос – выбор необходимой вакансии</a:t>
            </a: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D549FC24-7A94-79AF-F731-F83BDFE389BC}"/>
              </a:ext>
            </a:extLst>
          </p:cNvPr>
          <p:cNvSpPr/>
          <p:nvPr/>
        </p:nvSpPr>
        <p:spPr>
          <a:xfrm>
            <a:off x="9057204" y="4770905"/>
            <a:ext cx="970678" cy="570153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H:Conf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A5036001-988D-0E65-D437-F89F73904A17}"/>
              </a:ext>
            </a:extLst>
          </p:cNvPr>
          <p:cNvCxnSpPr>
            <a:cxnSpLocks/>
            <a:stCxn id="47" idx="1"/>
            <a:endCxn id="50" idx="3"/>
          </p:cNvCxnSpPr>
          <p:nvPr/>
        </p:nvCxnSpPr>
        <p:spPr>
          <a:xfrm flipH="1">
            <a:off x="10027882" y="5047371"/>
            <a:ext cx="258283" cy="8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>
            <a:extLst>
              <a:ext uri="{FF2B5EF4-FFF2-40B4-BE49-F238E27FC236}">
                <a16:creationId xmlns:a16="http://schemas.microsoft.com/office/drawing/2014/main" id="{19FF1F42-29A3-E68D-68CC-168B0E805CC5}"/>
              </a:ext>
            </a:extLst>
          </p:cNvPr>
          <p:cNvSpPr/>
          <p:nvPr/>
        </p:nvSpPr>
        <p:spPr>
          <a:xfrm>
            <a:off x="4829682" y="4758543"/>
            <a:ext cx="3922403" cy="570153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H:Analytics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4F64A26D-4941-838A-C771-EA44678CB1C1}"/>
              </a:ext>
            </a:extLst>
          </p:cNvPr>
          <p:cNvCxnSpPr>
            <a:stCxn id="44" idx="3"/>
            <a:endCxn id="52" idx="1"/>
          </p:cNvCxnSpPr>
          <p:nvPr/>
        </p:nvCxnSpPr>
        <p:spPr>
          <a:xfrm>
            <a:off x="4571399" y="5040251"/>
            <a:ext cx="258283" cy="3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E332DB40-CCC6-142F-6EF3-E79645E4EA89}"/>
              </a:ext>
            </a:extLst>
          </p:cNvPr>
          <p:cNvCxnSpPr>
            <a:stCxn id="50" idx="1"/>
          </p:cNvCxnSpPr>
          <p:nvPr/>
        </p:nvCxnSpPr>
        <p:spPr>
          <a:xfrm flipH="1" flipV="1">
            <a:off x="8752085" y="5043619"/>
            <a:ext cx="305119" cy="12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9014539F-DE92-DF09-9E75-2E6F7AD2E5E2}"/>
              </a:ext>
            </a:extLst>
          </p:cNvPr>
          <p:cNvSpPr/>
          <p:nvPr/>
        </p:nvSpPr>
        <p:spPr>
          <a:xfrm>
            <a:off x="4829682" y="5583173"/>
            <a:ext cx="1183671" cy="319293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H:Match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56" name="Ромб 55">
            <a:extLst>
              <a:ext uri="{FF2B5EF4-FFF2-40B4-BE49-F238E27FC236}">
                <a16:creationId xmlns:a16="http://schemas.microsoft.com/office/drawing/2014/main" id="{5E6C1FFA-46C5-1B62-4301-F6ED94CCDC98}"/>
              </a:ext>
            </a:extLst>
          </p:cNvPr>
          <p:cNvSpPr/>
          <p:nvPr/>
        </p:nvSpPr>
        <p:spPr>
          <a:xfrm>
            <a:off x="6571456" y="5523394"/>
            <a:ext cx="438853" cy="438853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02833EBE-D45D-9271-BD2E-20BC8E61DC0D}"/>
              </a:ext>
            </a:extLst>
          </p:cNvPr>
          <p:cNvCxnSpPr>
            <a:cxnSpLocks/>
            <a:stCxn id="52" idx="2"/>
            <a:endCxn id="56" idx="0"/>
          </p:cNvCxnSpPr>
          <p:nvPr/>
        </p:nvCxnSpPr>
        <p:spPr>
          <a:xfrm flipH="1">
            <a:off x="6790883" y="5328696"/>
            <a:ext cx="1" cy="194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B8AFC7DC-6459-0303-DCFD-A222266657AC}"/>
              </a:ext>
            </a:extLst>
          </p:cNvPr>
          <p:cNvCxnSpPr>
            <a:cxnSpLocks/>
            <a:stCxn id="56" idx="1"/>
            <a:endCxn id="55" idx="3"/>
          </p:cNvCxnSpPr>
          <p:nvPr/>
        </p:nvCxnSpPr>
        <p:spPr>
          <a:xfrm flipH="1" flipV="1">
            <a:off x="6013353" y="5742820"/>
            <a:ext cx="55810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951BD948-5ECB-2C03-6547-0798556FD96F}"/>
              </a:ext>
            </a:extLst>
          </p:cNvPr>
          <p:cNvSpPr/>
          <p:nvPr/>
        </p:nvSpPr>
        <p:spPr>
          <a:xfrm>
            <a:off x="4829681" y="6046873"/>
            <a:ext cx="1183671" cy="402662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H:Messenger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7074C9FE-72DA-2062-6739-B7998112C40E}"/>
              </a:ext>
            </a:extLst>
          </p:cNvPr>
          <p:cNvCxnSpPr>
            <a:cxnSpLocks/>
            <a:stCxn id="55" idx="2"/>
            <a:endCxn id="59" idx="0"/>
          </p:cNvCxnSpPr>
          <p:nvPr/>
        </p:nvCxnSpPr>
        <p:spPr>
          <a:xfrm flipH="1">
            <a:off x="5421517" y="5902466"/>
            <a:ext cx="1" cy="144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18859A9A-5ED1-61A5-45BF-C206FAB375F0}"/>
              </a:ext>
            </a:extLst>
          </p:cNvPr>
          <p:cNvSpPr/>
          <p:nvPr/>
        </p:nvSpPr>
        <p:spPr>
          <a:xfrm>
            <a:off x="7563264" y="5563840"/>
            <a:ext cx="1183671" cy="366072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H:Messenger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842AF71C-6E8B-9520-DD85-69829D0959F0}"/>
              </a:ext>
            </a:extLst>
          </p:cNvPr>
          <p:cNvCxnSpPr>
            <a:cxnSpLocks/>
            <a:stCxn id="56" idx="3"/>
            <a:endCxn id="61" idx="1"/>
          </p:cNvCxnSpPr>
          <p:nvPr/>
        </p:nvCxnSpPr>
        <p:spPr>
          <a:xfrm>
            <a:off x="7010309" y="5742821"/>
            <a:ext cx="552955" cy="4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AE6D1501-38C2-109E-FD36-76B77627F183}"/>
              </a:ext>
            </a:extLst>
          </p:cNvPr>
          <p:cNvSpPr/>
          <p:nvPr/>
        </p:nvSpPr>
        <p:spPr>
          <a:xfrm>
            <a:off x="7563264" y="6046742"/>
            <a:ext cx="1183671" cy="402662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H:Recommend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7AB3C0C2-DEAA-D82F-DE9E-2DB88BB4430D}"/>
              </a:ext>
            </a:extLst>
          </p:cNvPr>
          <p:cNvCxnSpPr>
            <a:cxnSpLocks/>
            <a:endCxn id="63" idx="0"/>
          </p:cNvCxnSpPr>
          <p:nvPr/>
        </p:nvCxnSpPr>
        <p:spPr>
          <a:xfrm>
            <a:off x="8155100" y="5917824"/>
            <a:ext cx="0" cy="128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>
            <a:extLst>
              <a:ext uri="{FF2B5EF4-FFF2-40B4-BE49-F238E27FC236}">
                <a16:creationId xmlns:a16="http://schemas.microsoft.com/office/drawing/2014/main" id="{A0BBFA98-6DA7-C002-6418-280BDFA833FF}"/>
              </a:ext>
            </a:extLst>
          </p:cNvPr>
          <p:cNvCxnSpPr>
            <a:cxnSpLocks/>
            <a:stCxn id="63" idx="2"/>
            <a:endCxn id="34" idx="4"/>
          </p:cNvCxnSpPr>
          <p:nvPr/>
        </p:nvCxnSpPr>
        <p:spPr>
          <a:xfrm rot="5400000" flipH="1">
            <a:off x="3816529" y="2110833"/>
            <a:ext cx="1150244" cy="7526899"/>
          </a:xfrm>
          <a:prstGeom prst="bentConnector3">
            <a:avLst>
              <a:gd name="adj1" fmla="val -1987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4DE0600F-B68A-3786-2843-C029906D2008}"/>
              </a:ext>
            </a:extLst>
          </p:cNvPr>
          <p:cNvSpPr txBox="1"/>
          <p:nvPr/>
        </p:nvSpPr>
        <p:spPr>
          <a:xfrm>
            <a:off x="6205563" y="5503188"/>
            <a:ext cx="4348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22FC69E-64FB-526D-5D52-5D8260B7F37C}"/>
              </a:ext>
            </a:extLst>
          </p:cNvPr>
          <p:cNvSpPr txBox="1"/>
          <p:nvPr/>
        </p:nvSpPr>
        <p:spPr>
          <a:xfrm>
            <a:off x="7019708" y="5523806"/>
            <a:ext cx="503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95B57B1F-7A55-7832-00F2-FF3449474285}"/>
              </a:ext>
            </a:extLst>
          </p:cNvPr>
          <p:cNvSpPr/>
          <p:nvPr/>
        </p:nvSpPr>
        <p:spPr>
          <a:xfrm>
            <a:off x="-22696" y="255966"/>
            <a:ext cx="248406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Описание сервиса</a:t>
            </a:r>
          </a:p>
        </p:txBody>
      </p:sp>
    </p:spTree>
    <p:extLst>
      <p:ext uri="{BB962C8B-B14F-4D97-AF65-F5344CB8AC3E}">
        <p14:creationId xmlns:p14="http://schemas.microsoft.com/office/powerpoint/2010/main" val="2036117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DDE69-ECD5-E7AC-456F-CCBBBFFA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34F971-309A-3BD8-ED02-90855FBF1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EC3A85-9B12-87E0-3526-0A8ADCAE3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565" y="-180000"/>
            <a:ext cx="12287129" cy="721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D8C79-B148-F675-FF75-D78621AD7C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2000"/>
          </a:blip>
          <a:srcRect l="23915"/>
          <a:stretch/>
        </p:blipFill>
        <p:spPr>
          <a:xfrm rot="5400000">
            <a:off x="-5227013" y="-2117982"/>
            <a:ext cx="7363556" cy="110939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6D96E2-DAB9-826A-3972-6DD10723E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6E5E63FE-367F-B845-8734-F967D6A68AD1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5</a:t>
            </a:r>
          </a:p>
        </p:txBody>
      </p:sp>
      <p:sp>
        <p:nvSpPr>
          <p:cNvPr id="112" name="Скругленный прямоугольник 111">
            <a:extLst>
              <a:ext uri="{FF2B5EF4-FFF2-40B4-BE49-F238E27FC236}">
                <a16:creationId xmlns:a16="http://schemas.microsoft.com/office/drawing/2014/main" id="{531CBDBB-E1A8-81DB-C23B-B9FE094F8239}"/>
              </a:ext>
            </a:extLst>
          </p:cNvPr>
          <p:cNvSpPr/>
          <p:nvPr/>
        </p:nvSpPr>
        <p:spPr>
          <a:xfrm>
            <a:off x="138734" y="629479"/>
            <a:ext cx="11945228" cy="778098"/>
          </a:xfrm>
          <a:prstGeom prst="roundRect">
            <a:avLst>
              <a:gd name="adj" fmla="val 4727"/>
            </a:avLst>
          </a:prstGeom>
          <a:solidFill>
            <a:sysClr val="window" lastClr="FFFFFF">
              <a:lumMod val="85000"/>
              <a:alpha val="67802"/>
            </a:sysClr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3" name="Скругленный прямоугольник 112">
            <a:extLst>
              <a:ext uri="{FF2B5EF4-FFF2-40B4-BE49-F238E27FC236}">
                <a16:creationId xmlns:a16="http://schemas.microsoft.com/office/drawing/2014/main" id="{A8BA09B2-2C25-45D5-7D97-704B0976F905}"/>
              </a:ext>
            </a:extLst>
          </p:cNvPr>
          <p:cNvSpPr/>
          <p:nvPr/>
        </p:nvSpPr>
        <p:spPr>
          <a:xfrm>
            <a:off x="212734" y="690516"/>
            <a:ext cx="11708673" cy="606852"/>
          </a:xfrm>
          <a:prstGeom prst="roundRect">
            <a:avLst>
              <a:gd name="adj" fmla="val 6617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Инновационность сервиса отражается в первую очередь в подходе к процессам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HR-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взаимодействия. Компоненты, содержащиеся в сервисе, не внедрялись ни одним из конкурентов, либо имели предпосылки, но не были реализованы в полной мере. Наглядно это можно продемонстрировать с помощью модели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AS-IS TO-BE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4" name="Скругленный прямоугольник 113">
            <a:extLst>
              <a:ext uri="{FF2B5EF4-FFF2-40B4-BE49-F238E27FC236}">
                <a16:creationId xmlns:a16="http://schemas.microsoft.com/office/drawing/2014/main" id="{D56DE1B6-23A8-DA29-4DFD-F1EE4596F205}"/>
              </a:ext>
            </a:extLst>
          </p:cNvPr>
          <p:cNvSpPr/>
          <p:nvPr/>
        </p:nvSpPr>
        <p:spPr>
          <a:xfrm>
            <a:off x="138734" y="1479843"/>
            <a:ext cx="11945228" cy="4586978"/>
          </a:xfrm>
          <a:prstGeom prst="roundRect">
            <a:avLst>
              <a:gd name="adj" fmla="val 4727"/>
            </a:avLst>
          </a:prstGeom>
          <a:solidFill>
            <a:sysClr val="window" lastClr="FFFFFF">
              <a:lumMod val="85000"/>
              <a:alpha val="67802"/>
            </a:sysClr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5" name="Скругленный прямоугольник 114">
            <a:extLst>
              <a:ext uri="{FF2B5EF4-FFF2-40B4-BE49-F238E27FC236}">
                <a16:creationId xmlns:a16="http://schemas.microsoft.com/office/drawing/2014/main" id="{D6D0E4B9-C0BB-AA37-A35F-9637EDD1444F}"/>
              </a:ext>
            </a:extLst>
          </p:cNvPr>
          <p:cNvSpPr/>
          <p:nvPr/>
        </p:nvSpPr>
        <p:spPr>
          <a:xfrm>
            <a:off x="270593" y="1985246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Соискатели предоставляют недостоверную информацию, чем вводят в заблуждение работодателей, это усложняет и замедляет процесс поиска и коммуникации с соискателем</a:t>
            </a:r>
          </a:p>
        </p:txBody>
      </p:sp>
      <p:sp>
        <p:nvSpPr>
          <p:cNvPr id="116" name="Скругленный прямоугольник 115">
            <a:extLst>
              <a:ext uri="{FF2B5EF4-FFF2-40B4-BE49-F238E27FC236}">
                <a16:creationId xmlns:a16="http://schemas.microsoft.com/office/drawing/2014/main" id="{3048C3E8-53F1-A735-1D7B-AD57533BFFA0}"/>
              </a:ext>
            </a:extLst>
          </p:cNvPr>
          <p:cNvSpPr/>
          <p:nvPr/>
        </p:nvSpPr>
        <p:spPr>
          <a:xfrm>
            <a:off x="270593" y="2528707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Рекрутер вручную заполняет данные о требованиях к вакансии</a:t>
            </a:r>
          </a:p>
        </p:txBody>
      </p:sp>
      <p:sp>
        <p:nvSpPr>
          <p:cNvPr id="117" name="Скругленный прямоугольник 116">
            <a:extLst>
              <a:ext uri="{FF2B5EF4-FFF2-40B4-BE49-F238E27FC236}">
                <a16:creationId xmlns:a16="http://schemas.microsoft.com/office/drawing/2014/main" id="{CE3CAB83-F36D-F56D-EE42-16C40E41826A}"/>
              </a:ext>
            </a:extLst>
          </p:cNvPr>
          <p:cNvSpPr/>
          <p:nvPr/>
        </p:nvSpPr>
        <p:spPr>
          <a:xfrm>
            <a:off x="270593" y="3072168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Рекрутер тратит Х часов на обзвон кандидатов, которые могут не подходить на позицию, откликнувшись посевом</a:t>
            </a:r>
          </a:p>
        </p:txBody>
      </p:sp>
      <p:sp>
        <p:nvSpPr>
          <p:cNvPr id="118" name="Скругленный прямоугольник 117">
            <a:extLst>
              <a:ext uri="{FF2B5EF4-FFF2-40B4-BE49-F238E27FC236}">
                <a16:creationId xmlns:a16="http://schemas.microsoft.com/office/drawing/2014/main" id="{151E6BD3-F98B-56F1-2A73-6BBE3C6680C0}"/>
              </a:ext>
            </a:extLst>
          </p:cNvPr>
          <p:cNvSpPr/>
          <p:nvPr/>
        </p:nvSpPr>
        <p:spPr>
          <a:xfrm>
            <a:off x="270592" y="3635130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Рекрутер тратит время на ручную аналитику резюме</a:t>
            </a:r>
          </a:p>
        </p:txBody>
      </p:sp>
      <p:sp>
        <p:nvSpPr>
          <p:cNvPr id="119" name="Скругленный прямоугольник 118">
            <a:extLst>
              <a:ext uri="{FF2B5EF4-FFF2-40B4-BE49-F238E27FC236}">
                <a16:creationId xmlns:a16="http://schemas.microsoft.com/office/drawing/2014/main" id="{CAF49928-BA79-C26F-258E-4DA48E490E2E}"/>
              </a:ext>
            </a:extLst>
          </p:cNvPr>
          <p:cNvSpPr/>
          <p:nvPr/>
        </p:nvSpPr>
        <p:spPr>
          <a:xfrm>
            <a:off x="270592" y="4198092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Отказ сухой и шаблонный, соискатель не может понять, что послужило причиной отказа и как он может исправить положение для дальнейших собеседований</a:t>
            </a:r>
          </a:p>
        </p:txBody>
      </p:sp>
      <p:sp>
        <p:nvSpPr>
          <p:cNvPr id="120" name="Скругленный прямоугольник 119">
            <a:extLst>
              <a:ext uri="{FF2B5EF4-FFF2-40B4-BE49-F238E27FC236}">
                <a16:creationId xmlns:a16="http://schemas.microsoft.com/office/drawing/2014/main" id="{2E70A769-1A9C-1587-2C41-6DA8D7108A35}"/>
              </a:ext>
            </a:extLst>
          </p:cNvPr>
          <p:cNvSpPr/>
          <p:nvPr/>
        </p:nvSpPr>
        <p:spPr>
          <a:xfrm>
            <a:off x="270592" y="4761054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Требования к соискателю неясны, формулировки размыты, что влияет на размер воронки отклика на вакансию</a:t>
            </a:r>
          </a:p>
        </p:txBody>
      </p:sp>
      <p:sp>
        <p:nvSpPr>
          <p:cNvPr id="121" name="Скругленный прямоугольник 120">
            <a:extLst>
              <a:ext uri="{FF2B5EF4-FFF2-40B4-BE49-F238E27FC236}">
                <a16:creationId xmlns:a16="http://schemas.microsoft.com/office/drawing/2014/main" id="{5F3D4F6F-1791-169C-D156-D09C01E3A3FE}"/>
              </a:ext>
            </a:extLst>
          </p:cNvPr>
          <p:cNvSpPr/>
          <p:nvPr/>
        </p:nvSpPr>
        <p:spPr>
          <a:xfrm>
            <a:off x="270592" y="5324016"/>
            <a:ext cx="3686728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DAA5201-F731-EE85-4F66-5D52E599ECB3}"/>
              </a:ext>
            </a:extLst>
          </p:cNvPr>
          <p:cNvSpPr txBox="1"/>
          <p:nvPr/>
        </p:nvSpPr>
        <p:spPr>
          <a:xfrm>
            <a:off x="397346" y="1606867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AS-IS</a:t>
            </a:r>
            <a:endParaRPr lang="ru-RU" sz="1400" b="1" dirty="0">
              <a:solidFill>
                <a:prstClr val="black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35CA632-C9A7-ADAC-9801-179AF1F44100}"/>
              </a:ext>
            </a:extLst>
          </p:cNvPr>
          <p:cNvSpPr txBox="1"/>
          <p:nvPr/>
        </p:nvSpPr>
        <p:spPr>
          <a:xfrm>
            <a:off x="4069189" y="1576306"/>
            <a:ext cx="18133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Решение</a:t>
            </a:r>
            <a:r>
              <a:rPr lang="en-US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(</a:t>
            </a:r>
            <a:r>
              <a:rPr lang="ru-RU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Хантер</a:t>
            </a:r>
            <a:r>
              <a:rPr lang="en-US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)</a:t>
            </a:r>
            <a:endParaRPr lang="ru-RU" sz="1400" b="1" dirty="0">
              <a:solidFill>
                <a:prstClr val="black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24" name="Скругленный прямоугольник 123">
            <a:extLst>
              <a:ext uri="{FF2B5EF4-FFF2-40B4-BE49-F238E27FC236}">
                <a16:creationId xmlns:a16="http://schemas.microsoft.com/office/drawing/2014/main" id="{04B3B5C6-E1AD-80B5-2D72-4495D5C04A35}"/>
              </a:ext>
            </a:extLst>
          </p:cNvPr>
          <p:cNvSpPr/>
          <p:nvPr/>
        </p:nvSpPr>
        <p:spPr>
          <a:xfrm>
            <a:off x="4038007" y="1985246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Скругленный прямоугольник 124">
            <a:extLst>
              <a:ext uri="{FF2B5EF4-FFF2-40B4-BE49-F238E27FC236}">
                <a16:creationId xmlns:a16="http://schemas.microsoft.com/office/drawing/2014/main" id="{EACDD6CF-5210-273D-11C9-13D308B5E1BF}"/>
              </a:ext>
            </a:extLst>
          </p:cNvPr>
          <p:cNvSpPr/>
          <p:nvPr/>
        </p:nvSpPr>
        <p:spPr>
          <a:xfrm>
            <a:off x="4038007" y="2528707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6" name="Скругленный прямоугольник 125">
            <a:extLst>
              <a:ext uri="{FF2B5EF4-FFF2-40B4-BE49-F238E27FC236}">
                <a16:creationId xmlns:a16="http://schemas.microsoft.com/office/drawing/2014/main" id="{847B9589-59C2-CBC5-45FE-530758D690A4}"/>
              </a:ext>
            </a:extLst>
          </p:cNvPr>
          <p:cNvSpPr/>
          <p:nvPr/>
        </p:nvSpPr>
        <p:spPr>
          <a:xfrm>
            <a:off x="4038007" y="3072168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7" name="Скругленный прямоугольник 126">
            <a:extLst>
              <a:ext uri="{FF2B5EF4-FFF2-40B4-BE49-F238E27FC236}">
                <a16:creationId xmlns:a16="http://schemas.microsoft.com/office/drawing/2014/main" id="{5C58F237-D280-5B03-3130-8D2F601F5041}"/>
              </a:ext>
            </a:extLst>
          </p:cNvPr>
          <p:cNvSpPr/>
          <p:nvPr/>
        </p:nvSpPr>
        <p:spPr>
          <a:xfrm>
            <a:off x="4038006" y="3635130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8" name="Скругленный прямоугольник 127">
            <a:extLst>
              <a:ext uri="{FF2B5EF4-FFF2-40B4-BE49-F238E27FC236}">
                <a16:creationId xmlns:a16="http://schemas.microsoft.com/office/drawing/2014/main" id="{2E07B3F4-DD17-095B-90A5-1896BB8477D6}"/>
              </a:ext>
            </a:extLst>
          </p:cNvPr>
          <p:cNvSpPr/>
          <p:nvPr/>
        </p:nvSpPr>
        <p:spPr>
          <a:xfrm>
            <a:off x="4038006" y="4198092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9" name="Скругленный прямоугольник 128">
            <a:extLst>
              <a:ext uri="{FF2B5EF4-FFF2-40B4-BE49-F238E27FC236}">
                <a16:creationId xmlns:a16="http://schemas.microsoft.com/office/drawing/2014/main" id="{7283F339-AEC2-DFB1-BD0C-19B5B51B4277}"/>
              </a:ext>
            </a:extLst>
          </p:cNvPr>
          <p:cNvSpPr/>
          <p:nvPr/>
        </p:nvSpPr>
        <p:spPr>
          <a:xfrm>
            <a:off x="4038006" y="4761054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0" name="Скругленный прямоугольник 129">
            <a:extLst>
              <a:ext uri="{FF2B5EF4-FFF2-40B4-BE49-F238E27FC236}">
                <a16:creationId xmlns:a16="http://schemas.microsoft.com/office/drawing/2014/main" id="{373858A6-5510-2839-2B3F-0D6B84840A6D}"/>
              </a:ext>
            </a:extLst>
          </p:cNvPr>
          <p:cNvSpPr/>
          <p:nvPr/>
        </p:nvSpPr>
        <p:spPr>
          <a:xfrm>
            <a:off x="4038006" y="5324016"/>
            <a:ext cx="3312364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80D12C6-E2E7-8847-262F-A0AF26DF1818}"/>
              </a:ext>
            </a:extLst>
          </p:cNvPr>
          <p:cNvSpPr txBox="1"/>
          <p:nvPr/>
        </p:nvSpPr>
        <p:spPr>
          <a:xfrm>
            <a:off x="7607543" y="1576306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TO-BE</a:t>
            </a:r>
            <a:endParaRPr lang="ru-RU" sz="1400" b="1" dirty="0">
              <a:solidFill>
                <a:prstClr val="black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32" name="Скругленный прямоугольник 131">
            <a:extLst>
              <a:ext uri="{FF2B5EF4-FFF2-40B4-BE49-F238E27FC236}">
                <a16:creationId xmlns:a16="http://schemas.microsoft.com/office/drawing/2014/main" id="{CC4208CC-EE96-5DD0-D34C-124069B956F0}"/>
              </a:ext>
            </a:extLst>
          </p:cNvPr>
          <p:cNvSpPr/>
          <p:nvPr/>
        </p:nvSpPr>
        <p:spPr>
          <a:xfrm>
            <a:off x="7431058" y="1985246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Соискатели проходят тестирование по всем, указанным ими навыкам, вероятность предоставления недостоверной информации снижается</a:t>
            </a:r>
          </a:p>
        </p:txBody>
      </p:sp>
      <p:sp>
        <p:nvSpPr>
          <p:cNvPr id="133" name="Скругленный прямоугольник 132">
            <a:extLst>
              <a:ext uri="{FF2B5EF4-FFF2-40B4-BE49-F238E27FC236}">
                <a16:creationId xmlns:a16="http://schemas.microsoft.com/office/drawing/2014/main" id="{18D88ABD-06B6-FAC5-4267-1B83E73AEDF8}"/>
              </a:ext>
            </a:extLst>
          </p:cNvPr>
          <p:cNvSpPr/>
          <p:nvPr/>
        </p:nvSpPr>
        <p:spPr>
          <a:xfrm>
            <a:off x="7431058" y="2528707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Конфигуратор позволяет создать требования в конструкторе, настроить требуемый уровень знаний, определить приоритетные навыки и </a:t>
            </a:r>
            <a:r>
              <a:rPr kumimoji="0" lang="ru-RU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тд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4" name="Скругленный прямоугольник 133">
            <a:extLst>
              <a:ext uri="{FF2B5EF4-FFF2-40B4-BE49-F238E27FC236}">
                <a16:creationId xmlns:a16="http://schemas.microsoft.com/office/drawing/2014/main" id="{A6AD177D-160D-35DE-3EA6-12616C863BB5}"/>
              </a:ext>
            </a:extLst>
          </p:cNvPr>
          <p:cNvSpPr/>
          <p:nvPr/>
        </p:nvSpPr>
        <p:spPr>
          <a:xfrm>
            <a:off x="7431058" y="3072168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 выборку кандидатов не попадают те, кто не подходит на вакансию по </a:t>
            </a:r>
            <a:r>
              <a:rPr kumimoji="0" lang="ru-RU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хард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скиллам, это сокращает время сотрудника</a:t>
            </a:r>
          </a:p>
        </p:txBody>
      </p:sp>
      <p:sp>
        <p:nvSpPr>
          <p:cNvPr id="135" name="Скругленный прямоугольник 134">
            <a:extLst>
              <a:ext uri="{FF2B5EF4-FFF2-40B4-BE49-F238E27FC236}">
                <a16:creationId xmlns:a16="http://schemas.microsoft.com/office/drawing/2014/main" id="{900A2787-3FA7-F161-4378-BB0EED73E2A3}"/>
              </a:ext>
            </a:extLst>
          </p:cNvPr>
          <p:cNvSpPr/>
          <p:nvPr/>
        </p:nvSpPr>
        <p:spPr>
          <a:xfrm>
            <a:off x="7431057" y="3635130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Воронка тестирования и аналитики позволяет на этапе отклика отсеивать неподходящих кандидатов, сотруднику останется уделить больше времени другим компетенциям</a:t>
            </a:r>
          </a:p>
        </p:txBody>
      </p:sp>
      <p:sp>
        <p:nvSpPr>
          <p:cNvPr id="136" name="Скругленный прямоугольник 135">
            <a:extLst>
              <a:ext uri="{FF2B5EF4-FFF2-40B4-BE49-F238E27FC236}">
                <a16:creationId xmlns:a16="http://schemas.microsoft.com/office/drawing/2014/main" id="{2ADFAE0E-478A-CADB-3C20-53DDD8AF50D2}"/>
              </a:ext>
            </a:extLst>
          </p:cNvPr>
          <p:cNvSpPr/>
          <p:nvPr/>
        </p:nvSpPr>
        <p:spPr>
          <a:xfrm>
            <a:off x="7431057" y="4198092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 случае отказа  соискатель получает развернутую, автоматически составленную информацию и объяснение, почему ему не могут на данный момент предложить </a:t>
            </a:r>
            <a:r>
              <a:rPr kumimoji="0" lang="ru-RU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оффер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</a:p>
        </p:txBody>
      </p:sp>
      <p:sp>
        <p:nvSpPr>
          <p:cNvPr id="137" name="Скругленный прямоугольник 136">
            <a:extLst>
              <a:ext uri="{FF2B5EF4-FFF2-40B4-BE49-F238E27FC236}">
                <a16:creationId xmlns:a16="http://schemas.microsoft.com/office/drawing/2014/main" id="{B85F77F4-95F8-8C32-F9BC-EEF0C7AEE0DD}"/>
              </a:ext>
            </a:extLst>
          </p:cNvPr>
          <p:cNvSpPr/>
          <p:nvPr/>
        </p:nvSpPr>
        <p:spPr>
          <a:xfrm>
            <a:off x="7431057" y="4761054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Требования к каждой вакансии определены четким списком с требуемой для прохождения на позицию метрикой</a:t>
            </a:r>
          </a:p>
        </p:txBody>
      </p:sp>
      <p:sp>
        <p:nvSpPr>
          <p:cNvPr id="138" name="Скругленный прямоугольник 137">
            <a:extLst>
              <a:ext uri="{FF2B5EF4-FFF2-40B4-BE49-F238E27FC236}">
                <a16:creationId xmlns:a16="http://schemas.microsoft.com/office/drawing/2014/main" id="{253DDF6F-9941-2E5E-3533-2C0E5D539ED0}"/>
              </a:ext>
            </a:extLst>
          </p:cNvPr>
          <p:cNvSpPr/>
          <p:nvPr/>
        </p:nvSpPr>
        <p:spPr>
          <a:xfrm>
            <a:off x="7431057" y="5324016"/>
            <a:ext cx="3665340" cy="479175"/>
          </a:xfrm>
          <a:prstGeom prst="roundRect">
            <a:avLst>
              <a:gd name="adj" fmla="val 9851"/>
            </a:avLst>
          </a:prstGeom>
          <a:solidFill>
            <a:sysClr val="window" lastClr="FFFFFF"/>
          </a:solidFill>
          <a:ln w="635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Студенты на основе аналитики могут выбрать профессию, которую им хотелось бы освоить и собрать для себя дорожную карту освоения навыков</a:t>
            </a:r>
          </a:p>
        </p:txBody>
      </p:sp>
      <p:sp>
        <p:nvSpPr>
          <p:cNvPr id="139" name="Скругленный прямоугольник 138">
            <a:extLst>
              <a:ext uri="{FF2B5EF4-FFF2-40B4-BE49-F238E27FC236}">
                <a16:creationId xmlns:a16="http://schemas.microsoft.com/office/drawing/2014/main" id="{F1081874-625B-8C0A-459C-6CB38164F414}"/>
              </a:ext>
            </a:extLst>
          </p:cNvPr>
          <p:cNvSpPr/>
          <p:nvPr/>
        </p:nvSpPr>
        <p:spPr>
          <a:xfrm>
            <a:off x="11212509" y="1985246"/>
            <a:ext cx="708899" cy="479175"/>
          </a:xfrm>
          <a:prstGeom prst="roundRect">
            <a:avLst>
              <a:gd name="adj" fmla="val 9851"/>
            </a:avLst>
          </a:prstGeom>
          <a:solidFill>
            <a:srgbClr val="0261B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Скругленный прямоугольник 139">
            <a:extLst>
              <a:ext uri="{FF2B5EF4-FFF2-40B4-BE49-F238E27FC236}">
                <a16:creationId xmlns:a16="http://schemas.microsoft.com/office/drawing/2014/main" id="{5912C203-5AF8-7342-9446-6CCFA596A4E8}"/>
              </a:ext>
            </a:extLst>
          </p:cNvPr>
          <p:cNvSpPr/>
          <p:nvPr/>
        </p:nvSpPr>
        <p:spPr>
          <a:xfrm>
            <a:off x="11212509" y="2528707"/>
            <a:ext cx="708899" cy="479175"/>
          </a:xfrm>
          <a:prstGeom prst="roundRect">
            <a:avLst>
              <a:gd name="adj" fmla="val 9851"/>
            </a:avLst>
          </a:prstGeom>
          <a:solidFill>
            <a:srgbClr val="9D9D9D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Скругленный прямоугольник 140">
            <a:extLst>
              <a:ext uri="{FF2B5EF4-FFF2-40B4-BE49-F238E27FC236}">
                <a16:creationId xmlns:a16="http://schemas.microsoft.com/office/drawing/2014/main" id="{C64B25DC-604E-CFEA-8A53-144DFCE71E56}"/>
              </a:ext>
            </a:extLst>
          </p:cNvPr>
          <p:cNvSpPr/>
          <p:nvPr/>
        </p:nvSpPr>
        <p:spPr>
          <a:xfrm>
            <a:off x="11212509" y="3070091"/>
            <a:ext cx="708899" cy="479175"/>
          </a:xfrm>
          <a:prstGeom prst="roundRect">
            <a:avLst>
              <a:gd name="adj" fmla="val 9851"/>
            </a:avLst>
          </a:prstGeom>
          <a:solidFill>
            <a:srgbClr val="0261B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Скругленный прямоугольник 141">
            <a:extLst>
              <a:ext uri="{FF2B5EF4-FFF2-40B4-BE49-F238E27FC236}">
                <a16:creationId xmlns:a16="http://schemas.microsoft.com/office/drawing/2014/main" id="{E71A17B6-4606-DC45-A8CB-520F7C684F93}"/>
              </a:ext>
            </a:extLst>
          </p:cNvPr>
          <p:cNvSpPr/>
          <p:nvPr/>
        </p:nvSpPr>
        <p:spPr>
          <a:xfrm>
            <a:off x="11212509" y="3635130"/>
            <a:ext cx="708899" cy="479175"/>
          </a:xfrm>
          <a:prstGeom prst="roundRect">
            <a:avLst>
              <a:gd name="adj" fmla="val 9851"/>
            </a:avLst>
          </a:prstGeom>
          <a:solidFill>
            <a:srgbClr val="9D9D9D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Скругленный прямоугольник 142">
            <a:extLst>
              <a:ext uri="{FF2B5EF4-FFF2-40B4-BE49-F238E27FC236}">
                <a16:creationId xmlns:a16="http://schemas.microsoft.com/office/drawing/2014/main" id="{40E178D4-A5B0-AFF7-69EC-C65EECE4F87B}"/>
              </a:ext>
            </a:extLst>
          </p:cNvPr>
          <p:cNvSpPr/>
          <p:nvPr/>
        </p:nvSpPr>
        <p:spPr>
          <a:xfrm>
            <a:off x="11212509" y="4202149"/>
            <a:ext cx="708899" cy="479175"/>
          </a:xfrm>
          <a:prstGeom prst="roundRect">
            <a:avLst>
              <a:gd name="adj" fmla="val 9851"/>
            </a:avLst>
          </a:prstGeom>
          <a:solidFill>
            <a:srgbClr val="0261B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Скругленный прямоугольник 143">
            <a:extLst>
              <a:ext uri="{FF2B5EF4-FFF2-40B4-BE49-F238E27FC236}">
                <a16:creationId xmlns:a16="http://schemas.microsoft.com/office/drawing/2014/main" id="{66A9A623-C887-AE7F-0CB5-45ACF1D302EA}"/>
              </a:ext>
            </a:extLst>
          </p:cNvPr>
          <p:cNvSpPr/>
          <p:nvPr/>
        </p:nvSpPr>
        <p:spPr>
          <a:xfrm>
            <a:off x="11212509" y="4769168"/>
            <a:ext cx="708899" cy="479175"/>
          </a:xfrm>
          <a:prstGeom prst="roundRect">
            <a:avLst>
              <a:gd name="adj" fmla="val 9851"/>
            </a:avLst>
          </a:prstGeom>
          <a:solidFill>
            <a:srgbClr val="0261B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Скругленный прямоугольник 144">
            <a:extLst>
              <a:ext uri="{FF2B5EF4-FFF2-40B4-BE49-F238E27FC236}">
                <a16:creationId xmlns:a16="http://schemas.microsoft.com/office/drawing/2014/main" id="{F89A980E-108B-37BE-1B42-580B98694D52}"/>
              </a:ext>
            </a:extLst>
          </p:cNvPr>
          <p:cNvSpPr/>
          <p:nvPr/>
        </p:nvSpPr>
        <p:spPr>
          <a:xfrm>
            <a:off x="11212509" y="5324015"/>
            <a:ext cx="708899" cy="479175"/>
          </a:xfrm>
          <a:prstGeom prst="roundRect">
            <a:avLst>
              <a:gd name="adj" fmla="val 9851"/>
            </a:avLst>
          </a:prstGeom>
          <a:solidFill>
            <a:srgbClr val="0261B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26D6275-8F91-8C61-DDD8-851E7BC1B2E9}"/>
              </a:ext>
            </a:extLst>
          </p:cNvPr>
          <p:cNvSpPr txBox="1"/>
          <p:nvPr/>
        </p:nvSpPr>
        <p:spPr>
          <a:xfrm>
            <a:off x="11166062" y="1576306"/>
            <a:ext cx="6110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prstClr val="black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Инн.</a:t>
            </a:r>
          </a:p>
        </p:txBody>
      </p:sp>
      <p:sp>
        <p:nvSpPr>
          <p:cNvPr id="147" name="Скругленный прямоугольник 146">
            <a:extLst>
              <a:ext uri="{FF2B5EF4-FFF2-40B4-BE49-F238E27FC236}">
                <a16:creationId xmlns:a16="http://schemas.microsoft.com/office/drawing/2014/main" id="{2B86C516-E362-5F34-66FA-0ACFF8170579}"/>
              </a:ext>
            </a:extLst>
          </p:cNvPr>
          <p:cNvSpPr/>
          <p:nvPr/>
        </p:nvSpPr>
        <p:spPr>
          <a:xfrm>
            <a:off x="5136965" y="2095142"/>
            <a:ext cx="1229300" cy="251179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H:Test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48" name="Скругленный прямоугольник 147">
            <a:extLst>
              <a:ext uri="{FF2B5EF4-FFF2-40B4-BE49-F238E27FC236}">
                <a16:creationId xmlns:a16="http://schemas.microsoft.com/office/drawing/2014/main" id="{A0772CF8-D1E1-9190-C63B-7FE5E76D6680}"/>
              </a:ext>
            </a:extLst>
          </p:cNvPr>
          <p:cNvSpPr/>
          <p:nvPr/>
        </p:nvSpPr>
        <p:spPr>
          <a:xfrm>
            <a:off x="5070253" y="2643506"/>
            <a:ext cx="1343097" cy="249575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H:Configurator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49" name="Скругленный прямоугольник 148">
            <a:extLst>
              <a:ext uri="{FF2B5EF4-FFF2-40B4-BE49-F238E27FC236}">
                <a16:creationId xmlns:a16="http://schemas.microsoft.com/office/drawing/2014/main" id="{953A9456-34BD-EDE8-C0C4-E791E4EB9E37}"/>
              </a:ext>
            </a:extLst>
          </p:cNvPr>
          <p:cNvSpPr/>
          <p:nvPr/>
        </p:nvSpPr>
        <p:spPr>
          <a:xfrm>
            <a:off x="4214263" y="3190925"/>
            <a:ext cx="1229300" cy="251179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H:Test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50" name="Скругленный прямоугольник 149">
            <a:extLst>
              <a:ext uri="{FF2B5EF4-FFF2-40B4-BE49-F238E27FC236}">
                <a16:creationId xmlns:a16="http://schemas.microsoft.com/office/drawing/2014/main" id="{A3B504DE-E0A9-CEEE-0FE7-4F02906DA4FE}"/>
              </a:ext>
            </a:extLst>
          </p:cNvPr>
          <p:cNvSpPr/>
          <p:nvPr/>
        </p:nvSpPr>
        <p:spPr>
          <a:xfrm>
            <a:off x="5586232" y="3190925"/>
            <a:ext cx="1654236" cy="245440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H:Analytics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51" name="Скругленный прямоугольник 150">
            <a:extLst>
              <a:ext uri="{FF2B5EF4-FFF2-40B4-BE49-F238E27FC236}">
                <a16:creationId xmlns:a16="http://schemas.microsoft.com/office/drawing/2014/main" id="{D82ADCCB-A845-7D59-1C60-A48BACCEE319}"/>
              </a:ext>
            </a:extLst>
          </p:cNvPr>
          <p:cNvSpPr/>
          <p:nvPr/>
        </p:nvSpPr>
        <p:spPr>
          <a:xfrm>
            <a:off x="4214263" y="3752203"/>
            <a:ext cx="1229300" cy="251179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H:Test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52" name="Скругленный прямоугольник 151">
            <a:extLst>
              <a:ext uri="{FF2B5EF4-FFF2-40B4-BE49-F238E27FC236}">
                <a16:creationId xmlns:a16="http://schemas.microsoft.com/office/drawing/2014/main" id="{A58DAB0E-6256-F747-02CB-C0F7E51C8DDA}"/>
              </a:ext>
            </a:extLst>
          </p:cNvPr>
          <p:cNvSpPr/>
          <p:nvPr/>
        </p:nvSpPr>
        <p:spPr>
          <a:xfrm>
            <a:off x="5586232" y="3752203"/>
            <a:ext cx="1654236" cy="245440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H:Analytics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1F01E591-69DC-4261-AF30-9ACE39A0D780}"/>
              </a:ext>
            </a:extLst>
          </p:cNvPr>
          <p:cNvSpPr/>
          <p:nvPr/>
        </p:nvSpPr>
        <p:spPr>
          <a:xfrm>
            <a:off x="4214772" y="4311496"/>
            <a:ext cx="1228791" cy="245625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H:Messenger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54" name="Скругленный прямоугольник 153">
            <a:extLst>
              <a:ext uri="{FF2B5EF4-FFF2-40B4-BE49-F238E27FC236}">
                <a16:creationId xmlns:a16="http://schemas.microsoft.com/office/drawing/2014/main" id="{0050A6BA-1BCD-A7FF-1EC5-AE6510A4DC40}"/>
              </a:ext>
            </a:extLst>
          </p:cNvPr>
          <p:cNvSpPr/>
          <p:nvPr/>
        </p:nvSpPr>
        <p:spPr>
          <a:xfrm>
            <a:off x="5586232" y="4313553"/>
            <a:ext cx="1654236" cy="243568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H:Recommendations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55" name="Скругленный прямоугольник 154">
            <a:extLst>
              <a:ext uri="{FF2B5EF4-FFF2-40B4-BE49-F238E27FC236}">
                <a16:creationId xmlns:a16="http://schemas.microsoft.com/office/drawing/2014/main" id="{F8380817-EC5E-C51E-6860-3EF038454E94}"/>
              </a:ext>
            </a:extLst>
          </p:cNvPr>
          <p:cNvSpPr/>
          <p:nvPr/>
        </p:nvSpPr>
        <p:spPr>
          <a:xfrm>
            <a:off x="5642003" y="384810"/>
            <a:ext cx="418079" cy="212525"/>
          </a:xfrm>
          <a:prstGeom prst="roundRect">
            <a:avLst>
              <a:gd name="adj" fmla="val 9851"/>
            </a:avLst>
          </a:prstGeom>
          <a:solidFill>
            <a:srgbClr val="0261BF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6" name="Скругленный прямоугольник 155">
            <a:extLst>
              <a:ext uri="{FF2B5EF4-FFF2-40B4-BE49-F238E27FC236}">
                <a16:creationId xmlns:a16="http://schemas.microsoft.com/office/drawing/2014/main" id="{7B21C4C0-4A4E-E6B6-5711-681DF44C3F56}"/>
              </a:ext>
            </a:extLst>
          </p:cNvPr>
          <p:cNvSpPr/>
          <p:nvPr/>
        </p:nvSpPr>
        <p:spPr>
          <a:xfrm>
            <a:off x="7307902" y="394204"/>
            <a:ext cx="418079" cy="212525"/>
          </a:xfrm>
          <a:prstGeom prst="roundRect">
            <a:avLst>
              <a:gd name="adj" fmla="val 9851"/>
            </a:avLst>
          </a:prstGeom>
          <a:solidFill>
            <a:srgbClr val="9D9D9D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✓</a:t>
            </a:r>
            <a:endParaRPr kumimoji="0" lang="ru-RU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A88FBD7-2D10-4998-CAD8-57317ADE13F2}"/>
              </a:ext>
            </a:extLst>
          </p:cNvPr>
          <p:cNvSpPr txBox="1"/>
          <p:nvPr/>
        </p:nvSpPr>
        <p:spPr>
          <a:xfrm>
            <a:off x="6055740" y="374098"/>
            <a:ext cx="11576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 Инновационный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F46D2D4-834A-ED47-0663-D039C702FBB1}"/>
              </a:ext>
            </a:extLst>
          </p:cNvPr>
          <p:cNvSpPr txBox="1"/>
          <p:nvPr/>
        </p:nvSpPr>
        <p:spPr>
          <a:xfrm>
            <a:off x="7782094" y="371883"/>
            <a:ext cx="22862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 Реализовано частично конкурентами</a:t>
            </a:r>
          </a:p>
        </p:txBody>
      </p:sp>
      <p:sp>
        <p:nvSpPr>
          <p:cNvPr id="159" name="Скругленный прямоугольник 158">
            <a:extLst>
              <a:ext uri="{FF2B5EF4-FFF2-40B4-BE49-F238E27FC236}">
                <a16:creationId xmlns:a16="http://schemas.microsoft.com/office/drawing/2014/main" id="{675975BE-E57E-2CDB-89D4-BDE5E69984AD}"/>
              </a:ext>
            </a:extLst>
          </p:cNvPr>
          <p:cNvSpPr/>
          <p:nvPr/>
        </p:nvSpPr>
        <p:spPr>
          <a:xfrm>
            <a:off x="5043187" y="4861073"/>
            <a:ext cx="1343097" cy="249575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H:Configurator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60" name="Скругленный прямоугольник 159">
            <a:extLst>
              <a:ext uri="{FF2B5EF4-FFF2-40B4-BE49-F238E27FC236}">
                <a16:creationId xmlns:a16="http://schemas.microsoft.com/office/drawing/2014/main" id="{6E049F51-14F6-8399-329F-A5963D947A21}"/>
              </a:ext>
            </a:extLst>
          </p:cNvPr>
          <p:cNvSpPr/>
          <p:nvPr/>
        </p:nvSpPr>
        <p:spPr>
          <a:xfrm>
            <a:off x="5070253" y="5452007"/>
            <a:ext cx="1316031" cy="213495"/>
          </a:xfrm>
          <a:prstGeom prst="roundRect">
            <a:avLst/>
          </a:prstGeom>
          <a:solidFill>
            <a:srgbClr val="0261B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H:Roadmap</a:t>
            </a:r>
            <a:endParaRPr kumimoji="0" lang="ru-RU" sz="105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FD29EFD9-7434-8AC5-14D7-74E4D586845B}"/>
              </a:ext>
            </a:extLst>
          </p:cNvPr>
          <p:cNvSpPr/>
          <p:nvPr/>
        </p:nvSpPr>
        <p:spPr>
          <a:xfrm>
            <a:off x="-22697" y="255966"/>
            <a:ext cx="307481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Инновационность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41472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13F61-096F-6729-B035-044372B5B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73F253-8653-32D5-AD2C-8EF7542ED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906D95-D72E-F162-08F6-9183E1282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47565" y="-180000"/>
            <a:ext cx="12287129" cy="721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C6D31C-2493-D738-B71C-0B287C3B1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076962D-ABB7-B98C-21B0-BB1795085463}"/>
              </a:ext>
            </a:extLst>
          </p:cNvPr>
          <p:cNvSpPr/>
          <p:nvPr/>
        </p:nvSpPr>
        <p:spPr>
          <a:xfrm>
            <a:off x="138735" y="649221"/>
            <a:ext cx="11945227" cy="1648501"/>
          </a:xfrm>
          <a:prstGeom prst="roundRect">
            <a:avLst>
              <a:gd name="adj" fmla="val 4727"/>
            </a:avLst>
          </a:prstGeom>
          <a:solidFill>
            <a:schemeClr val="bg1">
              <a:lumMod val="85000"/>
              <a:alpha val="67802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1258092-9C79-8053-E801-554E3341766E}"/>
              </a:ext>
            </a:extLst>
          </p:cNvPr>
          <p:cNvSpPr/>
          <p:nvPr/>
        </p:nvSpPr>
        <p:spPr>
          <a:xfrm>
            <a:off x="138735" y="2377457"/>
            <a:ext cx="11945227" cy="1481499"/>
          </a:xfrm>
          <a:prstGeom prst="roundRect">
            <a:avLst>
              <a:gd name="adj" fmla="val 4727"/>
            </a:avLst>
          </a:prstGeom>
          <a:solidFill>
            <a:schemeClr val="bg1">
              <a:lumMod val="85000"/>
              <a:alpha val="67802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04A02A1C-D2B7-77CC-6DE1-BEE69CD96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67" y="1067980"/>
            <a:ext cx="775089" cy="77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C6483BC-10D4-80FF-5950-3ACD9063C6DF}"/>
              </a:ext>
            </a:extLst>
          </p:cNvPr>
          <p:cNvSpPr/>
          <p:nvPr/>
        </p:nvSpPr>
        <p:spPr>
          <a:xfrm>
            <a:off x="1814869" y="722702"/>
            <a:ext cx="5246986" cy="14656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HH.ru</a:t>
            </a:r>
            <a:r>
              <a:rPr kumimoji="0" lang="en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kumimoji="0" lang="ru-RU" sz="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Хэдхантер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) – российский интернет-сервис для поиска работы и сотрудников, который предоставляет работодателям возможность размещать вакансии, а соискателям – искать работу и просматривать объявления о вакансиях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  <a:endParaRPr kumimoji="0" lang="ru-RU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4C6D5AE8-4A2B-41F2-44F0-CCAF617A98FA}"/>
              </a:ext>
            </a:extLst>
          </p:cNvPr>
          <p:cNvSpPr/>
          <p:nvPr/>
        </p:nvSpPr>
        <p:spPr>
          <a:xfrm>
            <a:off x="7102976" y="722702"/>
            <a:ext cx="4830074" cy="14656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Хедхантер наиболее удобный с точки зрения пользовательского интерфейса сервис, однако имеет такие недостатки как: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Большое количество мошенников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Отсутствие репрезентативных требований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Ограниченная форма общения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Обилие вакансий без возможности детальной фильтрации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4E5F115-0D0F-3315-6E65-A93CB3FCB707}"/>
              </a:ext>
            </a:extLst>
          </p:cNvPr>
          <p:cNvSpPr/>
          <p:nvPr/>
        </p:nvSpPr>
        <p:spPr>
          <a:xfrm>
            <a:off x="1814869" y="2452625"/>
            <a:ext cx="5246986" cy="12521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Careerspace.ru</a:t>
            </a:r>
            <a:r>
              <a:rPr kumimoji="0" lang="en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-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это сайт, который помогает людям найти работу в России. На сайте можно зарегистрироваться и создать профиль с информацией о себе и своих навыках.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Сервис содержит в основном вакансии для «белых воротничков», как транслируется на главной странице. </a:t>
            </a:r>
            <a:endParaRPr kumimoji="0" lang="ru-RU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1C4EBE1-C809-1A57-7B19-71AA48A72128}"/>
              </a:ext>
            </a:extLst>
          </p:cNvPr>
          <p:cNvSpPr/>
          <p:nvPr/>
        </p:nvSpPr>
        <p:spPr>
          <a:xfrm>
            <a:off x="7102976" y="2452625"/>
            <a:ext cx="4830074" cy="12521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Careerspace</a:t>
            </a:r>
            <a:r>
              <a:rPr kumimoji="0" lang="en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предоставляет выборку только интересных и соответствующих запросу вакансий, однако, есть несколько недостатков: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1. Отсутствие возможности для общения с потенциальными работодателями.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2. Ссылки на другие сайты для отклика, что может быть не всегда удобно для пользователей.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3. Высокий порог входа, что может отпугнуть соискателей без опыта</a:t>
            </a:r>
            <a:endParaRPr kumimoji="0" lang="ru-RU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Picture 6" descr="careerspace">
            <a:extLst>
              <a:ext uri="{FF2B5EF4-FFF2-40B4-BE49-F238E27FC236}">
                <a16:creationId xmlns:a16="http://schemas.microsoft.com/office/drawing/2014/main" id="{2E5F19A8-D2B6-316C-2D7F-BEAD1D42D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73" y="3047412"/>
            <a:ext cx="1302515" cy="14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7C6FC25-6A19-A3C5-97DA-1E5EBB79F65F}"/>
              </a:ext>
            </a:extLst>
          </p:cNvPr>
          <p:cNvSpPr/>
          <p:nvPr/>
        </p:nvSpPr>
        <p:spPr>
          <a:xfrm>
            <a:off x="138735" y="3913558"/>
            <a:ext cx="11945227" cy="1418127"/>
          </a:xfrm>
          <a:prstGeom prst="roundRect">
            <a:avLst>
              <a:gd name="adj" fmla="val 4727"/>
            </a:avLst>
          </a:prstGeom>
          <a:solidFill>
            <a:schemeClr val="bg1">
              <a:lumMod val="85000"/>
              <a:alpha val="67802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0358F3FF-8F5E-BE30-19C2-86A893D8B893}"/>
              </a:ext>
            </a:extLst>
          </p:cNvPr>
          <p:cNvSpPr/>
          <p:nvPr/>
        </p:nvSpPr>
        <p:spPr>
          <a:xfrm>
            <a:off x="1814869" y="4008648"/>
            <a:ext cx="5246986" cy="11328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 С помощью </a:t>
            </a:r>
            <a:r>
              <a:rPr kumimoji="0" lang="ru-RU" sz="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Хабр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 Карьеры работодатели находят себе специалистов, а соискатели — работу в самых разных сферах </a:t>
            </a:r>
            <a:r>
              <a:rPr kumimoji="0" lang="en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IT-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индустрии: программирование, верстка, дизайн, менеджмент, веб-аналитика, маркетинг и других. Работодатели размещают вакансии своих компаний, получают отклики от заинтересовавшихся соискателей и выбирают тех, кто кажется им самыми подходящими.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26AA8206-C7D1-F152-5C3A-0250C24D4352}"/>
              </a:ext>
            </a:extLst>
          </p:cNvPr>
          <p:cNvSpPr/>
          <p:nvPr/>
        </p:nvSpPr>
        <p:spPr>
          <a:xfrm>
            <a:off x="7102976" y="4008648"/>
            <a:ext cx="4830074" cy="11328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На </a:t>
            </a:r>
            <a:r>
              <a:rPr kumimoji="0" lang="ru-RU" sz="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Хабр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Карьера в основном только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IT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вакансии, однако обновляются они гораздо реже, чем на </a:t>
            </a:r>
            <a:r>
              <a:rPr kumimoji="0" lang="en-US" sz="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Careerspace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и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HH.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Главным минусом можно назвать значительно меньшее количество вакансий. Главной сильной стороной можно назвать комьюнити, разворачиваемое на </a:t>
            </a:r>
            <a:r>
              <a:rPr kumimoji="0" lang="ru-RU" sz="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Хабре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и позволяющее узнать больше информации о компании. </a:t>
            </a:r>
          </a:p>
        </p:txBody>
      </p:sp>
      <p:pic>
        <p:nvPicPr>
          <p:cNvPr id="21" name="Picture 8">
            <a:extLst>
              <a:ext uri="{FF2B5EF4-FFF2-40B4-BE49-F238E27FC236}">
                <a16:creationId xmlns:a16="http://schemas.microsoft.com/office/drawing/2014/main" id="{5DCE5834-EC52-F389-5272-5E9DDD14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0" y="4187018"/>
            <a:ext cx="1537919" cy="80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A8F912B1-0836-D43B-6F62-E6BD2B6E9463}"/>
              </a:ext>
            </a:extLst>
          </p:cNvPr>
          <p:cNvSpPr/>
          <p:nvPr/>
        </p:nvSpPr>
        <p:spPr>
          <a:xfrm>
            <a:off x="483723" y="5441550"/>
            <a:ext cx="3542062" cy="1019908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E88394F1-80D1-82DD-C7C4-51D02D9C5682}"/>
              </a:ext>
            </a:extLst>
          </p:cNvPr>
          <p:cNvSpPr/>
          <p:nvPr/>
        </p:nvSpPr>
        <p:spPr>
          <a:xfrm>
            <a:off x="4359597" y="5441550"/>
            <a:ext cx="3542062" cy="1019908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FCD1422-E2A9-295C-9435-A608834D6BE4}"/>
              </a:ext>
            </a:extLst>
          </p:cNvPr>
          <p:cNvSpPr/>
          <p:nvPr/>
        </p:nvSpPr>
        <p:spPr>
          <a:xfrm>
            <a:off x="8235471" y="5436888"/>
            <a:ext cx="3542062" cy="1019908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8">
            <a:extLst>
              <a:ext uri="{FF2B5EF4-FFF2-40B4-BE49-F238E27FC236}">
                <a16:creationId xmlns:a16="http://schemas.microsoft.com/office/drawing/2014/main" id="{7FB21A24-41BA-781B-DA35-CA42AA992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0" y="5546518"/>
            <a:ext cx="1537919" cy="80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C16CE5EF-0F7B-C3F3-DE79-816F573FD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096" y="5559683"/>
            <a:ext cx="758920" cy="7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areerspace">
            <a:extLst>
              <a:ext uri="{FF2B5EF4-FFF2-40B4-BE49-F238E27FC236}">
                <a16:creationId xmlns:a16="http://schemas.microsoft.com/office/drawing/2014/main" id="{68BF56B1-1D08-3357-C525-1E2466C93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283" y="5851861"/>
            <a:ext cx="1302515" cy="14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47C27BE-65BD-2CE1-9BC5-1D0CB64F5867}"/>
              </a:ext>
            </a:extLst>
          </p:cNvPr>
          <p:cNvSpPr txBox="1"/>
          <p:nvPr/>
        </p:nvSpPr>
        <p:spPr>
          <a:xfrm>
            <a:off x="2276594" y="5777772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Комьюнити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4E4AC2-2C5D-487E-1DB0-BDCAA7FFD94B}"/>
              </a:ext>
            </a:extLst>
          </p:cNvPr>
          <p:cNvSpPr txBox="1"/>
          <p:nvPr/>
        </p:nvSpPr>
        <p:spPr>
          <a:xfrm>
            <a:off x="5536892" y="5619144"/>
            <a:ext cx="1979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Технологическая развитость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A255BE-F9BC-2724-CCD1-9DA334705D43}"/>
              </a:ext>
            </a:extLst>
          </p:cNvPr>
          <p:cNvSpPr txBox="1"/>
          <p:nvPr/>
        </p:nvSpPr>
        <p:spPr>
          <a:xfrm>
            <a:off x="10105566" y="5639897"/>
            <a:ext cx="1979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Контент и вакансии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3EA51F0-FA9D-6191-CD3D-86FEDC4B4550}"/>
              </a:ext>
            </a:extLst>
          </p:cNvPr>
          <p:cNvSpPr/>
          <p:nvPr/>
        </p:nvSpPr>
        <p:spPr>
          <a:xfrm>
            <a:off x="-22697" y="255966"/>
            <a:ext cx="307481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Аналоги и конкуренты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E0D326-9C50-4E58-82F5-270242007469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7126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13F61-096F-6729-B035-044372B5B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906D95-D72E-F162-08F6-9183E1282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47565" y="-180000"/>
            <a:ext cx="12287129" cy="721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C6D31C-2493-D738-B71C-0B287C3B1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3EA51F0-FA9D-6191-CD3D-86FEDC4B4550}"/>
              </a:ext>
            </a:extLst>
          </p:cNvPr>
          <p:cNvSpPr/>
          <p:nvPr/>
        </p:nvSpPr>
        <p:spPr>
          <a:xfrm>
            <a:off x="-22697" y="255966"/>
            <a:ext cx="414359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Способы монетизации сервиса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E0D326-9C50-4E58-82F5-270242007469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</a:t>
            </a: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66353994-EEB3-73CF-0223-AD36D1D6A493}"/>
              </a:ext>
            </a:extLst>
          </p:cNvPr>
          <p:cNvSpPr/>
          <p:nvPr/>
        </p:nvSpPr>
        <p:spPr>
          <a:xfrm>
            <a:off x="521908" y="779938"/>
            <a:ext cx="3501452" cy="5822095"/>
          </a:xfrm>
          <a:prstGeom prst="roundRect">
            <a:avLst>
              <a:gd name="adj" fmla="val 10399"/>
            </a:avLst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E53CE637-5B1B-FC94-36C8-CFA82965B40F}"/>
              </a:ext>
            </a:extLst>
          </p:cNvPr>
          <p:cNvSpPr/>
          <p:nvPr/>
        </p:nvSpPr>
        <p:spPr>
          <a:xfrm>
            <a:off x="4276853" y="779938"/>
            <a:ext cx="3501452" cy="5822095"/>
          </a:xfrm>
          <a:prstGeom prst="roundRect">
            <a:avLst>
              <a:gd name="adj" fmla="val 10399"/>
            </a:avLst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08E5F20E-B8A9-3521-6D54-E53C73B5AB9F}"/>
              </a:ext>
            </a:extLst>
          </p:cNvPr>
          <p:cNvSpPr/>
          <p:nvPr/>
        </p:nvSpPr>
        <p:spPr>
          <a:xfrm>
            <a:off x="8031797" y="779938"/>
            <a:ext cx="3501452" cy="5822095"/>
          </a:xfrm>
          <a:prstGeom prst="roundRect">
            <a:avLst>
              <a:gd name="adj" fmla="val 10399"/>
            </a:avLst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6CF673E2-B862-F762-F849-9E8CA6A03CE7}"/>
              </a:ext>
            </a:extLst>
          </p:cNvPr>
          <p:cNvSpPr/>
          <p:nvPr/>
        </p:nvSpPr>
        <p:spPr>
          <a:xfrm>
            <a:off x="1678289" y="902316"/>
            <a:ext cx="1229300" cy="251179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B2B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39EA28B7-973A-9B81-907E-D7B5962C3207}"/>
              </a:ext>
            </a:extLst>
          </p:cNvPr>
          <p:cNvSpPr/>
          <p:nvPr/>
        </p:nvSpPr>
        <p:spPr>
          <a:xfrm>
            <a:off x="5412929" y="902316"/>
            <a:ext cx="1229300" cy="251179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B2C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456214EA-F8B7-EF3E-853F-C779CC210F7E}"/>
              </a:ext>
            </a:extLst>
          </p:cNvPr>
          <p:cNvSpPr/>
          <p:nvPr/>
        </p:nvSpPr>
        <p:spPr>
          <a:xfrm>
            <a:off x="8782630" y="902316"/>
            <a:ext cx="2129001" cy="251179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Рекламные интеграции</a:t>
            </a: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37815AE-0F7E-7A77-2323-393F1540AC05}"/>
              </a:ext>
            </a:extLst>
          </p:cNvPr>
          <p:cNvSpPr/>
          <p:nvPr/>
        </p:nvSpPr>
        <p:spPr>
          <a:xfrm>
            <a:off x="658751" y="1418312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Размещение вакансий и пользование сервисом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C8A9B7AC-2C0A-1C6A-95FA-7C07CFEB6433}"/>
              </a:ext>
            </a:extLst>
          </p:cNvPr>
          <p:cNvSpPr/>
          <p:nvPr/>
        </p:nvSpPr>
        <p:spPr>
          <a:xfrm>
            <a:off x="658751" y="2546244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Использование информационных и аналитических материалов</a:t>
            </a: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60BEAF9A-8480-66C9-8764-8EF562ED1C8C}"/>
              </a:ext>
            </a:extLst>
          </p:cNvPr>
          <p:cNvSpPr/>
          <p:nvPr/>
        </p:nvSpPr>
        <p:spPr>
          <a:xfrm>
            <a:off x="658751" y="4941660"/>
            <a:ext cx="3104574" cy="1500229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Сокращение ресурсов на сборку и создание требований к вакансии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</a:t>
            </a:r>
            <a:r>
              <a:rPr kumimoji="0" lang="ru-RU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учную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аналитику резюме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</a:t>
            </a:r>
            <a:r>
              <a:rPr kumimoji="0" lang="ru-RU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ервую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коммуникацию</a:t>
            </a: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1A2AEC7C-1570-F3F6-0FC6-ECD977E2E461}"/>
              </a:ext>
            </a:extLst>
          </p:cNvPr>
          <p:cNvSpPr/>
          <p:nvPr/>
        </p:nvSpPr>
        <p:spPr>
          <a:xfrm>
            <a:off x="4418508" y="1418312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Пользование сервисом по подписке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F08558CE-CAE1-91C0-4E38-F7CF1A972556}"/>
              </a:ext>
            </a:extLst>
          </p:cNvPr>
          <p:cNvSpPr/>
          <p:nvPr/>
        </p:nvSpPr>
        <p:spPr>
          <a:xfrm>
            <a:off x="4418508" y="2546244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Покупка дополнительных опций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A7C949C9-9235-35ED-D3E8-526991EEC1A7}"/>
              </a:ext>
            </a:extLst>
          </p:cNvPr>
          <p:cNvSpPr/>
          <p:nvPr/>
        </p:nvSpPr>
        <p:spPr>
          <a:xfrm>
            <a:off x="8230236" y="1418312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Размещение в информационных материалах статей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4EAA3DC5-E997-F264-65EB-04098864C894}"/>
              </a:ext>
            </a:extLst>
          </p:cNvPr>
          <p:cNvSpPr/>
          <p:nvPr/>
        </p:nvSpPr>
        <p:spPr>
          <a:xfrm>
            <a:off x="4418508" y="4941660"/>
            <a:ext cx="3104574" cy="1500229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Возможность приобретения расширенных возможностей для увеличения эффективности поиска 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2DA19A7-C754-B8D9-0558-CF668FC7FF2B}"/>
              </a:ext>
            </a:extLst>
          </p:cNvPr>
          <p:cNvSpPr/>
          <p:nvPr/>
        </p:nvSpPr>
        <p:spPr>
          <a:xfrm>
            <a:off x="3447033" y="878087"/>
            <a:ext cx="316292" cy="3162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AA3DBF8A-BD9B-C0E5-3F5A-82E4AF9D3352}"/>
              </a:ext>
            </a:extLst>
          </p:cNvPr>
          <p:cNvSpPr/>
          <p:nvPr/>
        </p:nvSpPr>
        <p:spPr>
          <a:xfrm>
            <a:off x="11057930" y="879416"/>
            <a:ext cx="316292" cy="3162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CB0A9C99-B225-C149-6BDE-04C84C961982}"/>
              </a:ext>
            </a:extLst>
          </p:cNvPr>
          <p:cNvSpPr/>
          <p:nvPr/>
        </p:nvSpPr>
        <p:spPr>
          <a:xfrm>
            <a:off x="7190237" y="878087"/>
            <a:ext cx="316292" cy="3162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AFAAACFA-5EFB-1FBB-8E3A-892926533E63}"/>
              </a:ext>
            </a:extLst>
          </p:cNvPr>
          <p:cNvSpPr/>
          <p:nvPr/>
        </p:nvSpPr>
        <p:spPr>
          <a:xfrm>
            <a:off x="8230236" y="2546244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Размещение рекламы в зависимости от потребности соискателя</a:t>
            </a: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51101A19-5F7B-EC2A-C20C-19D7B02169A8}"/>
              </a:ext>
            </a:extLst>
          </p:cNvPr>
          <p:cNvSpPr/>
          <p:nvPr/>
        </p:nvSpPr>
        <p:spPr>
          <a:xfrm>
            <a:off x="8230236" y="3690985"/>
            <a:ext cx="3104574" cy="10078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Размещение рекламы для корпоративного обучения</a:t>
            </a: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C1B1B7AC-5FBB-707C-FF84-03FDC59B6785}"/>
              </a:ext>
            </a:extLst>
          </p:cNvPr>
          <p:cNvSpPr/>
          <p:nvPr/>
        </p:nvSpPr>
        <p:spPr>
          <a:xfrm>
            <a:off x="8230236" y="4941660"/>
            <a:ext cx="3104574" cy="1500229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Продвижение образовательных площадок на основании недостаточных знаний у соискателей в требуемых областях</a:t>
            </a:r>
          </a:p>
        </p:txBody>
      </p:sp>
    </p:spTree>
    <p:extLst>
      <p:ext uri="{BB962C8B-B14F-4D97-AF65-F5344CB8AC3E}">
        <p14:creationId xmlns:p14="http://schemas.microsoft.com/office/powerpoint/2010/main" val="134937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13F61-096F-6729-B035-044372B5B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906D95-D72E-F162-08F6-9183E1282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47565" y="220658"/>
            <a:ext cx="12287129" cy="721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C6D31C-2493-D738-B71C-0B287C3B1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3EA51F0-FA9D-6191-CD3D-86FEDC4B4550}"/>
              </a:ext>
            </a:extLst>
          </p:cNvPr>
          <p:cNvSpPr/>
          <p:nvPr/>
        </p:nvSpPr>
        <p:spPr>
          <a:xfrm>
            <a:off x="-22697" y="255966"/>
            <a:ext cx="414359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Дальнейшие шаги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E0D326-9C50-4E58-82F5-270242007469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</a:t>
            </a:r>
          </a:p>
        </p:txBody>
      </p:sp>
      <p:sp>
        <p:nvSpPr>
          <p:cNvPr id="26" name="Пятиугольник 25">
            <a:extLst>
              <a:ext uri="{FF2B5EF4-FFF2-40B4-BE49-F238E27FC236}">
                <a16:creationId xmlns:a16="http://schemas.microsoft.com/office/drawing/2014/main" id="{51BEC1AD-C661-320B-AC39-DEF9BBFFBA80}"/>
              </a:ext>
            </a:extLst>
          </p:cNvPr>
          <p:cNvSpPr/>
          <p:nvPr/>
        </p:nvSpPr>
        <p:spPr>
          <a:xfrm>
            <a:off x="8864348" y="2433045"/>
            <a:ext cx="2827862" cy="691662"/>
          </a:xfrm>
          <a:prstGeom prst="homePlate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ятиугольник 26">
            <a:extLst>
              <a:ext uri="{FF2B5EF4-FFF2-40B4-BE49-F238E27FC236}">
                <a16:creationId xmlns:a16="http://schemas.microsoft.com/office/drawing/2014/main" id="{4B608A2B-83C5-64A3-4C4A-699C10A74BB1}"/>
              </a:ext>
            </a:extLst>
          </p:cNvPr>
          <p:cNvSpPr/>
          <p:nvPr/>
        </p:nvSpPr>
        <p:spPr>
          <a:xfrm>
            <a:off x="8041970" y="2433045"/>
            <a:ext cx="3650240" cy="69166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>
            <a:extLst>
              <a:ext uri="{FF2B5EF4-FFF2-40B4-BE49-F238E27FC236}">
                <a16:creationId xmlns:a16="http://schemas.microsoft.com/office/drawing/2014/main" id="{6ED3D5D7-5272-62BF-6E65-0FBF7FF1216C}"/>
              </a:ext>
            </a:extLst>
          </p:cNvPr>
          <p:cNvSpPr/>
          <p:nvPr/>
        </p:nvSpPr>
        <p:spPr>
          <a:xfrm>
            <a:off x="7201456" y="2433045"/>
            <a:ext cx="2827862" cy="691662"/>
          </a:xfrm>
          <a:prstGeom prst="homePlate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1 – 2,5 </a:t>
            </a:r>
            <a:r>
              <a:rPr lang="ru-RU" sz="1100" dirty="0" err="1"/>
              <a:t>млн.руб</a:t>
            </a:r>
            <a:endParaRPr lang="ru-RU" sz="1100" dirty="0"/>
          </a:p>
        </p:txBody>
      </p:sp>
      <p:sp>
        <p:nvSpPr>
          <p:cNvPr id="30" name="Пятиугольник 29">
            <a:extLst>
              <a:ext uri="{FF2B5EF4-FFF2-40B4-BE49-F238E27FC236}">
                <a16:creationId xmlns:a16="http://schemas.microsoft.com/office/drawing/2014/main" id="{6B0E4754-C661-5F7A-BA7B-8C09986E3E2B}"/>
              </a:ext>
            </a:extLst>
          </p:cNvPr>
          <p:cNvSpPr/>
          <p:nvPr/>
        </p:nvSpPr>
        <p:spPr>
          <a:xfrm>
            <a:off x="5520428" y="2433045"/>
            <a:ext cx="2148340" cy="691662"/>
          </a:xfrm>
          <a:prstGeom prst="homePlate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ятиугольник 33">
            <a:extLst>
              <a:ext uri="{FF2B5EF4-FFF2-40B4-BE49-F238E27FC236}">
                <a16:creationId xmlns:a16="http://schemas.microsoft.com/office/drawing/2014/main" id="{6FAEEC00-3F3D-DAB5-8BC5-F99E52154AE8}"/>
              </a:ext>
            </a:extLst>
          </p:cNvPr>
          <p:cNvSpPr/>
          <p:nvPr/>
        </p:nvSpPr>
        <p:spPr>
          <a:xfrm>
            <a:off x="4679914" y="2433045"/>
            <a:ext cx="1661401" cy="69166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ятиугольник 52">
            <a:extLst>
              <a:ext uri="{FF2B5EF4-FFF2-40B4-BE49-F238E27FC236}">
                <a16:creationId xmlns:a16="http://schemas.microsoft.com/office/drawing/2014/main" id="{338BD628-D9F5-4C59-882B-B86C7F3AC33D}"/>
              </a:ext>
            </a:extLst>
          </p:cNvPr>
          <p:cNvSpPr/>
          <p:nvPr/>
        </p:nvSpPr>
        <p:spPr>
          <a:xfrm>
            <a:off x="2998886" y="2433045"/>
            <a:ext cx="3362056" cy="69166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                        200.000 – 300.000 руб.</a:t>
            </a:r>
          </a:p>
        </p:txBody>
      </p:sp>
      <p:sp>
        <p:nvSpPr>
          <p:cNvPr id="54" name="Пятиугольник 53">
            <a:extLst>
              <a:ext uri="{FF2B5EF4-FFF2-40B4-BE49-F238E27FC236}">
                <a16:creationId xmlns:a16="http://schemas.microsoft.com/office/drawing/2014/main" id="{00970948-3A7E-8C38-231B-E8D182EB4DB4}"/>
              </a:ext>
            </a:extLst>
          </p:cNvPr>
          <p:cNvSpPr/>
          <p:nvPr/>
        </p:nvSpPr>
        <p:spPr>
          <a:xfrm>
            <a:off x="2158372" y="2433045"/>
            <a:ext cx="2040897" cy="691662"/>
          </a:xfrm>
          <a:prstGeom prst="homePlate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ятиугольник 54">
            <a:extLst>
              <a:ext uri="{FF2B5EF4-FFF2-40B4-BE49-F238E27FC236}">
                <a16:creationId xmlns:a16="http://schemas.microsoft.com/office/drawing/2014/main" id="{F59D40B5-C218-42D2-027B-0ACEE4E57DFD}"/>
              </a:ext>
            </a:extLst>
          </p:cNvPr>
          <p:cNvSpPr/>
          <p:nvPr/>
        </p:nvSpPr>
        <p:spPr>
          <a:xfrm>
            <a:off x="1317858" y="2433045"/>
            <a:ext cx="1803294" cy="69166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ятиугольник 55">
            <a:extLst>
              <a:ext uri="{FF2B5EF4-FFF2-40B4-BE49-F238E27FC236}">
                <a16:creationId xmlns:a16="http://schemas.microsoft.com/office/drawing/2014/main" id="{6893FB36-9856-FCE3-BB45-8808229BB858}"/>
              </a:ext>
            </a:extLst>
          </p:cNvPr>
          <p:cNvSpPr/>
          <p:nvPr/>
        </p:nvSpPr>
        <p:spPr>
          <a:xfrm>
            <a:off x="617962" y="2433045"/>
            <a:ext cx="1537262" cy="691662"/>
          </a:xfrm>
          <a:prstGeom prst="homePlate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520E53A-D197-0733-2F88-D7F6161EA354}"/>
              </a:ext>
            </a:extLst>
          </p:cNvPr>
          <p:cNvSpPr txBox="1"/>
          <p:nvPr/>
        </p:nvSpPr>
        <p:spPr>
          <a:xfrm>
            <a:off x="353740" y="3146306"/>
            <a:ext cx="1098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Старт проекта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D1795B8-90DA-0DF6-F463-426201E421FB}"/>
              </a:ext>
            </a:extLst>
          </p:cNvPr>
          <p:cNvSpPr txBox="1"/>
          <p:nvPr/>
        </p:nvSpPr>
        <p:spPr>
          <a:xfrm>
            <a:off x="556157" y="2112815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2022.4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69C0134-D709-886E-3863-CEB7F915A0AD}"/>
              </a:ext>
            </a:extLst>
          </p:cNvPr>
          <p:cNvSpPr txBox="1"/>
          <p:nvPr/>
        </p:nvSpPr>
        <p:spPr>
          <a:xfrm>
            <a:off x="1532439" y="2104193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2023.1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08A4D5-53A1-2B74-3407-56B4EE8E058F}"/>
              </a:ext>
            </a:extLst>
          </p:cNvPr>
          <p:cNvSpPr txBox="1"/>
          <p:nvPr/>
        </p:nvSpPr>
        <p:spPr>
          <a:xfrm>
            <a:off x="1575558" y="3183327"/>
            <a:ext cx="2040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Аналитика, расчет финансовой модели, визуализация прототипа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964A9D2-F206-3B9A-59D9-B243CB966F2D}"/>
              </a:ext>
            </a:extLst>
          </p:cNvPr>
          <p:cNvSpPr txBox="1"/>
          <p:nvPr/>
        </p:nvSpPr>
        <p:spPr>
          <a:xfrm>
            <a:off x="2535619" y="2112815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2023.2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7576D20-EF7B-8D3B-C719-0BB0BBAFDE07}"/>
              </a:ext>
            </a:extLst>
          </p:cNvPr>
          <p:cNvSpPr txBox="1"/>
          <p:nvPr/>
        </p:nvSpPr>
        <p:spPr>
          <a:xfrm>
            <a:off x="3600095" y="2099696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2023.3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E17EF4B-FB5E-5FB2-7ED9-83A16FCA38E1}"/>
              </a:ext>
            </a:extLst>
          </p:cNvPr>
          <p:cNvSpPr txBox="1"/>
          <p:nvPr/>
        </p:nvSpPr>
        <p:spPr>
          <a:xfrm>
            <a:off x="3494761" y="3253555"/>
            <a:ext cx="1595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Старт сотрудничества с </a:t>
            </a:r>
            <a:r>
              <a:rPr lang="en-US" sz="1200" dirty="0" err="1"/>
              <a:t>Evrone</a:t>
            </a:r>
            <a:endParaRPr lang="ru-RU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27DE118-AAAA-95E6-0F16-BBA7146576C7}"/>
              </a:ext>
            </a:extLst>
          </p:cNvPr>
          <p:cNvSpPr txBox="1"/>
          <p:nvPr/>
        </p:nvSpPr>
        <p:spPr>
          <a:xfrm>
            <a:off x="5358129" y="3191949"/>
            <a:ext cx="1595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MVP</a:t>
            </a:r>
          </a:p>
          <a:p>
            <a:pPr algn="ctr"/>
            <a:r>
              <a:rPr lang="en-US" sz="1200" dirty="0"/>
              <a:t>H:Test, H:A, </a:t>
            </a:r>
            <a:r>
              <a:rPr lang="en-US" sz="1200" dirty="0" err="1"/>
              <a:t>H:Conf</a:t>
            </a:r>
            <a:endParaRPr lang="ru-RU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6A2C1A0-E096-1637-5E50-39019B3E4A90}"/>
              </a:ext>
            </a:extLst>
          </p:cNvPr>
          <p:cNvSpPr txBox="1"/>
          <p:nvPr/>
        </p:nvSpPr>
        <p:spPr>
          <a:xfrm>
            <a:off x="5760707" y="2107672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2023.</a:t>
            </a:r>
            <a:r>
              <a:rPr lang="en-US" sz="1100" dirty="0"/>
              <a:t>4</a:t>
            </a:r>
            <a:endParaRPr lang="ru-RU" sz="11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74C29BC-8690-8D9A-8052-F87E6BB4378B}"/>
              </a:ext>
            </a:extLst>
          </p:cNvPr>
          <p:cNvSpPr txBox="1"/>
          <p:nvPr/>
        </p:nvSpPr>
        <p:spPr>
          <a:xfrm>
            <a:off x="9366077" y="2144667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</a:t>
            </a:r>
            <a:r>
              <a:rPr lang="en-US" sz="1100" dirty="0"/>
              <a:t>4.</a:t>
            </a:r>
            <a:r>
              <a:rPr lang="ru-RU" sz="1100" dirty="0"/>
              <a:t>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9180358-F1F6-A998-942B-AD9F9C750F00}"/>
              </a:ext>
            </a:extLst>
          </p:cNvPr>
          <p:cNvSpPr txBox="1"/>
          <p:nvPr/>
        </p:nvSpPr>
        <p:spPr>
          <a:xfrm>
            <a:off x="9736940" y="3229493"/>
            <a:ext cx="1595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Выход на рынок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D03AF7-4061-8EF3-71A1-71B714B72223}"/>
              </a:ext>
            </a:extLst>
          </p:cNvPr>
          <p:cNvSpPr txBox="1"/>
          <p:nvPr/>
        </p:nvSpPr>
        <p:spPr>
          <a:xfrm>
            <a:off x="8066586" y="3246596"/>
            <a:ext cx="1595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Первая версия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B38B77-52D1-6889-6D55-D2DFCA12EBD0}"/>
              </a:ext>
            </a:extLst>
          </p:cNvPr>
          <p:cNvSpPr txBox="1"/>
          <p:nvPr/>
        </p:nvSpPr>
        <p:spPr>
          <a:xfrm>
            <a:off x="11042159" y="2144667"/>
            <a:ext cx="580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</a:t>
            </a:r>
            <a:r>
              <a:rPr lang="en-US" sz="1100" dirty="0"/>
              <a:t>4.</a:t>
            </a:r>
            <a:r>
              <a:rPr lang="ru-RU" sz="1100" dirty="0"/>
              <a:t>3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7651CBFB-592D-1CBC-7947-6EF2114B95EE}"/>
              </a:ext>
            </a:extLst>
          </p:cNvPr>
          <p:cNvSpPr/>
          <p:nvPr/>
        </p:nvSpPr>
        <p:spPr>
          <a:xfrm>
            <a:off x="617963" y="3827613"/>
            <a:ext cx="11074248" cy="377952"/>
          </a:xfrm>
          <a:prstGeom prst="roundRect">
            <a:avLst/>
          </a:prstGeom>
          <a:solidFill>
            <a:srgbClr val="0261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Собственные средства</a:t>
            </a:r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34DC195D-6A20-C4A5-EB18-EEB597B81458}"/>
              </a:ext>
            </a:extLst>
          </p:cNvPr>
          <p:cNvSpPr/>
          <p:nvPr/>
        </p:nvSpPr>
        <p:spPr>
          <a:xfrm>
            <a:off x="7220483" y="4943141"/>
            <a:ext cx="4471727" cy="377952"/>
          </a:xfrm>
          <a:prstGeom prst="roundRect">
            <a:avLst/>
          </a:prstGeom>
          <a:solidFill>
            <a:srgbClr val="0261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Инвестиции</a:t>
            </a:r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78C1CA4B-ED97-987E-752A-304B6C06AB83}"/>
              </a:ext>
            </a:extLst>
          </p:cNvPr>
          <p:cNvSpPr/>
          <p:nvPr/>
        </p:nvSpPr>
        <p:spPr>
          <a:xfrm>
            <a:off x="6155890" y="4393824"/>
            <a:ext cx="5536320" cy="377952"/>
          </a:xfrm>
          <a:prstGeom prst="roundRect">
            <a:avLst/>
          </a:prstGeom>
          <a:solidFill>
            <a:srgbClr val="0261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Грантовая поддержка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80EA54-A46E-90B2-4377-B173859CAE0A}"/>
              </a:ext>
            </a:extLst>
          </p:cNvPr>
          <p:cNvSpPr txBox="1"/>
          <p:nvPr/>
        </p:nvSpPr>
        <p:spPr>
          <a:xfrm>
            <a:off x="12411456" y="258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F3B8D6-320D-22BC-1B6A-C9A3964911C7}"/>
              </a:ext>
            </a:extLst>
          </p:cNvPr>
          <p:cNvSpPr txBox="1"/>
          <p:nvPr/>
        </p:nvSpPr>
        <p:spPr>
          <a:xfrm>
            <a:off x="3660944" y="1250595"/>
            <a:ext cx="4780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/>
              <a:t>Сотрудники</a:t>
            </a:r>
            <a:endParaRPr lang="en-US" sz="12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/>
              <a:t>Платные ресурсы</a:t>
            </a:r>
            <a:endParaRPr lang="en-US" sz="12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/>
              <a:t>Продвижение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/>
              <a:t>Сотрудничество с </a:t>
            </a:r>
            <a:r>
              <a:rPr lang="en-US" sz="1200" dirty="0"/>
              <a:t>Outsource - </a:t>
            </a:r>
            <a:r>
              <a:rPr lang="ru-RU" sz="1200" dirty="0"/>
              <a:t>разработчиками</a:t>
            </a:r>
          </a:p>
        </p:txBody>
      </p:sp>
    </p:spTree>
    <p:extLst>
      <p:ext uri="{BB962C8B-B14F-4D97-AF65-F5344CB8AC3E}">
        <p14:creationId xmlns:p14="http://schemas.microsoft.com/office/powerpoint/2010/main" val="279678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AEF06F-617A-BB96-A23B-ED3BB04CB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85" y="-180000"/>
            <a:ext cx="12287129" cy="721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15C757-BBC8-F255-8F32-64481A4F1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5084" y="266976"/>
            <a:ext cx="1017431" cy="196298"/>
          </a:xfrm>
          <a:prstGeom prst="rect">
            <a:avLst/>
          </a:prstGeom>
        </p:spPr>
      </p:pic>
      <p:pic>
        <p:nvPicPr>
          <p:cNvPr id="9" name="Запись экрана 2023-07-12 в 21.00.33" descr="Запись экрана 2023-07-12 в 21.00.33">
            <a:hlinkClick r:id="" action="ppaction://media"/>
            <a:extLst>
              <a:ext uri="{FF2B5EF4-FFF2-40B4-BE49-F238E27FC236}">
                <a16:creationId xmlns:a16="http://schemas.microsoft.com/office/drawing/2014/main" id="{D97C6460-7022-2772-E017-A12FE26E16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8339" y="808361"/>
            <a:ext cx="2813546" cy="524127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833C6C-6B89-E95A-51BA-604372BA6A0E}"/>
              </a:ext>
            </a:extLst>
          </p:cNvPr>
          <p:cNvSpPr/>
          <p:nvPr/>
        </p:nvSpPr>
        <p:spPr>
          <a:xfrm>
            <a:off x="-22697" y="255966"/>
            <a:ext cx="307481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Прототипы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99EFB77-7FD7-F71A-A98C-02CB6FE30BD8}"/>
              </a:ext>
            </a:extLst>
          </p:cNvPr>
          <p:cNvSpPr/>
          <p:nvPr/>
        </p:nvSpPr>
        <p:spPr>
          <a:xfrm>
            <a:off x="6473049" y="935507"/>
            <a:ext cx="1183100" cy="376479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Web</a:t>
            </a:r>
            <a:endParaRPr lang="ru-RU" sz="1600" b="1" dirty="0"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175748D-1B39-830A-B709-585149B1313C}"/>
              </a:ext>
            </a:extLst>
          </p:cNvPr>
          <p:cNvSpPr/>
          <p:nvPr/>
        </p:nvSpPr>
        <p:spPr>
          <a:xfrm>
            <a:off x="422362" y="935507"/>
            <a:ext cx="1183100" cy="376479"/>
          </a:xfrm>
          <a:prstGeom prst="roundRect">
            <a:avLst/>
          </a:prstGeom>
          <a:solidFill>
            <a:srgbClr val="026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App</a:t>
            </a:r>
            <a:endParaRPr lang="ru-RU" sz="1600" b="1" dirty="0"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D90E0C2-34EF-0A57-680C-C374FD845F33}"/>
              </a:ext>
            </a:extLst>
          </p:cNvPr>
          <p:cNvSpPr/>
          <p:nvPr/>
        </p:nvSpPr>
        <p:spPr>
          <a:xfrm>
            <a:off x="1357954" y="5994058"/>
            <a:ext cx="3494315" cy="53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09FDD0-9C47-CE05-8A1C-A938AA3D0457}"/>
              </a:ext>
            </a:extLst>
          </p:cNvPr>
          <p:cNvSpPr txBox="1"/>
          <p:nvPr/>
        </p:nvSpPr>
        <p:spPr>
          <a:xfrm>
            <a:off x="11634150" y="6441889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9179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1460</Words>
  <Application>Microsoft Macintosh PowerPoint</Application>
  <PresentationFormat>Широкоэкранный</PresentationFormat>
  <Paragraphs>223</Paragraphs>
  <Slides>9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Google Sans</vt:lpstr>
      <vt:lpstr>Open Sans</vt:lpstr>
      <vt:lpstr>Open Sans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Буйлов</dc:creator>
  <cp:lastModifiedBy>Дмитрий Буйлов</cp:lastModifiedBy>
  <cp:revision>3</cp:revision>
  <dcterms:created xsi:type="dcterms:W3CDTF">2023-07-11T19:05:33Z</dcterms:created>
  <dcterms:modified xsi:type="dcterms:W3CDTF">2023-08-03T14:28:58Z</dcterms:modified>
</cp:coreProperties>
</file>