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нукян Анаит Артёмовна" initials="МАА" lastIdx="1" clrIdx="0">
    <p:extLst>
      <p:ext uri="{19B8F6BF-5375-455C-9EA6-DF929625EA0E}">
        <p15:presenceInfo xmlns:p15="http://schemas.microsoft.com/office/powerpoint/2012/main" userId="S::manu@sfedu.ru::e3cc39ef-b2e1-47e2-a61f-8ea9524cd9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FFFF66"/>
    <a:srgbClr val="FF7575"/>
    <a:srgbClr val="FF4B4B"/>
    <a:srgbClr val="F0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2-14T20:09:23.102" idx="1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6E6A10-1B60-41FD-8116-9B3F4A60E0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39B3DB-1C32-4E17-A50A-7154A99562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B55DF-F029-4F50-B6B1-1B276035E371}" type="datetimeFigureOut">
              <a:rPr lang="ru-RU" smtClean="0"/>
              <a:t>вт 24.12.24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981A1-F974-4AE0-9516-B66F2AB17D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29F2A-E4F5-4270-AED2-A859BE85A3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B2178-7AEE-4A5C-862C-D35244D202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525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F5AB-2488-415B-9A18-CA21C1B2BAF3}" type="datetimeFigureOut">
              <a:rPr lang="ru-RU" smtClean="0"/>
              <a:t>вт 24.12.24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20049-2113-45F5-BC31-6B28C39B7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9139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20049-2113-45F5-BC31-6B28C39B7F9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56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20049-2113-45F5-BC31-6B28C39B7F9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5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924E-ED85-45F2-A697-6819201E7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897B7-62AE-45F5-ABD9-EC720AC14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7E1CE-5277-40F6-94D8-0FF93720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229D-9738-412B-8655-CE50BC6185AB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2D1C-1731-4B59-80CF-AC162889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274BE-9928-446C-8B04-6EE0209A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04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63F1-D362-4275-8C9D-FE080E6F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BC248-4793-4E66-B02E-8819F7FCB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D4D6A-2776-4442-B4BF-1F6A5A84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9E2D-04E7-4B1F-B198-955C50861B5F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808EB-94E8-4FAA-84DD-DA68D18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90D58-8D53-4071-AF10-65BF6085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23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BDA8-6190-46EC-A291-1AFEEDB73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0948E-42C1-4FED-8549-D3F00DCC4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D9CD5-B2A5-4F23-8478-38472AC1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FD7-3CA3-44E3-87EC-08B829962CFF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6C323-306D-4663-A1C2-342707CA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623-5D5A-4DB8-AD9A-819556654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56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B13B-8A7A-441A-902E-DE8018FB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3758A-3B55-41B9-9C87-6FFA808A9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30B08-7677-4117-8ABC-353D84BB6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95A95-26BD-4387-BB95-705A4B1B4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9BF7-4CC9-4161-AC80-722B603DF29B}" type="datetime1">
              <a:rPr lang="ru-RU" smtClean="0"/>
              <a:t>вт 24.12.24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5CE40-3177-4F60-9327-013342AC3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2FDA6-2BA1-4F5B-9468-33B12C5C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98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870C-4FB7-4B31-ABE6-10EF4E1B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0AD2D-5D7D-4403-93DB-37B33C9F5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EF6D5-FF1B-4559-9289-5ABA6F3F1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460C4-0769-4C91-B157-87DA02A1F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5AD08-0F08-45A8-95D8-0C586971D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886AE-8803-4E8C-976B-657DD150F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BFDB-34A1-4401-B070-842C8CF1E922}" type="datetime1">
              <a:rPr lang="ru-RU" smtClean="0"/>
              <a:t>вт 24.12.24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19FEA-6D9F-4497-AD1A-4859441D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99CE1-2F3A-4A5F-BE67-E08962BA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5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6F35-85D3-4379-8E00-2EF345EF7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91FAC-1744-4574-B162-6CE3696F2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BD7A-F4B3-472A-8EFD-06DC2743D381}" type="datetime1">
              <a:rPr lang="ru-RU" smtClean="0"/>
              <a:t>вт 24.12.24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B3EFCB-6D3F-4361-BD8A-0CCDB69B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1E825-0903-4E77-B260-209B23CC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8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39B54-F732-4930-9508-740071F1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712E1-630E-42C3-BDFF-8A67C063ABDA}" type="datetime1">
              <a:rPr lang="ru-RU" smtClean="0"/>
              <a:t>вт 24.12.24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27D0E-3F49-40FE-AF66-16EE55E9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59388-DCBC-4A9F-A441-CC8BFC868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36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0E3B-E250-4DA7-B5E6-E3472E6EB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7D412-F442-4431-9DC6-ACEF7A41E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257AB-B7C9-4919-B0F6-F99E1C874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1E748-C886-4838-87A4-3FF6B01B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7A8C2-C42E-4323-94B1-76751E0EBCE0}" type="datetime1">
              <a:rPr lang="ru-RU" smtClean="0"/>
              <a:t>вт 24.12.24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9FC7B-A801-4C11-856E-B3F00922F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C8E6F-4142-4D61-9820-4023D44E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4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F7D3-C6EC-4176-ABC9-33157BC7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3770F3-F3F0-4C78-AD7B-46D6C2DEB5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7828F-C01D-4EF9-8DFD-D2E39B85C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29942-0E4A-459B-9FCD-BABA4123F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69EAA-9C07-44D5-8830-70C47E05CF09}" type="datetime1">
              <a:rPr lang="ru-RU" smtClean="0"/>
              <a:t>вт 24.12.24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0CA9F-6F8A-46EA-B333-29D6B76B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64428-60FD-4669-BA30-BDB39F93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3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62C0-8EB6-4BC6-8472-2E9647A6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7E149-12CF-4A1D-8464-03DEDD83A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EEA4C-D229-48CA-B7FA-661A37B3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1270-D73C-434D-B8CC-BD8FA749141C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E8D2B-1812-4B0B-8E8D-4A2BEC95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36B49-9597-4B01-98DD-8EA6BF5F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1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0591B0-A29E-4700-AB5A-F36357B8D8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5B325-D452-4510-9316-80E4C5F63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9E5C1-27B5-4FEB-B17B-79CC989C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F987-FF02-4B51-9A65-67A55B7B0DAF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EF659-6A84-415F-9C75-01B2AB00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AF2E0-3454-4E9C-A564-7D328FE6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68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5DA32A-2F21-4823-8951-FB964673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DDB88-4B8B-4682-BDE3-89CA099F5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85172-54FA-46D8-BF61-5AED8F0DE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906CD-8DC7-4D18-AE44-7DBB55A3F5E7}" type="datetime1">
              <a:rPr lang="ru-RU" smtClean="0"/>
              <a:t>вт 24.12.24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86A6-F0BF-4410-A424-0D4EDC334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5851A-592D-46E7-BC02-86615EB1E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6BF2D-96A6-4621-B6E9-44DAED974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90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5A277FD-D032-49A2-93E7-7F2501B50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r="2241"/>
          <a:stretch/>
        </p:blipFill>
        <p:spPr bwMode="auto">
          <a:xfrm>
            <a:off x="1431108" y="2726053"/>
            <a:ext cx="5086904" cy="385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FE0ED9-45A6-4494-B1F3-8EFFE503A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0201"/>
            <a:ext cx="7957996" cy="2387600"/>
          </a:xfrm>
        </p:spPr>
        <p:txBody>
          <a:bodyPr>
            <a:normAutofit/>
          </a:bodyPr>
          <a:lstStyle/>
          <a:p>
            <a:r>
              <a:rPr lang="ru-RU" sz="6600" b="1" dirty="0">
                <a:latin typeface="Gabriola" panose="04040605051002020D02" pitchFamily="82" charset="0"/>
              </a:rPr>
              <a:t>Молекулярный бар </a:t>
            </a:r>
            <a:br>
              <a:rPr lang="ru-RU" sz="6600" b="1" dirty="0">
                <a:latin typeface="Gabriola" panose="04040605051002020D02" pitchFamily="82" charset="0"/>
              </a:rPr>
            </a:br>
            <a:r>
              <a:rPr lang="ru-RU" sz="6600" b="1" dirty="0">
                <a:latin typeface="Gabriola" panose="04040605051002020D02" pitchFamily="82" charset="0"/>
              </a:rPr>
              <a:t>«Граф Сен-Жермен»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AC305-9270-42E9-9D7D-3078DD89F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996" y="0"/>
            <a:ext cx="4234004" cy="6858000"/>
          </a:xfrm>
          <a:solidFill>
            <a:schemeClr val="bg2"/>
          </a:solidFill>
        </p:spPr>
        <p:txBody>
          <a:bodyPr/>
          <a:lstStyle/>
          <a:p>
            <a:r>
              <a:rPr lang="ru-RU" dirty="0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855E64-2890-41CD-9ED9-0E95236A21A5}"/>
              </a:ext>
            </a:extLst>
          </p:cNvPr>
          <p:cNvCxnSpPr/>
          <p:nvPr/>
        </p:nvCxnSpPr>
        <p:spPr>
          <a:xfrm>
            <a:off x="79491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BB638-1DBC-46E9-B85B-70A408D6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782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B588B-B93E-4E21-B945-6A3EA30E6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2</a:t>
            </a:fld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E2B3363-40B7-4953-887C-F9F9606D1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35" y="591313"/>
            <a:ext cx="3774070" cy="54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A6B859BB-6CBE-4AC8-8AB0-08B03A060E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2"/>
          <a:stretch/>
        </p:blipFill>
        <p:spPr bwMode="auto">
          <a:xfrm>
            <a:off x="4399984" y="591312"/>
            <a:ext cx="7170344" cy="547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85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9C294-B38F-4204-890B-342BF701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C6398-B5EF-4FF2-87C1-B85F46CA7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A0B19-9F70-4D1A-BE67-AD592DA72469}"/>
              </a:ext>
            </a:extLst>
          </p:cNvPr>
          <p:cNvSpPr txBox="1"/>
          <p:nvPr/>
        </p:nvSpPr>
        <p:spPr>
          <a:xfrm>
            <a:off x="838200" y="2050608"/>
            <a:ext cx="499222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л</a:t>
            </a:r>
            <a:r>
              <a:rPr lang="ru-RU" sz="14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юди в возрасте от 20 до 26 лет</a:t>
            </a:r>
            <a:endParaRPr lang="en-US" sz="14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учёные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Анализ проведен при помощи 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Aptos"/>
              </a:rPr>
              <a:t>глубинного интервью</a:t>
            </a:r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 среди 35 респондентов;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ea typeface="Aptos"/>
            </a:endParaRPr>
          </a:p>
          <a:p>
            <a:pPr algn="just"/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В группу опрошенных входили:</a:t>
            </a:r>
          </a:p>
          <a:p>
            <a:pPr algn="just"/>
            <a:endParaRPr lang="ru-RU" sz="1400" dirty="0">
              <a:effectLst/>
              <a:latin typeface="Times New Roman" panose="02020603050405020304" pitchFamily="18" charset="0"/>
              <a:ea typeface="Apto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Aptos"/>
              </a:rPr>
              <a:t>с</a:t>
            </a:r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туденты разных факультетов всех ступеней образования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преподаватели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Times New Roman" panose="02020603050405020304" pitchFamily="18" charset="0"/>
                <a:ea typeface="Aptos"/>
              </a:rPr>
              <a:t>люди, не связанные с университетской деятельностью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2E168F-0A83-468D-AAE1-1FD82FB0F840}"/>
              </a:ext>
            </a:extLst>
          </p:cNvPr>
          <p:cNvCxnSpPr>
            <a:cxnSpLocks/>
          </p:cNvCxnSpPr>
          <p:nvPr/>
        </p:nvCxnSpPr>
        <p:spPr>
          <a:xfrm>
            <a:off x="6096000" y="2050608"/>
            <a:ext cx="0" cy="41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560F07-477E-4C13-A4BC-462646516936}"/>
              </a:ext>
            </a:extLst>
          </p:cNvPr>
          <p:cNvSpPr txBox="1"/>
          <p:nvPr/>
        </p:nvSpPr>
        <p:spPr>
          <a:xfrm>
            <a:off x="6361570" y="1982709"/>
            <a:ext cx="5353616" cy="5937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Проблемы, с которым сталкиваются люди при посещении бара:</a:t>
            </a: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плохое качество напитков и блюд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шум и переполненность бара</a:t>
            </a:r>
            <a:endParaRPr lang="ru-RU" sz="1400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страх недостаточной безопасности </a:t>
            </a:r>
            <a:endParaRPr lang="ru-RU" sz="1400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неудобное расположение бара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высокий ценовой сегмент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Решение проблем: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закупки только у проверенных поставщиков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небольшая вместительность бара (30-35 человек), отсутствие громкой музыки, настольные игры и различные интерактивы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наличие охраны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</a:t>
            </a:r>
            <a:r>
              <a:rPr lang="ru-RU" sz="14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сторасположение бара – центр города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меню, подходящее под любой бюджет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400" b="1" i="1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b="1" i="1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3986AE19-4235-47AA-9FB2-AC214F7F9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05263"/>
            <a:ext cx="4992228" cy="13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26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ED46-DB2C-4A5A-A24B-19F0F5ECD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FD292-D122-4E7C-985A-A083ACD1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A7280-AB22-4DAA-9088-F18A46A88EFC}"/>
              </a:ext>
            </a:extLst>
          </p:cNvPr>
          <p:cNvSpPr txBox="1"/>
          <p:nvPr/>
        </p:nvSpPr>
        <p:spPr>
          <a:xfrm>
            <a:off x="838200" y="1950002"/>
            <a:ext cx="10515600" cy="3485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Развлечения и отдых.</a:t>
            </a:r>
            <a:r>
              <a:rPr lang="ru-RU" sz="1600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Уникальная атмосфера алхимической лаборатории, запоминающаяся подача напитков и возможность насладиться любимым коктейлем после напряжённого дня.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Социальное взаимодействие.</a:t>
            </a:r>
            <a:r>
              <a:rPr lang="ru-RU" sz="1600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баре легко завести новые знакомства, пообщаться с друзьями, коллегами или просто с интересными людьми, благодаря настольным играм и различному интерактиву.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Развлечения.</a:t>
            </a:r>
            <a:r>
              <a:rPr lang="ru-RU" sz="1600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Тематические вечеринки, которые позволят почувствовать себя путешественником во времени.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Возможность попробовать что-то новое.</a:t>
            </a:r>
            <a:r>
              <a:rPr lang="ru-RU" sz="1600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Постоянным посетителям не будет скучно, благодаря постоянному обновлению меню и добавлению новых вкусовых сочетаний.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Часть городской культуры.</a:t>
            </a:r>
            <a:r>
              <a:rPr lang="ru-RU" sz="1600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Бар будет является неотъемлемой частью ночной жизни, создавая неповторимый колорит и настроение.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Ценностное предложение</a:t>
            </a:r>
            <a:r>
              <a:rPr lang="en-US" sz="1600" b="1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  <a:r>
              <a:rPr lang="ru-RU" sz="1600" kern="1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Приготовление авторских напитков, с необычной подачей, в заведении с особой атмосферой.</a:t>
            </a:r>
          </a:p>
        </p:txBody>
      </p:sp>
    </p:spTree>
    <p:extLst>
      <p:ext uri="{BB962C8B-B14F-4D97-AF65-F5344CB8AC3E}">
        <p14:creationId xmlns:p14="http://schemas.microsoft.com/office/powerpoint/2010/main" val="29115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865BE-7D5D-41D3-8714-B575978B0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CBAB4-C1E2-4247-8816-A738BE87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78161-F83C-4E97-8027-50CB42A9AE18}"/>
              </a:ext>
            </a:extLst>
          </p:cNvPr>
          <p:cNvSpPr txBox="1"/>
          <p:nvPr/>
        </p:nvSpPr>
        <p:spPr>
          <a:xfrm>
            <a:off x="494675" y="1840121"/>
            <a:ext cx="4103958" cy="4151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600" b="1" i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рынка</a:t>
            </a:r>
            <a:endParaRPr lang="ru-RU" sz="16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Химический бар </a:t>
            </a:r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специализированное заведение, которое будет предлагать напитки и блюда с использованием необычных химических технологий.</a:t>
            </a:r>
          </a:p>
          <a:p>
            <a:pPr algn="just"/>
            <a:endParaRPr lang="ru-RU" sz="16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</a:p>
          <a:p>
            <a:pPr algn="just"/>
            <a:endParaRPr lang="ru-RU" sz="1600" i="1" dirty="0">
              <a:solidFill>
                <a:srgbClr val="24242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молекулярная гастрономия,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коктейли с использованием жидкого азота,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экзотические ингредиенты </a:t>
            </a:r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т. д. </a:t>
            </a:r>
          </a:p>
          <a:p>
            <a:pPr algn="just"/>
            <a:endParaRPr lang="ru-RU" sz="16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Химический бар будет входить в </a:t>
            </a:r>
            <a:r>
              <a:rPr lang="ru-RU" sz="1600" b="1" i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рынок услуг развлечений и общественного питания</a:t>
            </a:r>
            <a:r>
              <a:rPr lang="ru-RU" sz="16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3CB12834-3E5A-4EA0-9C26-AF4994478B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474" y="1840121"/>
            <a:ext cx="6536851" cy="4151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53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42AE7-D0E8-4E35-BF2F-1654AE0B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6</a:t>
            </a:fld>
            <a:endParaRPr lang="ru-RU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3E0200-AEDE-41A3-85AB-4C938FB650B6}"/>
              </a:ext>
            </a:extLst>
          </p:cNvPr>
          <p:cNvSpPr/>
          <p:nvPr/>
        </p:nvSpPr>
        <p:spPr>
          <a:xfrm>
            <a:off x="197072" y="1160505"/>
            <a:ext cx="6235999" cy="5116008"/>
          </a:xfrm>
          <a:prstGeom prst="ellipse">
            <a:avLst/>
          </a:prstGeom>
          <a:solidFill>
            <a:srgbClr val="FF7575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69A6C0-B5A1-46F1-ADC2-C35CCFC4D82C}"/>
              </a:ext>
            </a:extLst>
          </p:cNvPr>
          <p:cNvSpPr/>
          <p:nvPr/>
        </p:nvSpPr>
        <p:spPr>
          <a:xfrm>
            <a:off x="983485" y="2652666"/>
            <a:ext cx="4677050" cy="3623847"/>
          </a:xfrm>
          <a:prstGeom prst="ellipse">
            <a:avLst/>
          </a:prstGeom>
          <a:solidFill>
            <a:srgbClr val="FFFF6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B27BEB-5613-4722-93C1-C2BC15524619}"/>
              </a:ext>
            </a:extLst>
          </p:cNvPr>
          <p:cNvSpPr/>
          <p:nvPr/>
        </p:nvSpPr>
        <p:spPr>
          <a:xfrm>
            <a:off x="1607337" y="4102433"/>
            <a:ext cx="3415467" cy="2174080"/>
          </a:xfrm>
          <a:prstGeom prst="ellipse">
            <a:avLst/>
          </a:prstGeom>
          <a:solidFill>
            <a:srgbClr val="92D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1E535A-CD39-4D38-BF26-C8099432CB8E}"/>
              </a:ext>
            </a:extLst>
          </p:cNvPr>
          <p:cNvSpPr txBox="1"/>
          <p:nvPr/>
        </p:nvSpPr>
        <p:spPr>
          <a:xfrm>
            <a:off x="1323076" y="1211641"/>
            <a:ext cx="412546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TAM</a:t>
            </a:r>
          </a:p>
          <a:p>
            <a:pPr algn="ctr"/>
            <a:r>
              <a:rPr lang="en-US" sz="1600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Total Addressable Market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D8389-CD3F-4C9D-88B5-58AD84A7262E}"/>
              </a:ext>
            </a:extLst>
          </p:cNvPr>
          <p:cNvSpPr txBox="1"/>
          <p:nvPr/>
        </p:nvSpPr>
        <p:spPr>
          <a:xfrm>
            <a:off x="1391945" y="1871607"/>
            <a:ext cx="40001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Общий объем рынка всех потребителей в Ростове-на-Дону, которые заинтересованы в посещении баров. 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4DD018-90D5-43F2-90B7-B791E815DF86}"/>
              </a:ext>
            </a:extLst>
          </p:cNvPr>
          <p:cNvSpPr txBox="1"/>
          <p:nvPr/>
        </p:nvSpPr>
        <p:spPr>
          <a:xfrm>
            <a:off x="267810" y="2833774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</a:t>
            </a:r>
          </a:p>
          <a:p>
            <a:pPr algn="ctr"/>
            <a:r>
              <a:rPr lang="en-US" sz="1600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Serviceable Available Market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C73101-298C-45D5-901A-7E88828FE5E4}"/>
              </a:ext>
            </a:extLst>
          </p:cNvPr>
          <p:cNvSpPr txBox="1"/>
          <p:nvPr/>
        </p:nvSpPr>
        <p:spPr>
          <a:xfrm>
            <a:off x="338551" y="3610841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Доступный объем рынка, доля от TAM.</a:t>
            </a:r>
            <a:endParaRPr lang="ru-RU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0BFA41-48C6-48FF-9881-599F93BA3620}"/>
              </a:ext>
            </a:extLst>
          </p:cNvPr>
          <p:cNvSpPr txBox="1"/>
          <p:nvPr/>
        </p:nvSpPr>
        <p:spPr>
          <a:xfrm>
            <a:off x="274750" y="4363904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endParaRPr lang="ru-RU" sz="2000" b="1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Serviceable &amp; Obtainable Market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6ADC81-4072-4158-A4C6-98B186E60CDF}"/>
              </a:ext>
            </a:extLst>
          </p:cNvPr>
          <p:cNvSpPr txBox="1"/>
          <p:nvPr/>
        </p:nvSpPr>
        <p:spPr>
          <a:xfrm>
            <a:off x="274750" y="5301632"/>
            <a:ext cx="60945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еально достижимый объем рынка.</a:t>
            </a:r>
            <a:endParaRPr lang="en-US" sz="14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2424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</a:t>
            </a: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имический бар может </a:t>
            </a:r>
            <a:endParaRPr lang="en-US" sz="14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захватить 5-10% от SAM</a:t>
            </a:r>
            <a:endParaRPr lang="ru-RU" sz="1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F0A2B-A4D9-48E9-96E6-1108A6BD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РЫНКА: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SOM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F2F2AE-648B-4F57-8DD7-89CAE08EFB28}"/>
              </a:ext>
            </a:extLst>
          </p:cNvPr>
          <p:cNvSpPr txBox="1"/>
          <p:nvPr/>
        </p:nvSpPr>
        <p:spPr>
          <a:xfrm>
            <a:off x="6786539" y="1243284"/>
            <a:ext cx="4852086" cy="571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F4B4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 (</a:t>
            </a:r>
            <a:r>
              <a:rPr lang="en-US" sz="1400" b="1" dirty="0">
                <a:solidFill>
                  <a:srgbClr val="FF4B4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TAM)</a:t>
            </a:r>
            <a:r>
              <a:rPr lang="ru-RU" sz="1400" b="1" dirty="0">
                <a:solidFill>
                  <a:srgbClr val="FF4B4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Ростов-на-Дону — это крупный город с населением </a:t>
            </a:r>
            <a:r>
              <a:rPr lang="ru-RU" sz="1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1 140 487</a:t>
            </a: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человек. С учетом того, что молодая аудитория (возраст 18-35 лет) составляет порядка 27% населения, можно оценить 307 932 потенциальных потребителей. При среднем чеке, равном 2300 руб., выручка будет составлять: 708 243 600 рублей.</a:t>
            </a:r>
            <a:endParaRPr lang="en-US" sz="14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24242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0EA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</a:t>
            </a:r>
            <a:r>
              <a:rPr lang="en-US" sz="1400" b="1" dirty="0">
                <a:solidFill>
                  <a:srgbClr val="F0EA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(SAM)</a:t>
            </a:r>
            <a:r>
              <a:rPr lang="ru-RU" sz="1400" b="1" dirty="0">
                <a:solidFill>
                  <a:srgbClr val="F0EA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400" b="1" dirty="0">
              <a:solidFill>
                <a:srgbClr val="F0EA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оценке, около 15-20% из 307 тыс. может быть заинтересовано в концепции химического бара, что дает 46-61 тыс. потенциальных клиентов. В таком случае выручка будет равна 105 млн. – 140 млн. рублей.</a:t>
            </a:r>
            <a:endParaRPr lang="en-US" sz="1400" dirty="0">
              <a:solidFill>
                <a:srgbClr val="2424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24242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</a:t>
            </a:r>
            <a:r>
              <a:rPr lang="en-US" sz="1400" b="1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(SOM)</a:t>
            </a:r>
            <a:r>
              <a:rPr lang="ru-RU" sz="1400" b="1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400" b="1" dirty="0">
              <a:solidFill>
                <a:srgbClr val="92D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5-10% от 46-61 тыс. = 2-6,1 тыс. клиентов в год. И соответственно выручка – 4,6 млн. – 14 млн. рублей.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242424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1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D81D9-382A-492E-B7DD-7E05E2FC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857BE0-CB61-4080-9BC6-AF18D8D1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5AC948-03D5-4AE9-9FDD-288AC828F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316533"/>
              </p:ext>
            </p:extLst>
          </p:nvPr>
        </p:nvGraphicFramePr>
        <p:xfrm>
          <a:off x="1030919" y="1614553"/>
          <a:ext cx="10130161" cy="47645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97120">
                  <a:extLst>
                    <a:ext uri="{9D8B030D-6E8A-4147-A177-3AD203B41FA5}">
                      <a16:colId xmlns:a16="http://schemas.microsoft.com/office/drawing/2014/main" val="515798454"/>
                    </a:ext>
                  </a:extLst>
                </a:gridCol>
                <a:gridCol w="5133041">
                  <a:extLst>
                    <a:ext uri="{9D8B030D-6E8A-4147-A177-3AD203B41FA5}">
                      <a16:colId xmlns:a16="http://schemas.microsoft.com/office/drawing/2014/main" val="2057669727"/>
                    </a:ext>
                  </a:extLst>
                </a:gridCol>
              </a:tblGrid>
              <a:tr h="2288787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ru-RU" sz="1400" b="1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Экономические факторы: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доходов населения (в Ростове-на-Дону доходы средние, но в последние годы наблюдается рост интереса к ресторанам и барам).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ситуация в стране и регионе, инфляция, доступность кредитования.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заработной платы в сфере общественного питания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3709" marR="4370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ru-RU" sz="1400" b="1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факторы: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 – так как основной целевой сегмент бара это молодые люди, то структура населения влияет на посещаемость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Повышенный интерес к необычным и нестандартным концепциям.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Сложившийся в глазах потребителя имидж заведения, который может как негативно, так и положительно сказаться на спросе на услуге заведения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3709" marR="4370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20132"/>
                  </a:ext>
                </a:extLst>
              </a:tr>
              <a:tr h="206255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ru-RU" sz="1400" b="1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Политические факторы: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Законодательство в сфере общественного питания и алкогольной продукции, регулирование бизнеса.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Политическая стабильность в регионе.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Налогообложение, лицензирование на алкоголь.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пошлин на ввозимое сырье и оборудование.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3709" marR="43709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ru-RU" sz="1400" b="1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Технологические факторы: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технологий молекулярной гастрономии.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новых ингредиентов и оборудования для химических коктейлей.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социальных сетей, разработка различных приложений на мобильные устройства, оказывают влияние на рост популярности заведения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3709" marR="43709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742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58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5804-E47D-4925-8F49-9AD539A21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6FD96-DF10-4ACE-8B45-2B2824AF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8</a:t>
            </a:fld>
            <a:endParaRPr lang="ru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DC4E71-AA95-41E7-AEF3-BCA8B2B9D0BF}"/>
              </a:ext>
            </a:extLst>
          </p:cNvPr>
          <p:cNvCxnSpPr>
            <a:cxnSpLocks/>
          </p:cNvCxnSpPr>
          <p:nvPr/>
        </p:nvCxnSpPr>
        <p:spPr>
          <a:xfrm>
            <a:off x="2855652" y="1926321"/>
            <a:ext cx="0" cy="41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B72A02-2E30-42DF-9D80-F9037E4F72CB}"/>
              </a:ext>
            </a:extLst>
          </p:cNvPr>
          <p:cNvCxnSpPr>
            <a:cxnSpLocks/>
          </p:cNvCxnSpPr>
          <p:nvPr/>
        </p:nvCxnSpPr>
        <p:spPr>
          <a:xfrm>
            <a:off x="6087123" y="1864177"/>
            <a:ext cx="0" cy="41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D6FCDC-88AD-4AB1-AB2E-A5F2AFF589B2}"/>
              </a:ext>
            </a:extLst>
          </p:cNvPr>
          <p:cNvCxnSpPr>
            <a:cxnSpLocks/>
          </p:cNvCxnSpPr>
          <p:nvPr/>
        </p:nvCxnSpPr>
        <p:spPr>
          <a:xfrm>
            <a:off x="9327472" y="1864177"/>
            <a:ext cx="0" cy="41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14BE239-D66A-4289-B5CB-97401024816A}"/>
              </a:ext>
            </a:extLst>
          </p:cNvPr>
          <p:cNvSpPr/>
          <p:nvPr/>
        </p:nvSpPr>
        <p:spPr>
          <a:xfrm>
            <a:off x="1042386" y="1926321"/>
            <a:ext cx="804166" cy="82575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0B2D2F3-716F-4EFD-B42F-84BEDAF94BEE}"/>
              </a:ext>
            </a:extLst>
          </p:cNvPr>
          <p:cNvSpPr/>
          <p:nvPr/>
        </p:nvSpPr>
        <p:spPr>
          <a:xfrm>
            <a:off x="4064866" y="1926321"/>
            <a:ext cx="804166" cy="825757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713C2AE-41A4-486A-86A7-3FDBD2B36496}"/>
              </a:ext>
            </a:extLst>
          </p:cNvPr>
          <p:cNvSpPr/>
          <p:nvPr/>
        </p:nvSpPr>
        <p:spPr>
          <a:xfrm>
            <a:off x="7296336" y="1926321"/>
            <a:ext cx="804166" cy="825757"/>
          </a:xfrm>
          <a:prstGeom prst="ellipse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FFA427-5137-4708-9956-FD26A6F9C68A}"/>
              </a:ext>
            </a:extLst>
          </p:cNvPr>
          <p:cNvSpPr/>
          <p:nvPr/>
        </p:nvSpPr>
        <p:spPr>
          <a:xfrm>
            <a:off x="10345448" y="1864177"/>
            <a:ext cx="804166" cy="825757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87318-B977-49BA-9646-429B18EE03A0}"/>
              </a:ext>
            </a:extLst>
          </p:cNvPr>
          <p:cNvSpPr txBox="1"/>
          <p:nvPr/>
        </p:nvSpPr>
        <p:spPr>
          <a:xfrm>
            <a:off x="1223637" y="1954478"/>
            <a:ext cx="4416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D15EEE-CB52-40FF-8D48-050880610F35}"/>
              </a:ext>
            </a:extLst>
          </p:cNvPr>
          <p:cNvSpPr txBox="1"/>
          <p:nvPr/>
        </p:nvSpPr>
        <p:spPr>
          <a:xfrm>
            <a:off x="4246117" y="1982637"/>
            <a:ext cx="4416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2904DF-506D-4041-8231-8D98476970EE}"/>
              </a:ext>
            </a:extLst>
          </p:cNvPr>
          <p:cNvSpPr txBox="1"/>
          <p:nvPr/>
        </p:nvSpPr>
        <p:spPr>
          <a:xfrm>
            <a:off x="7477587" y="1982636"/>
            <a:ext cx="4416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13502D-FAF4-4278-B97D-9B79BFE9F906}"/>
              </a:ext>
            </a:extLst>
          </p:cNvPr>
          <p:cNvSpPr txBox="1"/>
          <p:nvPr/>
        </p:nvSpPr>
        <p:spPr>
          <a:xfrm>
            <a:off x="10514863" y="1920493"/>
            <a:ext cx="4416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2DA63F-1CF1-4DEC-AFBB-152C99EC098D}"/>
              </a:ext>
            </a:extLst>
          </p:cNvPr>
          <p:cNvSpPr txBox="1"/>
          <p:nvPr/>
        </p:nvSpPr>
        <p:spPr>
          <a:xfrm>
            <a:off x="185871" y="3613350"/>
            <a:ext cx="2517193" cy="2062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Уникальная концепция, что привлекает внимание и может стать «фишкой» города.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Потенциал для привлечения молодежной аудитории и туристов.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Внедрение инновационных технологий и использования экзотических ингредиентов.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96B56E-65CB-4E3E-B7E7-C3681718CDA4}"/>
              </a:ext>
            </a:extLst>
          </p:cNvPr>
          <p:cNvSpPr txBox="1"/>
          <p:nvPr/>
        </p:nvSpPr>
        <p:spPr>
          <a:xfrm>
            <a:off x="206592" y="2815653"/>
            <a:ext cx="2517192" cy="70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СИЛЬНЫЕ </a:t>
            </a:r>
            <a:endParaRPr lang="en-US" sz="1600" b="1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СТОРОНЫ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83D304-1087-4211-9347-37CE4E8F7454}"/>
              </a:ext>
            </a:extLst>
          </p:cNvPr>
          <p:cNvSpPr txBox="1"/>
          <p:nvPr/>
        </p:nvSpPr>
        <p:spPr>
          <a:xfrm>
            <a:off x="3075002" y="3613350"/>
            <a:ext cx="2757262" cy="166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Высокие начальные затраты на оборудование и аренду.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Неопределенность с тем, как воспримет рынок новый формат.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Необходимость в высококвалифицированном персонале.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204DED-68D7-4401-8AC4-657AE3D6BECF}"/>
              </a:ext>
            </a:extLst>
          </p:cNvPr>
          <p:cNvSpPr txBox="1"/>
          <p:nvPr/>
        </p:nvSpPr>
        <p:spPr>
          <a:xfrm>
            <a:off x="3197993" y="2815653"/>
            <a:ext cx="2517192" cy="70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СЛАБЫЕ</a:t>
            </a:r>
            <a:endParaRPr lang="en-US" sz="1600" b="1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СТОРОНЫ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539700-CBDF-4BF2-AAAC-D6AF2784EFB5}"/>
              </a:ext>
            </a:extLst>
          </p:cNvPr>
          <p:cNvSpPr txBox="1"/>
          <p:nvPr/>
        </p:nvSpPr>
        <p:spPr>
          <a:xfrm>
            <a:off x="6381282" y="3613350"/>
            <a:ext cx="2634271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Рост интереса к уникальным и эксклюзивным впечатлениям.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Развитие онлайн-продаж и маркетинга через соцсети.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Вступление на рынок с эксклюзивными предложениями может создать новаторский имидж заведения.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9489C9-F0A8-4960-86D1-112DFEAB57C4}"/>
              </a:ext>
            </a:extLst>
          </p:cNvPr>
          <p:cNvSpPr txBox="1"/>
          <p:nvPr/>
        </p:nvSpPr>
        <p:spPr>
          <a:xfrm>
            <a:off x="6459062" y="2909246"/>
            <a:ext cx="2517192" cy="33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ВОЗМОЖНОСТИ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02C6B9-A894-4DEE-9655-DC0FE01354FF}"/>
              </a:ext>
            </a:extLst>
          </p:cNvPr>
          <p:cNvSpPr txBox="1"/>
          <p:nvPr/>
        </p:nvSpPr>
        <p:spPr>
          <a:xfrm>
            <a:off x="9488937" y="3567808"/>
            <a:ext cx="2427862" cy="2264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Конкуренция со стороны традиционных баров и кафе.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Сложности в восприятии нового формата среди аудитории.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Экономические факторы (кризисы, инфляция), которые могут снизить покупательскую способность населения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EBE90E-05B6-401A-BFB2-440CA27D47AF}"/>
              </a:ext>
            </a:extLst>
          </p:cNvPr>
          <p:cNvSpPr txBox="1"/>
          <p:nvPr/>
        </p:nvSpPr>
        <p:spPr>
          <a:xfrm>
            <a:off x="9488937" y="2863423"/>
            <a:ext cx="2517192" cy="33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УГРОЗЫ</a:t>
            </a:r>
          </a:p>
        </p:txBody>
      </p:sp>
    </p:spTree>
    <p:extLst>
      <p:ext uri="{BB962C8B-B14F-4D97-AF65-F5344CB8AC3E}">
        <p14:creationId xmlns:p14="http://schemas.microsoft.com/office/powerpoint/2010/main" val="3602077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80E73-0CAC-4330-B3B4-08C3FECA3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БАРЬЕРЫ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215F4-4490-4883-866D-C9939459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9</a:t>
            </a:fld>
            <a:endParaRPr lang="ru-R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B8FE06-F5D3-4462-8964-658CA1F594F8}"/>
              </a:ext>
            </a:extLst>
          </p:cNvPr>
          <p:cNvCxnSpPr>
            <a:cxnSpLocks/>
          </p:cNvCxnSpPr>
          <p:nvPr/>
        </p:nvCxnSpPr>
        <p:spPr>
          <a:xfrm>
            <a:off x="6096000" y="2050608"/>
            <a:ext cx="0" cy="4110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1FDDF98-7BEC-467F-9639-78F8602D3805}"/>
              </a:ext>
            </a:extLst>
          </p:cNvPr>
          <p:cNvSpPr txBox="1"/>
          <p:nvPr/>
        </p:nvSpPr>
        <p:spPr>
          <a:xfrm>
            <a:off x="392837" y="2050608"/>
            <a:ext cx="5253359" cy="373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1" i="1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Барьеры входа:</a:t>
            </a:r>
            <a:endParaRPr lang="ru-RU" sz="1800" b="1" i="1" dirty="0">
              <a:solidFill>
                <a:schemeClr val="accent6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Высокие капитальные затраты на оборудование и аренду помещения в центре города.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 получения лицензий на продажу алкоголя и соблюдение санитарных норм.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Конкуренция с традиционными барами и ресторанами, а также с другими новыми концепциями.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сложность в привлечении аудитории, привыкшей к традиционным барным меню.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0ABD6A-C8EA-4932-9E33-35E27C881BA8}"/>
              </a:ext>
            </a:extLst>
          </p:cNvPr>
          <p:cNvSpPr txBox="1"/>
          <p:nvPr/>
        </p:nvSpPr>
        <p:spPr>
          <a:xfrm>
            <a:off x="6376386" y="2050608"/>
            <a:ext cx="5422776" cy="2551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1" i="1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Барьеры выхода:</a:t>
            </a:r>
            <a:endParaRPr lang="ru-RU" sz="1800" b="1" i="1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стоимость вывода активов (например, специализированное оборудование).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Возможные репутационные риски, связанные с неудачным запуском или неудачным выбором концепции.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Законодательные трудности, если бизнес не будет прибыльным.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72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3983A-93B7-46DF-BABD-381A58ABF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2EB01-9D2E-43F4-9449-62772B477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AF97D2-021A-4BDC-8EDC-B986DC1D9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29249"/>
              </p:ext>
            </p:extLst>
          </p:nvPr>
        </p:nvGraphicFramePr>
        <p:xfrm>
          <a:off x="1827741" y="2043884"/>
          <a:ext cx="8536518" cy="45637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95465">
                  <a:extLst>
                    <a:ext uri="{9D8B030D-6E8A-4147-A177-3AD203B41FA5}">
                      <a16:colId xmlns:a16="http://schemas.microsoft.com/office/drawing/2014/main" val="815219212"/>
                    </a:ext>
                  </a:extLst>
                </a:gridCol>
                <a:gridCol w="3107185">
                  <a:extLst>
                    <a:ext uri="{9D8B030D-6E8A-4147-A177-3AD203B41FA5}">
                      <a16:colId xmlns:a16="http://schemas.microsoft.com/office/drawing/2014/main" val="2648035782"/>
                    </a:ext>
                  </a:extLst>
                </a:gridCol>
                <a:gridCol w="3133868">
                  <a:extLst>
                    <a:ext uri="{9D8B030D-6E8A-4147-A177-3AD203B41FA5}">
                      <a16:colId xmlns:a16="http://schemas.microsoft.com/office/drawing/2014/main" val="218879516"/>
                    </a:ext>
                  </a:extLst>
                </a:gridCol>
              </a:tblGrid>
              <a:tr h="3357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Критерий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Химический бар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Традиционные бары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880194"/>
                  </a:ext>
                </a:extLst>
              </a:tr>
              <a:tr h="3826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Концепция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Молекулярная кухня, химические коктейли, концепция алхимии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Классические бары: пиво, коктейли, крепки напитки, более традиционное меню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978440992"/>
                  </a:ext>
                </a:extLst>
              </a:tr>
              <a:tr h="512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Уникальность предложения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Высокая: уникальные молекулярные коктейли, шоу-процесс приготовления, мастер-классы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Средняя: стандартное меню, в основном без акцента на инновации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3200969117"/>
                  </a:ext>
                </a:extLst>
              </a:tr>
              <a:tr h="512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аудитория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Молодежь, любители инноваций и гастрономических экспериментов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Широкая аудитория: местные жители, работающие, студенты, туристы и тд.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1768591496"/>
                  </a:ext>
                </a:extLst>
              </a:tr>
              <a:tr h="512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Чуть выше среднего из- за использования дорого оборудования и ингредиентов (2300 рублей)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цена, доступная для широкой аудитории (средний чек 1500-2000 рублей)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4168385025"/>
                  </a:ext>
                </a:extLst>
              </a:tr>
              <a:tr h="512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Атмосфера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Атмосфера алхимии, акцент на уникальные элементы интерьера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Варьируется от уютных пабов до стильных баров с простым/классическим дизайном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201824777"/>
                  </a:ext>
                </a:extLst>
              </a:tr>
              <a:tr h="6419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обслуживания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высокий уровень подготовки персонала, знание молекулярной кухни и технологий приготовления блюд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Стандартное обслуживание, меньше требований к квалификации персонала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1259687600"/>
                  </a:ext>
                </a:extLst>
              </a:tr>
              <a:tr h="6419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Инновации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Высокие: молекулярные коктейли, нестандартная подача и использование новых технологий в приготовлении напитков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Низкие: традиционные напитки, мало инноваций в подаче и рецептах.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1292103523"/>
                  </a:ext>
                </a:extLst>
              </a:tr>
              <a:tr h="512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Перспективы роста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Высокие: если правильно построить маркетинг и создать уникальные впечатления, возможен успех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Средние: стабильный спрос на традиционные напитки, но труднее привлечь новых клиентов без инноваций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3" marR="49573" marT="0" marB="0"/>
                </a:tc>
                <a:extLst>
                  <a:ext uri="{0D108BD9-81ED-4DB2-BD59-A6C34878D82A}">
                    <a16:rowId xmlns:a16="http://schemas.microsoft.com/office/drawing/2014/main" val="365918900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E3D9FE8-5C6A-40B9-841B-76B0D06F8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426" y="1347486"/>
            <a:ext cx="6067148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конкурентов в городе: «Сюрч», «Геолог», «Бенч», «Свой бар», «Авантюры», «Энштейн»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1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F26E-7449-4F11-B0C3-9C1E78BF4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ПРОЕКТА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C3487-AB16-4634-914F-4665AB87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11</a:t>
            </a:fld>
            <a:endParaRPr lang="ru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1647D7-405F-4756-BFA6-610AB08EA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1" t="25501" r="15024" b="11587"/>
          <a:stretch/>
        </p:blipFill>
        <p:spPr>
          <a:xfrm>
            <a:off x="2055920" y="1667975"/>
            <a:ext cx="8080159" cy="463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3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8CFD-3260-4EAA-B404-FF7AC6B7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ГАММА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8B379-293D-4E62-A78A-4EC749DD1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12</a:t>
            </a:fld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0A7DD64-CA31-47B0-81F2-8F35D8118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/>
          <a:stretch/>
        </p:blipFill>
        <p:spPr bwMode="auto">
          <a:xfrm>
            <a:off x="344032" y="2050741"/>
            <a:ext cx="373770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145589FA-C932-4E3E-8844-40EB79882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4"/>
          <a:stretch/>
        </p:blipFill>
        <p:spPr bwMode="auto">
          <a:xfrm>
            <a:off x="4195142" y="2050741"/>
            <a:ext cx="380171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171D823D-9A4E-4874-974D-0264660D6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1" r="26734"/>
          <a:stretch/>
        </p:blipFill>
        <p:spPr bwMode="auto">
          <a:xfrm>
            <a:off x="8112657" y="2050740"/>
            <a:ext cx="3692533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851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F10B-00D2-4199-82C2-A7AEDDEA8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ИНТЕРЬЕРА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886F6-3479-45F0-8C6A-9E26D4B0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13</a:t>
            </a:fld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C17B69-B078-444F-AFC8-8DCDA0509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077" y="1517424"/>
            <a:ext cx="6048658" cy="48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9E58C95-4413-4344-9A8C-C51890AD8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9" t="12468" b="6939"/>
          <a:stretch/>
        </p:blipFill>
        <p:spPr bwMode="auto">
          <a:xfrm>
            <a:off x="214265" y="1517424"/>
            <a:ext cx="5587452" cy="316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ABA544-4CDE-4950-997F-5BF65AB83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65" y="4758462"/>
            <a:ext cx="5587452" cy="159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9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0EC5C-F28C-4BA3-9187-5943FED4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МЕНЮ БАРА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4B665-0235-4145-A65E-4C037F143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14</a:t>
            </a:fld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901D34A-E782-4F7D-B4C1-291A095F7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392" y="1443916"/>
            <a:ext cx="8733216" cy="491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85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0841-064C-4692-8A4B-293CA62EA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СТОЛ АЛХИМИКА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84263-751D-4F9E-B64F-47FEDE4A8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15</a:t>
            </a:fld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5A2A4A0-B02C-4FEE-879B-941796155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01" y="1572934"/>
            <a:ext cx="8236998" cy="478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34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1D00F-5CE0-4C91-BBBE-1062151BA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ВЕДЬМИНСКИЙ РЕЦЕПТ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AF09C-B981-4609-9362-143F577C4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16</a:t>
            </a:fld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FF5B35B-07AB-4485-88A3-E7707ED28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52" y="1465887"/>
            <a:ext cx="7672896" cy="51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56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3D5AD-71CD-43B0-B53D-BB8F87EC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17</a:t>
            </a:fld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3F71B1B-1D14-4BB0-9FB4-1E7D72BC5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26533"/>
            <a:ext cx="10382913" cy="597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169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4EA8-D84E-4214-ACF0-99BE6DAD2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ЭКОНОМИКИ ПРОЕКТА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A6B2C-A606-431C-A62C-DA32B1B3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9D7486-F55F-40B9-921B-BF03E7E900F1}"/>
                  </a:ext>
                </a:extLst>
              </p:cNvPr>
              <p:cNvSpPr txBox="1"/>
              <p:nvPr/>
            </p:nvSpPr>
            <p:spPr>
              <a:xfrm>
                <a:off x="529701" y="1940128"/>
                <a:ext cx="11132598" cy="4166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[1] </a:t>
                </a:r>
                <a:r>
                  <a:rPr lang="ru-RU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Стоимость проекта 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– 3200000 р.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[2] </a:t>
                </a:r>
                <a:r>
                  <a:rPr lang="ru-RU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Чистый доход 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(ЧД)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ЧД=Ежемесячный доход−Ежемесячные затраты=1380000−800000=580000р</m:t>
                      </m:r>
                    </m:oMath>
                  </m:oMathPara>
                </a14:m>
                <a:endParaRPr lang="ru-RU" sz="1600" kern="100" dirty="0">
                  <a:effectLst/>
                  <a:latin typeface="Times New Roman" panose="02020603050405020304" pitchFamily="18" charset="0"/>
                  <a:ea typeface="Aptos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[3] </a:t>
                </a:r>
                <a:r>
                  <a:rPr lang="ru-RU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Срок окупаемости</a:t>
                </a:r>
                <a:r>
                  <a:rPr lang="en-US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 </a:t>
                </a: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(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СО)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СО=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Стоимость проекта</m:t>
                          </m:r>
                        </m:num>
                        <m:den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Чистый  доход</m:t>
                          </m:r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3200000</m:t>
                          </m:r>
                        </m:num>
                        <m:den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580000</m:t>
                          </m:r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≈6 месяцев</m:t>
                      </m:r>
                    </m:oMath>
                  </m:oMathPara>
                </a14:m>
                <a:endParaRPr lang="ru-RU" sz="1600" kern="100" dirty="0">
                  <a:effectLst/>
                  <a:latin typeface="Times New Roman" panose="02020603050405020304" pitchFamily="18" charset="0"/>
                  <a:ea typeface="Aptos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[4] </a:t>
                </a:r>
                <a:r>
                  <a:rPr lang="ru-RU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Норма прибыли 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(НП)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НП=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ЧД</m:t>
                          </m:r>
                        </m:num>
                        <m:den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СП</m:t>
                          </m:r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∗100%=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580000</m:t>
                          </m:r>
                        </m:num>
                        <m:den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3200000</m:t>
                          </m:r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∗100%=18,13%</m:t>
                      </m:r>
                    </m:oMath>
                  </m:oMathPara>
                </a14:m>
                <a:endParaRPr lang="ru-RU" sz="1600" kern="100" dirty="0">
                  <a:effectLst/>
                  <a:latin typeface="Times New Roman" panose="02020603050405020304" pitchFamily="18" charset="0"/>
                  <a:ea typeface="Aptos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[5] </a:t>
                </a:r>
                <a:r>
                  <a:rPr lang="ru-RU" sz="1600" b="1" i="1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Порог рентабельности 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Aptos"/>
                    <a:cs typeface="Times New Roman" panose="02020603050405020304" pitchFamily="18" charset="0"/>
                  </a:rPr>
                  <a:t>(ПР)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ПР=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Ежемесячные затраты</m:t>
                          </m:r>
                        </m:num>
                        <m:den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(Ежемесячный доход−переменные затраты)</m:t>
                          </m:r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∗100%=</m:t>
                      </m:r>
                      <m:f>
                        <m:fPr>
                          <m:ctrlP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i="1" kern="100">
                              <a:effectLst/>
                              <a:latin typeface="Cambria Math" panose="02040503050406030204" pitchFamily="18" charset="0"/>
                              <a:ea typeface="Aptos"/>
                              <a:cs typeface="Times New Roman" panose="02020603050405020304" pitchFamily="18" charset="0"/>
                            </a:rPr>
                            <m:t>800000</m:t>
                          </m:r>
                        </m:num>
                        <m:den>
                          <m:d>
                            <m:dPr>
                              <m:ctrlPr>
                                <a:rPr lang="ru-RU" sz="1600" i="1" kern="100">
                                  <a:effectLst/>
                                  <a:latin typeface="Cambria Math" panose="02040503050406030204" pitchFamily="18" charset="0"/>
                                  <a:ea typeface="Aptos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600" i="1" kern="100">
                                  <a:effectLst/>
                                  <a:latin typeface="Cambria Math" panose="02040503050406030204" pitchFamily="18" charset="0"/>
                                  <a:ea typeface="Aptos"/>
                                  <a:cs typeface="Times New Roman" panose="02020603050405020304" pitchFamily="18" charset="0"/>
                                </a:rPr>
                                <m:t>1380000−500000</m:t>
                              </m:r>
                            </m:e>
                          </m:d>
                        </m:den>
                      </m:f>
                      <m:r>
                        <a:rPr lang="ru-RU" sz="1600" i="1" kern="100">
                          <a:effectLst/>
                          <a:latin typeface="Cambria Math" panose="02040503050406030204" pitchFamily="18" charset="0"/>
                          <a:ea typeface="Aptos"/>
                          <a:cs typeface="Times New Roman" panose="02020603050405020304" pitchFamily="18" charset="0"/>
                        </a:rPr>
                        <m:t>∗100%=90,90%</m:t>
                      </m:r>
                    </m:oMath>
                  </m:oMathPara>
                </a14:m>
                <a:endParaRPr lang="ru-RU" sz="1600" kern="100" dirty="0">
                  <a:effectLst/>
                  <a:latin typeface="Times New Roman" panose="02020603050405020304" pitchFamily="18" charset="0"/>
                  <a:ea typeface="Aptos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9D7486-F55F-40B9-921B-BF03E7E90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01" y="1940128"/>
                <a:ext cx="11132598" cy="4166782"/>
              </a:xfrm>
              <a:prstGeom prst="rect">
                <a:avLst/>
              </a:prstGeom>
              <a:blipFill>
                <a:blip r:embed="rId2"/>
                <a:stretch>
                  <a:fillRect l="-329" t="-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0973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BEA0-AF6F-44E0-A543-61D774D8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ЮНИТ-ЭКОНОМИКА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3C5F0-1805-4236-BDB3-A58CDD71D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19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E5AF3-50B4-439E-8258-EE0A81634A72}"/>
              </a:ext>
            </a:extLst>
          </p:cNvPr>
          <p:cNvSpPr txBox="1"/>
          <p:nvPr/>
        </p:nvSpPr>
        <p:spPr>
          <a:xfrm>
            <a:off x="559293" y="1506022"/>
            <a:ext cx="1104382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асчёт прибыльности </a:t>
            </a:r>
            <a:r>
              <a:rPr lang="ru-RU" sz="14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базовой единицы (клиента или сделки) бизнеса</a:t>
            </a: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Aptos"/>
              </a:rPr>
              <a:t> </a:t>
            </a:r>
          </a:p>
          <a:p>
            <a:pPr algn="just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35C6E5-F6EB-4C26-B9BC-0C9C4F52A089}"/>
              </a:ext>
            </a:extLst>
          </p:cNvPr>
          <p:cNvSpPr txBox="1"/>
          <p:nvPr/>
        </p:nvSpPr>
        <p:spPr>
          <a:xfrm>
            <a:off x="559294" y="1856076"/>
            <a:ext cx="11073414" cy="4535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Алгоритм расчёта на примере клиентской модели: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Определите общую сумму расходов/бюджет на привлечение клиентов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: 100000р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Определите число привлечённых клиентов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: 50 клиентов в день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Расчет CAC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Это стоимость привлечения одного клиента: 100 000 / 50 = 2000 рублей.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Посчитайте общую выручку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Средний чек 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― 2300 рублей, клиенты ходили каждый месяц на протяжении полугода. Тогда 2300 х 50 х 6 = 690 000 рублей.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Рассчитаем LTV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6900 000 / 50 = 13 800 рублей.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Столько денег в среднем принесёт один привлечённый клиент, пока будет пользоваться услугами.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Этот показатель разделим на стоимость привлечения одного покупателя (CAC), и узнаем, насколько затраты на привлечение клиента окупаются.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13 800 / 2000 = 6,9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Значение показателя выше трёх говорит о том, что </a:t>
            </a:r>
            <a:r>
              <a:rPr lang="ru-RU" sz="1400" b="1" i="1" u="sng" kern="1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затраты на привлечение окупаются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  <a:endParaRPr lang="ru-RU" sz="12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753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3C4DD-0B98-4BBF-9A67-7CD101400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EC55D-1E21-436F-9C8D-1AE6C7E1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20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08A30B-E9F9-45DD-8CB3-920387DD00AE}"/>
              </a:ext>
            </a:extLst>
          </p:cNvPr>
          <p:cNvSpPr txBox="1"/>
          <p:nvPr/>
        </p:nvSpPr>
        <p:spPr>
          <a:xfrm>
            <a:off x="382132" y="1603187"/>
            <a:ext cx="5231017" cy="4464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1. Ценовая политика: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Предложение специальных акций. (Пример: предложить клиентам самим создавать свой уникальный коктейль из предложенных ингредиентов)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2. Меню и ассортимент: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Разработка уникального меню коктейлей, которое выделяет бар среди конкурентов.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Включение локальных или сезонных ингредиентов для создания эксклюзивных предложений.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3. События и развлечения: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Проведение тематических вечеров. (Пример: День открытия спирта (25 февраля); День рождение Периодической системы (1марта))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Организация частных мероприятий, таких как дни рождения или корпоративы.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4. Программа лояльности: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Введение системы бонусов или скидок для постоянных клиентов.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Использование мобильных приложений для отслеживания посещений и предоставления специальных предложений.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C4271-A6DC-402C-8CAA-1D4611C485EB}"/>
              </a:ext>
            </a:extLst>
          </p:cNvPr>
          <p:cNvSpPr txBox="1"/>
          <p:nvPr/>
        </p:nvSpPr>
        <p:spPr>
          <a:xfrm>
            <a:off x="6000184" y="1688378"/>
            <a:ext cx="5809684" cy="3571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5. Маркетинг и реклама: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Активное использование социальных сетей для продвижения акций и событий.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Сотрудничество с блогерами или влиятельными личностями для увеличения видимости.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6. Партнёрства: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Сотрудничество с местными производителями спиртных напитков для эксклюзивного предложения.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Участие в фестивалях и мероприятиях для повышения узнаваемости.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7. Кросс-продажи: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Предложение закусок и блюд в сочетании с напитками для увеличения среднего чека.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8. Улучшение клиентского опыта: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  • Создание комфортной и привлекательной атмосферы в баре.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D64F9C-5109-4FCB-BCDD-1DB22815208C}"/>
              </a:ext>
            </a:extLst>
          </p:cNvPr>
          <p:cNvCxnSpPr>
            <a:cxnSpLocks/>
          </p:cNvCxnSpPr>
          <p:nvPr/>
        </p:nvCxnSpPr>
        <p:spPr>
          <a:xfrm>
            <a:off x="5829669" y="1535703"/>
            <a:ext cx="0" cy="46697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854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EE46-D2F5-497E-8760-3F28B4ABD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СТАТУС ПРОЕКТА И ДАЛЬНЕЙШИЕ ШАГИ. РИСКИ РЕАЛИЗАЦИИ ПРОЕКТА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11A7E-7970-42B1-9551-41890FFA3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BF2D-96A6-4621-B6E9-44DAED974183}" type="slidenum">
              <a:rPr lang="ru-RU" smtClean="0"/>
              <a:t>21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A52A2-507A-40EF-8020-A53E59B5F6E3}"/>
              </a:ext>
            </a:extLst>
          </p:cNvPr>
          <p:cNvSpPr txBox="1"/>
          <p:nvPr/>
        </p:nvSpPr>
        <p:spPr>
          <a:xfrm>
            <a:off x="534140" y="2965956"/>
            <a:ext cx="4909351" cy="364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 сегодняшнему дню мы выполнили следующие задачи: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Разработка бизнес-плана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Исследование рынка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Разработка бренда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Разработка меню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Локация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Задачи, которые нам предстоит выполнить: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Финансирование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Маркетинг и реклама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Лицензирование и разрешения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Набор команды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Управление и анализ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endParaRPr lang="ru-RU" sz="14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06045D-C90E-4EB8-8CDC-BF7C5C04D10C}"/>
              </a:ext>
            </a:extLst>
          </p:cNvPr>
          <p:cNvSpPr txBox="1"/>
          <p:nvPr/>
        </p:nvSpPr>
        <p:spPr>
          <a:xfrm>
            <a:off x="5563340" y="1684042"/>
            <a:ext cx="6094520" cy="4738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Рынок и конкуренция: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Конкуренты, их предложения, ценовые стратегии и избранная локализация. </a:t>
            </a:r>
            <a:endParaRPr lang="ru-RU" sz="1200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Финансовые риски: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Начальные инвестиции и рабочий капитал. Возможные непредвиденные расходы, издержки на аренду, зарплату и закупку. Отсутствие финансовой подушки.</a:t>
            </a:r>
            <a:endParaRPr lang="ru-RU" sz="1200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Лицензирование и регулирование: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Сложности с получением лицензий для работы бара. Задержки в получении разрешений могут повлиять на запуск нашего проекта.</a:t>
            </a: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Выбор места: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Ошибки в анализе пешеходного трафика, доступности и видимости.</a:t>
            </a: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Операционные риски: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Неправильное управление запасами, проблемы с поставками и зависимость от конкретных поставщиков могут негативно сказаться на проекте.</a:t>
            </a: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Маркетинговые риски: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Правильность выбранной маркетинговой стратегии. Неудачная рекламная кампания или неправильное позиционирование могут повлиять на привлечение клиентов.</a:t>
            </a:r>
            <a:endParaRPr lang="ru-RU" sz="1200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Персонал: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Найм неподходящих сотрудников или текучесть кадров может снизить качество обслуживания. Важно внедрить систему обучения и поддержки для команды.</a:t>
            </a: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r>
              <a:rPr lang="ru-RU" sz="12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Экономические условия: 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Общие экономические условия, включая безработицу и потребительские расходы, могут повлиять на реализацию проекта.</a:t>
            </a:r>
            <a:br>
              <a:rPr lang="ru-RU" sz="1200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endParaRPr lang="ru-RU" sz="12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A5F70-081F-459C-B4AA-4748C73A7B5E}"/>
              </a:ext>
            </a:extLst>
          </p:cNvPr>
          <p:cNvSpPr txBox="1"/>
          <p:nvPr/>
        </p:nvSpPr>
        <p:spPr>
          <a:xfrm>
            <a:off x="534140" y="2143656"/>
            <a:ext cx="1978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C2B3E1-940F-468D-948F-861009F450D4}"/>
              </a:ext>
            </a:extLst>
          </p:cNvPr>
          <p:cNvCxnSpPr/>
          <p:nvPr/>
        </p:nvCxnSpPr>
        <p:spPr>
          <a:xfrm>
            <a:off x="2183907" y="2328322"/>
            <a:ext cx="30184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25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259</TotalTime>
  <Words>1793</Words>
  <Application>Microsoft Office PowerPoint</Application>
  <PresentationFormat>Широкоэкранный</PresentationFormat>
  <Paragraphs>245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Cambria Math</vt:lpstr>
      <vt:lpstr>Courier New</vt:lpstr>
      <vt:lpstr>Gabriola</vt:lpstr>
      <vt:lpstr>Symbol</vt:lpstr>
      <vt:lpstr>Times New Roman</vt:lpstr>
      <vt:lpstr>Wingdings</vt:lpstr>
      <vt:lpstr>Office Theme</vt:lpstr>
      <vt:lpstr>Молекулярный бар  «Граф Сен-Жермен»</vt:lpstr>
      <vt:lpstr>Презентация PowerPoint</vt:lpstr>
      <vt:lpstr>ЦЕЛЕВАЯ АУДИТОРИЯ </vt:lpstr>
      <vt:lpstr>ЦЕННОСТНОЕ ПРЕДЛОЖЕНИЕ</vt:lpstr>
      <vt:lpstr>АНАЛИЗ РЫНКА</vt:lpstr>
      <vt:lpstr>ОБЪЕМ РЫНКА: TAM, SAM, SOM</vt:lpstr>
      <vt:lpstr>PEST- АНАЛИЗ</vt:lpstr>
      <vt:lpstr>SWOT-АНАЛИЗ</vt:lpstr>
      <vt:lpstr>БАРЬЕРЫ</vt:lpstr>
      <vt:lpstr>КОНКУРЕНТНЫЙ АНАЛИЗ</vt:lpstr>
      <vt:lpstr>БИЗНЕС-МОДЕЛЬ ПРОЕКТА</vt:lpstr>
      <vt:lpstr>ДИЗАЙН ЦВЕТОВАЯ ГАММА</vt:lpstr>
      <vt:lpstr>ДИЗАЙН ИНТЕРЬЕРА</vt:lpstr>
      <vt:lpstr>МЕНЮ БАРА</vt:lpstr>
      <vt:lpstr>РАБОЧИЙ СТОЛ АЛХИМИКА</vt:lpstr>
      <vt:lpstr>ВЕДЬМИНСКИЙ РЕЦЕПТ</vt:lpstr>
      <vt:lpstr>Презентация PowerPoint</vt:lpstr>
      <vt:lpstr>ПЛАНОВЫЕ ПОКАЗАТЕЛИ ЭКОНОМИКИ ПРОЕКТА</vt:lpstr>
      <vt:lpstr>ЮНИТ-ЭКОНОМИКА</vt:lpstr>
      <vt:lpstr>МОДЕЛЬ МОНЕТИЗАЦИИ</vt:lpstr>
      <vt:lpstr>ТЕКУЩИЙ СТАТУС ПРОЕКТА И ДАЛЬНЕЙШИЕ ШАГИ. РИСКИ РЕАЛИЗАЦИИ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Манукян Анаит Артёмовна</dc:creator>
  <cp:lastModifiedBy>Дамская Анна Борисовна</cp:lastModifiedBy>
  <cp:revision>69</cp:revision>
  <dcterms:created xsi:type="dcterms:W3CDTF">2024-12-14T13:56:49Z</dcterms:created>
  <dcterms:modified xsi:type="dcterms:W3CDTF">2024-12-24T07:56:02Z</dcterms:modified>
</cp:coreProperties>
</file>