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y="10287000" cx="18288000"/>
  <p:notesSz cx="6858000" cy="9144000"/>
  <p:embeddedFontLst>
    <p:embeddedFont>
      <p:font typeface="Montserrat Black"/>
      <p:bold r:id="rId21"/>
      <p:boldItalic r:id="rId22"/>
    </p:embeddedFont>
    <p:embeddedFont>
      <p:font typeface="Montserrat"/>
      <p:regular r:id="rId23"/>
      <p:bold r:id="rId24"/>
      <p:italic r:id="rId25"/>
      <p:boldItalic r:id="rId2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27" roundtripDataSignature="AMtx7mgXqKUtrfMaI2idDLRBARy3aSciw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font" Target="fonts/MontserratBlack-boldItalic.fntdata"/><Relationship Id="rId21" Type="http://schemas.openxmlformats.org/officeDocument/2006/relationships/font" Target="fonts/MontserratBlack-bold.fntdata"/><Relationship Id="rId24" Type="http://schemas.openxmlformats.org/officeDocument/2006/relationships/font" Target="fonts/Montserrat-bold.fntdata"/><Relationship Id="rId23" Type="http://schemas.openxmlformats.org/officeDocument/2006/relationships/font" Target="fonts/Montserrat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Montserrat-boldItalic.fntdata"/><Relationship Id="rId25" Type="http://schemas.openxmlformats.org/officeDocument/2006/relationships/font" Target="fonts/Montserrat-italic.fntdata"/><Relationship Id="rId27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" name="Google Shape;280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2" name="Google Shape;292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7" name="Google Shape;307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8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8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9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0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0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1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21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2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2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22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2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4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4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24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5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5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5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6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7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7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6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11.jpg"/><Relationship Id="rId9" Type="http://schemas.openxmlformats.org/officeDocument/2006/relationships/image" Target="../media/image18.png"/><Relationship Id="rId5" Type="http://schemas.openxmlformats.org/officeDocument/2006/relationships/image" Target="../media/image10.png"/><Relationship Id="rId6" Type="http://schemas.openxmlformats.org/officeDocument/2006/relationships/image" Target="../media/image13.png"/><Relationship Id="rId7" Type="http://schemas.openxmlformats.org/officeDocument/2006/relationships/image" Target="../media/image14.png"/><Relationship Id="rId8" Type="http://schemas.openxmlformats.org/officeDocument/2006/relationships/image" Target="../media/image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Relationship Id="rId4" Type="http://schemas.openxmlformats.org/officeDocument/2006/relationships/image" Target="../media/image6.png"/><Relationship Id="rId5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Relationship Id="rId4" Type="http://schemas.openxmlformats.org/officeDocument/2006/relationships/image" Target="../media/image1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Relationship Id="rId4" Type="http://schemas.openxmlformats.org/officeDocument/2006/relationships/image" Target="../media/image8.png"/><Relationship Id="rId5" Type="http://schemas.openxmlformats.org/officeDocument/2006/relationships/image" Target="../media/image6.png"/><Relationship Id="rId6" Type="http://schemas.openxmlformats.org/officeDocument/2006/relationships/image" Target="../media/image1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Relationship Id="rId4" Type="http://schemas.openxmlformats.org/officeDocument/2006/relationships/image" Target="../media/image1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8.png"/><Relationship Id="rId4" Type="http://schemas.openxmlformats.org/officeDocument/2006/relationships/image" Target="../media/image1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.png"/><Relationship Id="rId4" Type="http://schemas.openxmlformats.org/officeDocument/2006/relationships/image" Target="../media/image10.png"/><Relationship Id="rId5" Type="http://schemas.openxmlformats.org/officeDocument/2006/relationships/image" Target="../media/image1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2.png"/><Relationship Id="rId4" Type="http://schemas.openxmlformats.org/officeDocument/2006/relationships/image" Target="../media/image25.png"/><Relationship Id="rId5" Type="http://schemas.openxmlformats.org/officeDocument/2006/relationships/image" Target="../media/image1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.png"/><Relationship Id="rId4" Type="http://schemas.openxmlformats.org/officeDocument/2006/relationships/image" Target="../media/image17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9.png"/><Relationship Id="rId6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0" y="0"/>
            <a:ext cx="7961629" cy="10287495"/>
          </a:xfrm>
          <a:custGeom>
            <a:rect b="b" l="l" r="r" t="t"/>
            <a:pathLst>
              <a:path extrusionOk="0" h="1593725" w="1233405">
                <a:moveTo>
                  <a:pt x="0" y="0"/>
                </a:moveTo>
                <a:lnTo>
                  <a:pt x="1233405" y="0"/>
                </a:lnTo>
                <a:lnTo>
                  <a:pt x="1233405" y="1593725"/>
                </a:lnTo>
                <a:lnTo>
                  <a:pt x="0" y="1593725"/>
                </a:lnTo>
                <a:close/>
              </a:path>
            </a:pathLst>
          </a:custGeom>
          <a:solidFill>
            <a:srgbClr val="ED1846"/>
          </a:solidFill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5" name="Google Shape;85;p1"/>
          <p:cNvSpPr/>
          <p:nvPr/>
        </p:nvSpPr>
        <p:spPr>
          <a:xfrm>
            <a:off x="1028700" y="674380"/>
            <a:ext cx="1850797" cy="275937"/>
          </a:xfrm>
          <a:custGeom>
            <a:rect b="b" l="l" r="r" t="t"/>
            <a:pathLst>
              <a:path extrusionOk="0" h="275937" w="1850797">
                <a:moveTo>
                  <a:pt x="0" y="0"/>
                </a:moveTo>
                <a:lnTo>
                  <a:pt x="1850797" y="0"/>
                </a:lnTo>
                <a:lnTo>
                  <a:pt x="1850797" y="275937"/>
                </a:lnTo>
                <a:lnTo>
                  <a:pt x="0" y="27593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6" name="Google Shape;86;p1"/>
          <p:cNvSpPr/>
          <p:nvPr/>
        </p:nvSpPr>
        <p:spPr>
          <a:xfrm>
            <a:off x="9600461" y="1645811"/>
            <a:ext cx="7403804" cy="7403804"/>
          </a:xfrm>
          <a:custGeom>
            <a:rect b="b" l="l" r="r" t="t"/>
            <a:pathLst>
              <a:path extrusionOk="0" h="7403804" w="7403804">
                <a:moveTo>
                  <a:pt x="0" y="0"/>
                </a:moveTo>
                <a:lnTo>
                  <a:pt x="7403804" y="0"/>
                </a:lnTo>
                <a:lnTo>
                  <a:pt x="7403804" y="7403805"/>
                </a:lnTo>
                <a:lnTo>
                  <a:pt x="0" y="74038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87" name="Google Shape;87;p1"/>
          <p:cNvGrpSpPr/>
          <p:nvPr/>
        </p:nvGrpSpPr>
        <p:grpSpPr>
          <a:xfrm>
            <a:off x="15918499" y="7917499"/>
            <a:ext cx="1085766" cy="1085766"/>
            <a:chOff x="0" y="0"/>
            <a:chExt cx="812800" cy="812800"/>
          </a:xfrm>
        </p:grpSpPr>
        <p:sp>
          <p:nvSpPr>
            <p:cNvPr id="88" name="Google Shape;88;p1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42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1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944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0" name="Google Shape;90;p1"/>
          <p:cNvSpPr/>
          <p:nvPr/>
        </p:nvSpPr>
        <p:spPr>
          <a:xfrm flipH="1">
            <a:off x="16238071" y="8285011"/>
            <a:ext cx="537349" cy="350743"/>
          </a:xfrm>
          <a:custGeom>
            <a:rect b="b" l="l" r="r" t="t"/>
            <a:pathLst>
              <a:path extrusionOk="0" h="350743" w="537349">
                <a:moveTo>
                  <a:pt x="537350" y="0"/>
                </a:moveTo>
                <a:lnTo>
                  <a:pt x="0" y="0"/>
                </a:lnTo>
                <a:lnTo>
                  <a:pt x="0" y="350743"/>
                </a:lnTo>
                <a:lnTo>
                  <a:pt x="537350" y="350743"/>
                </a:lnTo>
                <a:lnTo>
                  <a:pt x="53735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1" name="Google Shape;91;p1"/>
          <p:cNvSpPr/>
          <p:nvPr/>
        </p:nvSpPr>
        <p:spPr>
          <a:xfrm>
            <a:off x="11670865" y="1645811"/>
            <a:ext cx="1797405" cy="523178"/>
          </a:xfrm>
          <a:custGeom>
            <a:rect b="b" l="l" r="r" t="t"/>
            <a:pathLst>
              <a:path extrusionOk="0" h="523178" w="1797405">
                <a:moveTo>
                  <a:pt x="0" y="0"/>
                </a:moveTo>
                <a:lnTo>
                  <a:pt x="1797405" y="0"/>
                </a:lnTo>
                <a:lnTo>
                  <a:pt x="1797405" y="523178"/>
                </a:lnTo>
                <a:lnTo>
                  <a:pt x="0" y="5231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-257646" r="-171510" t="0"/>
            </a:stretch>
          </a:blipFill>
          <a:ln>
            <a:noFill/>
          </a:ln>
        </p:spPr>
      </p:sp>
      <p:sp>
        <p:nvSpPr>
          <p:cNvPr id="92" name="Google Shape;92;p1"/>
          <p:cNvSpPr/>
          <p:nvPr/>
        </p:nvSpPr>
        <p:spPr>
          <a:xfrm>
            <a:off x="10000699" y="1595413"/>
            <a:ext cx="1196323" cy="556290"/>
          </a:xfrm>
          <a:custGeom>
            <a:rect b="b" l="l" r="r" t="t"/>
            <a:pathLst>
              <a:path extrusionOk="0" h="556290" w="1196323">
                <a:moveTo>
                  <a:pt x="0" y="0"/>
                </a:moveTo>
                <a:lnTo>
                  <a:pt x="1196322" y="0"/>
                </a:lnTo>
                <a:lnTo>
                  <a:pt x="1196322" y="556290"/>
                </a:lnTo>
                <a:lnTo>
                  <a:pt x="0" y="55629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3" name="Google Shape;93;p1"/>
          <p:cNvSpPr/>
          <p:nvPr/>
        </p:nvSpPr>
        <p:spPr>
          <a:xfrm>
            <a:off x="13778916" y="1578128"/>
            <a:ext cx="1538115" cy="590861"/>
          </a:xfrm>
          <a:custGeom>
            <a:rect b="b" l="l" r="r" t="t"/>
            <a:pathLst>
              <a:path extrusionOk="0" h="590861" w="1538115">
                <a:moveTo>
                  <a:pt x="0" y="0"/>
                </a:moveTo>
                <a:lnTo>
                  <a:pt x="1538114" y="0"/>
                </a:lnTo>
                <a:lnTo>
                  <a:pt x="1538114" y="590861"/>
                </a:lnTo>
                <a:lnTo>
                  <a:pt x="0" y="59086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4" name="Google Shape;94;p1"/>
          <p:cNvSpPr/>
          <p:nvPr/>
        </p:nvSpPr>
        <p:spPr>
          <a:xfrm>
            <a:off x="15627676" y="1423730"/>
            <a:ext cx="1153406" cy="899656"/>
          </a:xfrm>
          <a:custGeom>
            <a:rect b="b" l="l" r="r" t="t"/>
            <a:pathLst>
              <a:path extrusionOk="0" h="899656" w="1153406">
                <a:moveTo>
                  <a:pt x="0" y="0"/>
                </a:moveTo>
                <a:lnTo>
                  <a:pt x="1153405" y="0"/>
                </a:lnTo>
                <a:lnTo>
                  <a:pt x="1153405" y="899657"/>
                </a:lnTo>
                <a:lnTo>
                  <a:pt x="0" y="89965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5" name="Google Shape;95;p1"/>
          <p:cNvSpPr txBox="1"/>
          <p:nvPr/>
        </p:nvSpPr>
        <p:spPr>
          <a:xfrm>
            <a:off x="621250" y="1957475"/>
            <a:ext cx="6921000" cy="4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3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598">
                <a:solidFill>
                  <a:srgbClr val="FFFFFF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Оптимизация конструкции дорожной одежды</a:t>
            </a:r>
            <a:endParaRPr/>
          </a:p>
        </p:txBody>
      </p:sp>
      <p:sp>
        <p:nvSpPr>
          <p:cNvPr id="96" name="Google Shape;96;p1"/>
          <p:cNvSpPr txBox="1"/>
          <p:nvPr/>
        </p:nvSpPr>
        <p:spPr>
          <a:xfrm>
            <a:off x="275275" y="8015675"/>
            <a:ext cx="7452600" cy="14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87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Посредством использования систем мониторинга</a:t>
            </a:r>
            <a:endParaRPr/>
          </a:p>
          <a:p>
            <a:pPr indent="0" lvl="0" marL="0" marR="0" rtl="0" algn="l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87" u="none" cap="none" strike="noStrik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EFFFA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1" name="Google Shape;101;p2"/>
          <p:cNvGrpSpPr/>
          <p:nvPr/>
        </p:nvGrpSpPr>
        <p:grpSpPr>
          <a:xfrm>
            <a:off x="0" y="-216991"/>
            <a:ext cx="18288000" cy="4143812"/>
            <a:chOff x="0" y="-57150"/>
            <a:chExt cx="4816593" cy="1091375"/>
          </a:xfrm>
        </p:grpSpPr>
        <p:sp>
          <p:nvSpPr>
            <p:cNvPr id="102" name="Google Shape;102;p2"/>
            <p:cNvSpPr/>
            <p:nvPr/>
          </p:nvSpPr>
          <p:spPr>
            <a:xfrm>
              <a:off x="0" y="0"/>
              <a:ext cx="4816592" cy="1034225"/>
            </a:xfrm>
            <a:custGeom>
              <a:rect b="b" l="l" r="r" t="t"/>
              <a:pathLst>
                <a:path extrusionOk="0" h="103422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1034225"/>
                  </a:lnTo>
                  <a:lnTo>
                    <a:pt x="0" y="1034225"/>
                  </a:lnTo>
                  <a:close/>
                </a:path>
              </a:pathLst>
            </a:custGeom>
            <a:solidFill>
              <a:srgbClr val="004282"/>
            </a:solidFill>
            <a:ln>
              <a:noFill/>
            </a:ln>
          </p:spPr>
        </p:sp>
        <p:sp>
          <p:nvSpPr>
            <p:cNvPr id="103" name="Google Shape;103;p2"/>
            <p:cNvSpPr txBox="1"/>
            <p:nvPr/>
          </p:nvSpPr>
          <p:spPr>
            <a:xfrm>
              <a:off x="0" y="-57150"/>
              <a:ext cx="4816593" cy="10913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944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4" name="Google Shape;104;p2"/>
          <p:cNvSpPr txBox="1"/>
          <p:nvPr/>
        </p:nvSpPr>
        <p:spPr>
          <a:xfrm>
            <a:off x="1028700" y="1615692"/>
            <a:ext cx="10435891" cy="8977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100" u="none" cap="none" strike="noStrike">
                <a:solidFill>
                  <a:srgbClr val="FFFFFF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АКТУАЛЬНОСТЬ ИДЕИ</a:t>
            </a:r>
            <a:endParaRPr/>
          </a:p>
        </p:txBody>
      </p:sp>
      <p:sp>
        <p:nvSpPr>
          <p:cNvPr id="105" name="Google Shape;105;p2"/>
          <p:cNvSpPr txBox="1"/>
          <p:nvPr/>
        </p:nvSpPr>
        <p:spPr>
          <a:xfrm>
            <a:off x="152925" y="4139275"/>
            <a:ext cx="18094200" cy="598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4002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На данный момент в Самарской области насчитывается 764 км участков дорог находящихся в ненадлежащем состоянии, использование таких транспортных путей приводит к повышению транспортных происшествий и замедляет скорость передвижение. </a:t>
            </a:r>
            <a:endParaRPr sz="2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40024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2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4002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-US" sz="2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Масштаб решаемой задачи - региональный/федеральный</a:t>
            </a:r>
            <a:endParaRPr i="1" sz="2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4002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-US" sz="2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Какая польза решения данной задачи для универа: </a:t>
            </a:r>
            <a:endParaRPr i="1" sz="2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4002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-US" sz="2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Развитие вуза в дорожном направлении, обмен опытом и научная работа с индустриальными партнерами, обучение студентов на практике</a:t>
            </a:r>
            <a:endParaRPr i="1" sz="2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4002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-US" sz="2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Региона/России: Снижение количества дорог требующих ремонта и своевременное обслуживание </a:t>
            </a:r>
            <a:endParaRPr i="1" sz="2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4002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-US" sz="2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Тенденции: Увеличение объема автомобильного рынка</a:t>
            </a:r>
            <a:endParaRPr i="1" sz="2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40024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0" i="0" sz="2446" u="none" cap="none" strike="noStrike">
              <a:solidFill>
                <a:srgbClr val="322A2A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6" name="Google Shape;106;p2"/>
          <p:cNvSpPr/>
          <p:nvPr/>
        </p:nvSpPr>
        <p:spPr>
          <a:xfrm>
            <a:off x="14223811" y="1000282"/>
            <a:ext cx="3035489" cy="1411502"/>
          </a:xfrm>
          <a:custGeom>
            <a:rect b="b" l="l" r="r" t="t"/>
            <a:pathLst>
              <a:path extrusionOk="0" h="1411502" w="3035489">
                <a:moveTo>
                  <a:pt x="0" y="0"/>
                </a:moveTo>
                <a:lnTo>
                  <a:pt x="3035489" y="0"/>
                </a:lnTo>
                <a:lnTo>
                  <a:pt x="3035489" y="1411502"/>
                </a:lnTo>
                <a:lnTo>
                  <a:pt x="0" y="141150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EFFFA"/>
        </a:solidFill>
      </p:bgPr>
    </p:bg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1" name="Google Shape;111;p3"/>
          <p:cNvGrpSpPr/>
          <p:nvPr/>
        </p:nvGrpSpPr>
        <p:grpSpPr>
          <a:xfrm>
            <a:off x="0" y="-216991"/>
            <a:ext cx="18288000" cy="4143812"/>
            <a:chOff x="0" y="-57150"/>
            <a:chExt cx="4816593" cy="1091375"/>
          </a:xfrm>
        </p:grpSpPr>
        <p:sp>
          <p:nvSpPr>
            <p:cNvPr id="112" name="Google Shape;112;p3"/>
            <p:cNvSpPr/>
            <p:nvPr/>
          </p:nvSpPr>
          <p:spPr>
            <a:xfrm>
              <a:off x="0" y="0"/>
              <a:ext cx="4816592" cy="1034225"/>
            </a:xfrm>
            <a:custGeom>
              <a:rect b="b" l="l" r="r" t="t"/>
              <a:pathLst>
                <a:path extrusionOk="0" h="103422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1034225"/>
                  </a:lnTo>
                  <a:lnTo>
                    <a:pt x="0" y="1034225"/>
                  </a:lnTo>
                  <a:close/>
                </a:path>
              </a:pathLst>
            </a:custGeom>
            <a:solidFill>
              <a:srgbClr val="ED1846"/>
            </a:solidFill>
            <a:ln>
              <a:noFill/>
            </a:ln>
          </p:spPr>
        </p:sp>
        <p:sp>
          <p:nvSpPr>
            <p:cNvPr id="113" name="Google Shape;113;p3"/>
            <p:cNvSpPr txBox="1"/>
            <p:nvPr/>
          </p:nvSpPr>
          <p:spPr>
            <a:xfrm>
              <a:off x="0" y="-57150"/>
              <a:ext cx="4816593" cy="10913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944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4" name="Google Shape;114;p3"/>
          <p:cNvSpPr/>
          <p:nvPr/>
        </p:nvSpPr>
        <p:spPr>
          <a:xfrm>
            <a:off x="14223811" y="1000282"/>
            <a:ext cx="3035489" cy="1411502"/>
          </a:xfrm>
          <a:custGeom>
            <a:rect b="b" l="l" r="r" t="t"/>
            <a:pathLst>
              <a:path extrusionOk="0" h="1411502" w="3035489">
                <a:moveTo>
                  <a:pt x="0" y="0"/>
                </a:moveTo>
                <a:lnTo>
                  <a:pt x="3035489" y="0"/>
                </a:lnTo>
                <a:lnTo>
                  <a:pt x="3035489" y="1411502"/>
                </a:lnTo>
                <a:lnTo>
                  <a:pt x="0" y="141150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5" name="Google Shape;115;p3"/>
          <p:cNvSpPr txBox="1"/>
          <p:nvPr/>
        </p:nvSpPr>
        <p:spPr>
          <a:xfrm>
            <a:off x="1028700" y="1543612"/>
            <a:ext cx="10260743" cy="8977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100" u="none" cap="none" strike="noStrike">
                <a:solidFill>
                  <a:srgbClr val="FFFFFF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ЦЕЛЕВАЯ АУДИТОРИЯ</a:t>
            </a:r>
            <a:endParaRPr/>
          </a:p>
        </p:txBody>
      </p:sp>
      <p:sp>
        <p:nvSpPr>
          <p:cNvPr id="116" name="Google Shape;116;p3"/>
          <p:cNvSpPr txBox="1"/>
          <p:nvPr/>
        </p:nvSpPr>
        <p:spPr>
          <a:xfrm>
            <a:off x="244675" y="4414550"/>
            <a:ext cx="15162300" cy="50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just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>
                <a:solidFill>
                  <a:srgbClr val="322A2A"/>
                </a:solidFill>
                <a:latin typeface="Calibri"/>
                <a:ea typeface="Calibri"/>
                <a:cs typeface="Calibri"/>
                <a:sym typeface="Calibri"/>
              </a:rPr>
              <a:t>Заинтересованные стороны: Росавтодор, компании госкорпорации "Автодор".</a:t>
            </a:r>
            <a:endParaRPr sz="2400">
              <a:solidFill>
                <a:srgbClr val="322A2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>
                <a:solidFill>
                  <a:srgbClr val="322A2A"/>
                </a:solidFill>
                <a:latin typeface="Calibri"/>
                <a:ea typeface="Calibri"/>
                <a:cs typeface="Calibri"/>
                <a:sym typeface="Calibri"/>
              </a:rPr>
              <a:t>Региональные: Министерства/департаменты транспорта и дорожного хозяйства субъектов РФ.</a:t>
            </a:r>
            <a:endParaRPr sz="2400">
              <a:solidFill>
                <a:srgbClr val="322A2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>
                <a:solidFill>
                  <a:srgbClr val="322A2A"/>
                </a:solidFill>
                <a:latin typeface="Calibri"/>
                <a:ea typeface="Calibri"/>
                <a:cs typeface="Calibri"/>
                <a:sym typeface="Calibri"/>
              </a:rPr>
              <a:t>Муниципальные: Комитеты по благоустройству и дорожному хозяйству.</a:t>
            </a:r>
            <a:endParaRPr sz="2400">
              <a:solidFill>
                <a:srgbClr val="322A2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>
                <a:solidFill>
                  <a:srgbClr val="322A2A"/>
                </a:solidFill>
                <a:latin typeface="Calibri"/>
                <a:ea typeface="Calibri"/>
                <a:cs typeface="Calibri"/>
                <a:sym typeface="Calibri"/>
              </a:rPr>
              <a:t>Частные компании: 21-Век, ИНЖДОРСТРОЙ, Автобан.</a:t>
            </a:r>
            <a:endParaRPr sz="2400">
              <a:solidFill>
                <a:srgbClr val="322A2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rgbClr val="322A2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>
                <a:solidFill>
                  <a:srgbClr val="322A2A"/>
                </a:solidFill>
                <a:latin typeface="Calibri"/>
                <a:ea typeface="Calibri"/>
                <a:cs typeface="Calibri"/>
                <a:sym typeface="Calibri"/>
              </a:rPr>
              <a:t>Приведите конкретные характеристики сегмента клиентов, с которым будете работать: Высокая капиталоемкость, Долгий жизненный цикл объекта, Сильная зависимость от государственного заказа, Высокая социальная значимость, Сезонность.</a:t>
            </a:r>
            <a:endParaRPr sz="2400">
              <a:solidFill>
                <a:srgbClr val="322A2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322A2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99">
              <a:solidFill>
                <a:srgbClr val="322A2A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EFFFA"/>
        </a:solidFill>
      </p:bgPr>
    </p:bg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" name="Google Shape;121;p4"/>
          <p:cNvGrpSpPr/>
          <p:nvPr/>
        </p:nvGrpSpPr>
        <p:grpSpPr>
          <a:xfrm>
            <a:off x="0" y="-216991"/>
            <a:ext cx="18288000" cy="4143812"/>
            <a:chOff x="0" y="-57150"/>
            <a:chExt cx="4816593" cy="1091375"/>
          </a:xfrm>
        </p:grpSpPr>
        <p:sp>
          <p:nvSpPr>
            <p:cNvPr id="122" name="Google Shape;122;p4"/>
            <p:cNvSpPr/>
            <p:nvPr/>
          </p:nvSpPr>
          <p:spPr>
            <a:xfrm>
              <a:off x="0" y="0"/>
              <a:ext cx="4816592" cy="1034225"/>
            </a:xfrm>
            <a:custGeom>
              <a:rect b="b" l="l" r="r" t="t"/>
              <a:pathLst>
                <a:path extrusionOk="0" h="103422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1034225"/>
                  </a:lnTo>
                  <a:lnTo>
                    <a:pt x="0" y="1034225"/>
                  </a:lnTo>
                  <a:close/>
                </a:path>
              </a:pathLst>
            </a:custGeom>
            <a:solidFill>
              <a:srgbClr val="004282"/>
            </a:solidFill>
            <a:ln>
              <a:noFill/>
            </a:ln>
          </p:spPr>
        </p:sp>
        <p:sp>
          <p:nvSpPr>
            <p:cNvPr id="123" name="Google Shape;123;p4"/>
            <p:cNvSpPr txBox="1"/>
            <p:nvPr/>
          </p:nvSpPr>
          <p:spPr>
            <a:xfrm>
              <a:off x="0" y="-57150"/>
              <a:ext cx="4816593" cy="10913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944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4" name="Google Shape;124;p4"/>
          <p:cNvSpPr/>
          <p:nvPr/>
        </p:nvSpPr>
        <p:spPr>
          <a:xfrm>
            <a:off x="14686976" y="8804532"/>
            <a:ext cx="2158989" cy="321886"/>
          </a:xfrm>
          <a:custGeom>
            <a:rect b="b" l="l" r="r" t="t"/>
            <a:pathLst>
              <a:path extrusionOk="0" h="321886" w="2158989">
                <a:moveTo>
                  <a:pt x="0" y="0"/>
                </a:moveTo>
                <a:lnTo>
                  <a:pt x="2158989" y="0"/>
                </a:lnTo>
                <a:lnTo>
                  <a:pt x="2158989" y="321886"/>
                </a:lnTo>
                <a:lnTo>
                  <a:pt x="0" y="32188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5" name="Google Shape;125;p4"/>
          <p:cNvSpPr/>
          <p:nvPr/>
        </p:nvSpPr>
        <p:spPr>
          <a:xfrm>
            <a:off x="15542158" y="2972424"/>
            <a:ext cx="1325124" cy="1325124"/>
          </a:xfrm>
          <a:custGeom>
            <a:rect b="b" l="l" r="r" t="t"/>
            <a:pathLst>
              <a:path extrusionOk="0" h="1325124" w="1325124">
                <a:moveTo>
                  <a:pt x="0" y="0"/>
                </a:moveTo>
                <a:lnTo>
                  <a:pt x="1325124" y="0"/>
                </a:lnTo>
                <a:lnTo>
                  <a:pt x="1325124" y="1325124"/>
                </a:lnTo>
                <a:lnTo>
                  <a:pt x="0" y="132512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6" name="Google Shape;126;p4"/>
          <p:cNvSpPr txBox="1"/>
          <p:nvPr/>
        </p:nvSpPr>
        <p:spPr>
          <a:xfrm>
            <a:off x="1028700" y="1543612"/>
            <a:ext cx="11116125" cy="8977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100" u="none" cap="none" strike="noStrike">
                <a:solidFill>
                  <a:srgbClr val="FFFFFF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ПРОБЛЕМА</a:t>
            </a:r>
            <a:endParaRPr/>
          </a:p>
        </p:txBody>
      </p:sp>
      <p:sp>
        <p:nvSpPr>
          <p:cNvPr id="127" name="Google Shape;127;p4"/>
          <p:cNvSpPr txBox="1"/>
          <p:nvPr/>
        </p:nvSpPr>
        <p:spPr>
          <a:xfrm>
            <a:off x="1028700" y="5095875"/>
            <a:ext cx="13040100" cy="377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7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700">
                <a:solidFill>
                  <a:srgbClr val="322A2A"/>
                </a:solidFill>
                <a:latin typeface="Calibri"/>
                <a:ea typeface="Calibri"/>
                <a:cs typeface="Calibri"/>
                <a:sym typeface="Calibri"/>
              </a:rPr>
              <a:t>Отсутствие информации о состоянии дороги  в режиме реального времени, что может спровоцировать: несвоевременный ремонт/обслуживание дорог</a:t>
            </a:r>
            <a:r>
              <a:rPr i="1" lang="en-US" sz="2700" u="none" cap="none" strike="noStrike">
                <a:solidFill>
                  <a:srgbClr val="322A2A"/>
                </a:solidFill>
                <a:latin typeface="Calibri"/>
                <a:ea typeface="Calibri"/>
                <a:cs typeface="Calibri"/>
                <a:sym typeface="Calibri"/>
              </a:rPr>
              <a:t>; </a:t>
            </a:r>
            <a:endParaRPr sz="2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3997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700" u="none" cap="none" strike="noStrike">
                <a:solidFill>
                  <a:srgbClr val="322A2A"/>
                </a:solidFill>
                <a:latin typeface="Calibri"/>
                <a:ea typeface="Calibri"/>
                <a:cs typeface="Calibri"/>
                <a:sym typeface="Calibri"/>
              </a:rPr>
              <a:t>Почему существующих вариантов решения недостаточно</a:t>
            </a:r>
            <a:r>
              <a:rPr i="1" lang="en-US" sz="2700">
                <a:solidFill>
                  <a:srgbClr val="322A2A"/>
                </a:solidFill>
                <a:latin typeface="Calibri"/>
                <a:ea typeface="Calibri"/>
                <a:cs typeface="Calibri"/>
                <a:sym typeface="Calibri"/>
              </a:rPr>
              <a:t>: существующие методы являются разовыми и тестирования проводятся раз в несколько лет.</a:t>
            </a:r>
            <a:endParaRPr i="1" sz="2700" u="none" cap="none" strike="noStrike">
              <a:solidFill>
                <a:srgbClr val="322A2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3997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2474">
              <a:solidFill>
                <a:srgbClr val="322A2A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997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1" sz="2474" u="none" cap="none" strike="noStrike">
              <a:solidFill>
                <a:srgbClr val="322A2A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997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1" sz="2474" u="none" cap="none" strike="noStrike">
              <a:solidFill>
                <a:srgbClr val="322A2A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8" name="Google Shape;128;p4"/>
          <p:cNvSpPr/>
          <p:nvPr/>
        </p:nvSpPr>
        <p:spPr>
          <a:xfrm>
            <a:off x="14223811" y="1000282"/>
            <a:ext cx="3035489" cy="1411502"/>
          </a:xfrm>
          <a:custGeom>
            <a:rect b="b" l="l" r="r" t="t"/>
            <a:pathLst>
              <a:path extrusionOk="0" h="1411502" w="3035489">
                <a:moveTo>
                  <a:pt x="0" y="0"/>
                </a:moveTo>
                <a:lnTo>
                  <a:pt x="3035489" y="0"/>
                </a:lnTo>
                <a:lnTo>
                  <a:pt x="3035489" y="1411502"/>
                </a:lnTo>
                <a:lnTo>
                  <a:pt x="0" y="141150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" name="Google Shape;133;p5"/>
          <p:cNvGrpSpPr/>
          <p:nvPr/>
        </p:nvGrpSpPr>
        <p:grpSpPr>
          <a:xfrm>
            <a:off x="0" y="9041308"/>
            <a:ext cx="18288000" cy="1245692"/>
            <a:chOff x="0" y="-57150"/>
            <a:chExt cx="4816593" cy="328083"/>
          </a:xfrm>
        </p:grpSpPr>
        <p:sp>
          <p:nvSpPr>
            <p:cNvPr id="134" name="Google Shape;134;p5"/>
            <p:cNvSpPr/>
            <p:nvPr/>
          </p:nvSpPr>
          <p:spPr>
            <a:xfrm>
              <a:off x="0" y="0"/>
              <a:ext cx="4816592" cy="270933"/>
            </a:xfrm>
            <a:custGeom>
              <a:rect b="b" l="l" r="r" t="t"/>
              <a:pathLst>
                <a:path extrusionOk="0" h="270933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ED1846"/>
            </a:solidFill>
            <a:ln>
              <a:noFill/>
            </a:ln>
          </p:spPr>
        </p:sp>
        <p:sp>
          <p:nvSpPr>
            <p:cNvPr id="135" name="Google Shape;135;p5"/>
            <p:cNvSpPr txBox="1"/>
            <p:nvPr/>
          </p:nvSpPr>
          <p:spPr>
            <a:xfrm>
              <a:off x="0" y="-57150"/>
              <a:ext cx="4816593" cy="3280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944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6" name="Google Shape;136;p5"/>
          <p:cNvSpPr txBox="1"/>
          <p:nvPr/>
        </p:nvSpPr>
        <p:spPr>
          <a:xfrm>
            <a:off x="1028700" y="1057275"/>
            <a:ext cx="13473014" cy="17931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100" u="none" cap="none" strike="noStrike">
                <a:solidFill>
                  <a:srgbClr val="2F1800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ЦЕННОСТЬ, ЦЕННОСТНОЕ ПРЕДЛОЖЕНИЕ</a:t>
            </a:r>
            <a:endParaRPr/>
          </a:p>
        </p:txBody>
      </p:sp>
      <p:sp>
        <p:nvSpPr>
          <p:cNvPr id="137" name="Google Shape;137;p5"/>
          <p:cNvSpPr txBox="1"/>
          <p:nvPr/>
        </p:nvSpPr>
        <p:spPr>
          <a:xfrm>
            <a:off x="1028700" y="3792625"/>
            <a:ext cx="6933900" cy="207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69">
                <a:solidFill>
                  <a:srgbClr val="2F1800"/>
                </a:solidFill>
                <a:latin typeface="Calibri"/>
                <a:ea typeface="Calibri"/>
                <a:cs typeface="Calibri"/>
                <a:sym typeface="Calibri"/>
              </a:rPr>
              <a:t>Мы студенты желающие улучшить отрасль дорожного хозяйства, с помощью современных технологий.</a:t>
            </a:r>
            <a:endParaRPr sz="2869">
              <a:solidFill>
                <a:srgbClr val="2F18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5"/>
          <p:cNvSpPr/>
          <p:nvPr/>
        </p:nvSpPr>
        <p:spPr>
          <a:xfrm>
            <a:off x="10553227" y="3575941"/>
            <a:ext cx="6454701" cy="4659121"/>
          </a:xfrm>
          <a:custGeom>
            <a:rect b="b" l="l" r="r" t="t"/>
            <a:pathLst>
              <a:path extrusionOk="0" h="4659121" w="6454701">
                <a:moveTo>
                  <a:pt x="0" y="0"/>
                </a:moveTo>
                <a:lnTo>
                  <a:pt x="6454701" y="0"/>
                </a:lnTo>
                <a:lnTo>
                  <a:pt x="6454701" y="4659120"/>
                </a:lnTo>
                <a:lnTo>
                  <a:pt x="0" y="465912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9" name="Google Shape;139;p5"/>
          <p:cNvSpPr/>
          <p:nvPr/>
        </p:nvSpPr>
        <p:spPr>
          <a:xfrm>
            <a:off x="14220504" y="1028700"/>
            <a:ext cx="3038796" cy="1413040"/>
          </a:xfrm>
          <a:custGeom>
            <a:rect b="b" l="l" r="r" t="t"/>
            <a:pathLst>
              <a:path extrusionOk="0" h="1413040" w="3038796">
                <a:moveTo>
                  <a:pt x="0" y="0"/>
                </a:moveTo>
                <a:lnTo>
                  <a:pt x="3038796" y="0"/>
                </a:lnTo>
                <a:lnTo>
                  <a:pt x="3038796" y="1413040"/>
                </a:lnTo>
                <a:lnTo>
                  <a:pt x="0" y="14130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4" name="Google Shape;144;p6"/>
          <p:cNvGrpSpPr/>
          <p:nvPr/>
        </p:nvGrpSpPr>
        <p:grpSpPr>
          <a:xfrm>
            <a:off x="0" y="9041308"/>
            <a:ext cx="18288000" cy="1245692"/>
            <a:chOff x="0" y="-57150"/>
            <a:chExt cx="4816593" cy="328083"/>
          </a:xfrm>
        </p:grpSpPr>
        <p:sp>
          <p:nvSpPr>
            <p:cNvPr id="145" name="Google Shape;145;p6"/>
            <p:cNvSpPr/>
            <p:nvPr/>
          </p:nvSpPr>
          <p:spPr>
            <a:xfrm>
              <a:off x="0" y="0"/>
              <a:ext cx="4816592" cy="270933"/>
            </a:xfrm>
            <a:custGeom>
              <a:rect b="b" l="l" r="r" t="t"/>
              <a:pathLst>
                <a:path extrusionOk="0" h="270933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004282"/>
            </a:solidFill>
            <a:ln>
              <a:noFill/>
            </a:ln>
          </p:spPr>
        </p:sp>
        <p:sp>
          <p:nvSpPr>
            <p:cNvPr id="146" name="Google Shape;146;p6"/>
            <p:cNvSpPr txBox="1"/>
            <p:nvPr/>
          </p:nvSpPr>
          <p:spPr>
            <a:xfrm>
              <a:off x="0" y="-57150"/>
              <a:ext cx="4816593" cy="3280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944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7" name="Google Shape;147;p6"/>
          <p:cNvSpPr txBox="1"/>
          <p:nvPr/>
        </p:nvSpPr>
        <p:spPr>
          <a:xfrm>
            <a:off x="1028700" y="1543977"/>
            <a:ext cx="13473014" cy="8977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100" u="none" cap="none" strike="noStrike">
                <a:solidFill>
                  <a:srgbClr val="00428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РЕШЕНИЕ</a:t>
            </a:r>
            <a:endParaRPr/>
          </a:p>
        </p:txBody>
      </p:sp>
      <p:sp>
        <p:nvSpPr>
          <p:cNvPr id="148" name="Google Shape;148;p6"/>
          <p:cNvSpPr txBox="1"/>
          <p:nvPr/>
        </p:nvSpPr>
        <p:spPr>
          <a:xfrm>
            <a:off x="1028700" y="3192271"/>
            <a:ext cx="9937800" cy="173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69">
                <a:solidFill>
                  <a:srgbClr val="322A2A"/>
                </a:solidFill>
                <a:latin typeface="Calibri"/>
                <a:ea typeface="Calibri"/>
                <a:cs typeface="Calibri"/>
                <a:sym typeface="Calibri"/>
              </a:rPr>
              <a:t>Решение проблемы будет достигнуто с применением датчиков построенных на аналогии подобных аппаратов от компании SMaRT из Нидерландов.</a:t>
            </a:r>
            <a:endParaRPr sz="2969">
              <a:solidFill>
                <a:srgbClr val="322A2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6"/>
          <p:cNvSpPr txBox="1"/>
          <p:nvPr/>
        </p:nvSpPr>
        <p:spPr>
          <a:xfrm>
            <a:off x="12593996" y="4865115"/>
            <a:ext cx="3815436" cy="12542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70" u="none" cap="none" strike="noStrike">
                <a:solidFill>
                  <a:srgbClr val="FEFFFA"/>
                </a:solidFill>
                <a:latin typeface="Montserrat"/>
                <a:ea typeface="Montserrat"/>
                <a:cs typeface="Montserrat"/>
                <a:sym typeface="Montserrat"/>
              </a:rPr>
              <a:t>фото, картинка, </a:t>
            </a:r>
            <a:endParaRPr/>
          </a:p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70" u="none" cap="none" strike="noStrike">
                <a:solidFill>
                  <a:srgbClr val="FEFFFA"/>
                </a:solidFill>
                <a:latin typeface="Montserrat"/>
                <a:ea typeface="Montserrat"/>
                <a:cs typeface="Montserrat"/>
                <a:sym typeface="Montserrat"/>
              </a:rPr>
              <a:t>схема предполагаемого продукта</a:t>
            </a:r>
            <a:endParaRPr/>
          </a:p>
        </p:txBody>
      </p:sp>
      <p:sp>
        <p:nvSpPr>
          <p:cNvPr id="150" name="Google Shape;150;p6"/>
          <p:cNvSpPr/>
          <p:nvPr/>
        </p:nvSpPr>
        <p:spPr>
          <a:xfrm>
            <a:off x="14220504" y="1028700"/>
            <a:ext cx="3038796" cy="1413040"/>
          </a:xfrm>
          <a:custGeom>
            <a:rect b="b" l="l" r="r" t="t"/>
            <a:pathLst>
              <a:path extrusionOk="0" h="1413040" w="3038796">
                <a:moveTo>
                  <a:pt x="0" y="0"/>
                </a:moveTo>
                <a:lnTo>
                  <a:pt x="3038796" y="0"/>
                </a:lnTo>
                <a:lnTo>
                  <a:pt x="3038796" y="1413040"/>
                </a:lnTo>
                <a:lnTo>
                  <a:pt x="0" y="14130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5" name="Google Shape;155;p7"/>
          <p:cNvGrpSpPr/>
          <p:nvPr/>
        </p:nvGrpSpPr>
        <p:grpSpPr>
          <a:xfrm>
            <a:off x="0" y="9041308"/>
            <a:ext cx="18288000" cy="1245692"/>
            <a:chOff x="0" y="-57150"/>
            <a:chExt cx="4816593" cy="328083"/>
          </a:xfrm>
        </p:grpSpPr>
        <p:sp>
          <p:nvSpPr>
            <p:cNvPr id="156" name="Google Shape;156;p7"/>
            <p:cNvSpPr/>
            <p:nvPr/>
          </p:nvSpPr>
          <p:spPr>
            <a:xfrm>
              <a:off x="0" y="0"/>
              <a:ext cx="4816592" cy="270933"/>
            </a:xfrm>
            <a:custGeom>
              <a:rect b="b" l="l" r="r" t="t"/>
              <a:pathLst>
                <a:path extrusionOk="0" h="270933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ED1846"/>
            </a:solidFill>
            <a:ln>
              <a:noFill/>
            </a:ln>
          </p:spPr>
        </p:sp>
        <p:sp>
          <p:nvSpPr>
            <p:cNvPr id="157" name="Google Shape;157;p7"/>
            <p:cNvSpPr txBox="1"/>
            <p:nvPr/>
          </p:nvSpPr>
          <p:spPr>
            <a:xfrm>
              <a:off x="0" y="-57150"/>
              <a:ext cx="4816593" cy="3280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944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8" name="Google Shape;158;p7"/>
          <p:cNvSpPr txBox="1"/>
          <p:nvPr/>
        </p:nvSpPr>
        <p:spPr>
          <a:xfrm>
            <a:off x="1028700" y="1543977"/>
            <a:ext cx="13473014" cy="8977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100" u="none" cap="none" strike="noStrike">
                <a:solidFill>
                  <a:srgbClr val="ED1846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РЕШЕНИЕ</a:t>
            </a:r>
            <a:endParaRPr/>
          </a:p>
        </p:txBody>
      </p:sp>
      <p:sp>
        <p:nvSpPr>
          <p:cNvPr id="159" name="Google Shape;159;p7"/>
          <p:cNvSpPr/>
          <p:nvPr/>
        </p:nvSpPr>
        <p:spPr>
          <a:xfrm>
            <a:off x="14220504" y="1028700"/>
            <a:ext cx="3038796" cy="1413040"/>
          </a:xfrm>
          <a:custGeom>
            <a:rect b="b" l="l" r="r" t="t"/>
            <a:pathLst>
              <a:path extrusionOk="0" h="1413040" w="3038796">
                <a:moveTo>
                  <a:pt x="0" y="0"/>
                </a:moveTo>
                <a:lnTo>
                  <a:pt x="3038796" y="0"/>
                </a:lnTo>
                <a:lnTo>
                  <a:pt x="3038796" y="1413040"/>
                </a:lnTo>
                <a:lnTo>
                  <a:pt x="0" y="14130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60" name="Google Shape;160;p7"/>
          <p:cNvGrpSpPr/>
          <p:nvPr/>
        </p:nvGrpSpPr>
        <p:grpSpPr>
          <a:xfrm>
            <a:off x="1028700" y="4101900"/>
            <a:ext cx="390835" cy="390835"/>
            <a:chOff x="0" y="0"/>
            <a:chExt cx="812800" cy="812800"/>
          </a:xfrm>
        </p:grpSpPr>
        <p:sp>
          <p:nvSpPr>
            <p:cNvPr id="161" name="Google Shape;161;p7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D18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" name="Google Shape;162;p7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843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3" name="Google Shape;163;p7"/>
          <p:cNvSpPr txBox="1"/>
          <p:nvPr/>
        </p:nvSpPr>
        <p:spPr>
          <a:xfrm>
            <a:off x="1810746" y="3848031"/>
            <a:ext cx="9937773" cy="356374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569" u="none" cap="none" strike="noStrike">
                <a:solidFill>
                  <a:srgbClr val="322A2A"/>
                </a:solidFill>
                <a:latin typeface="Montserrat"/>
                <a:ea typeface="Montserrat"/>
                <a:cs typeface="Montserrat"/>
                <a:sym typeface="Montserrat"/>
              </a:rPr>
              <a:t>Какое оборудование, помещения и программное обеспечение нужны для производства продукта?</a:t>
            </a:r>
            <a:endParaRPr/>
          </a:p>
          <a:p>
            <a:pPr indent="0" lvl="0" marL="0" marR="0" rtl="0" algn="l">
              <a:lnSpc>
                <a:spcPct val="140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569" u="none" cap="none" strike="noStrike">
              <a:solidFill>
                <a:srgbClr val="322A2A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40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569" u="none" cap="none" strike="noStrike">
                <a:solidFill>
                  <a:srgbClr val="322A2A"/>
                </a:solidFill>
                <a:latin typeface="Montserrat"/>
                <a:ea typeface="Montserrat"/>
                <a:cs typeface="Montserrat"/>
                <a:sym typeface="Montserrat"/>
              </a:rPr>
              <a:t>Какие материалы, расходники и другие ресурсы потребуются для производства 1 шт. продукта?</a:t>
            </a:r>
            <a:endParaRPr/>
          </a:p>
          <a:p>
            <a:pPr indent="0" lvl="0" marL="0" marR="0" rtl="0" algn="l">
              <a:lnSpc>
                <a:spcPct val="140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569" u="none" cap="none" strike="noStrike">
              <a:solidFill>
                <a:srgbClr val="322A2A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40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569" u="none" cap="none" strike="noStrike">
                <a:solidFill>
                  <a:srgbClr val="322A2A"/>
                </a:solidFill>
                <a:latin typeface="Montserrat"/>
                <a:ea typeface="Montserrat"/>
                <a:cs typeface="Montserrat"/>
                <a:sym typeface="Montserrat"/>
              </a:rPr>
              <a:t>Какие технологические операции и действия нужно выполнить для производства 1 шт. продукта?</a:t>
            </a:r>
            <a:endParaRPr/>
          </a:p>
        </p:txBody>
      </p:sp>
      <p:grpSp>
        <p:nvGrpSpPr>
          <p:cNvPr id="164" name="Google Shape;164;p7"/>
          <p:cNvGrpSpPr/>
          <p:nvPr/>
        </p:nvGrpSpPr>
        <p:grpSpPr>
          <a:xfrm>
            <a:off x="1028700" y="5442497"/>
            <a:ext cx="390835" cy="390835"/>
            <a:chOff x="0" y="0"/>
            <a:chExt cx="812800" cy="812800"/>
          </a:xfrm>
        </p:grpSpPr>
        <p:sp>
          <p:nvSpPr>
            <p:cNvPr id="165" name="Google Shape;165;p7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D18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" name="Google Shape;166;p7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843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7" name="Google Shape;167;p7"/>
          <p:cNvGrpSpPr/>
          <p:nvPr/>
        </p:nvGrpSpPr>
        <p:grpSpPr>
          <a:xfrm>
            <a:off x="1028700" y="6805786"/>
            <a:ext cx="390835" cy="390835"/>
            <a:chOff x="0" y="0"/>
            <a:chExt cx="812800" cy="812800"/>
          </a:xfrm>
        </p:grpSpPr>
        <p:sp>
          <p:nvSpPr>
            <p:cNvPr id="168" name="Google Shape;168;p7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D18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" name="Google Shape;169;p7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843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" name="Google Shape;174;p8"/>
          <p:cNvGrpSpPr/>
          <p:nvPr/>
        </p:nvGrpSpPr>
        <p:grpSpPr>
          <a:xfrm>
            <a:off x="16332306" y="-216991"/>
            <a:ext cx="1955694" cy="10503991"/>
            <a:chOff x="0" y="-57150"/>
            <a:chExt cx="515080" cy="2766483"/>
          </a:xfrm>
        </p:grpSpPr>
        <p:sp>
          <p:nvSpPr>
            <p:cNvPr id="175" name="Google Shape;175;p8"/>
            <p:cNvSpPr/>
            <p:nvPr/>
          </p:nvSpPr>
          <p:spPr>
            <a:xfrm>
              <a:off x="0" y="0"/>
              <a:ext cx="515080" cy="2709333"/>
            </a:xfrm>
            <a:custGeom>
              <a:rect b="b" l="l" r="r" t="t"/>
              <a:pathLst>
                <a:path extrusionOk="0" h="2709333" w="515080">
                  <a:moveTo>
                    <a:pt x="0" y="0"/>
                  </a:moveTo>
                  <a:lnTo>
                    <a:pt x="515080" y="0"/>
                  </a:lnTo>
                  <a:lnTo>
                    <a:pt x="515080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04282"/>
            </a:solidFill>
            <a:ln>
              <a:noFill/>
            </a:ln>
          </p:spPr>
        </p:sp>
        <p:sp>
          <p:nvSpPr>
            <p:cNvPr id="176" name="Google Shape;176;p8"/>
            <p:cNvSpPr txBox="1"/>
            <p:nvPr/>
          </p:nvSpPr>
          <p:spPr>
            <a:xfrm>
              <a:off x="0" y="-57150"/>
              <a:ext cx="515080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944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77" name="Google Shape;177;p8"/>
          <p:cNvGrpSpPr/>
          <p:nvPr/>
        </p:nvGrpSpPr>
        <p:grpSpPr>
          <a:xfrm>
            <a:off x="14706504" y="1028700"/>
            <a:ext cx="2552796" cy="2552796"/>
            <a:chOff x="0" y="0"/>
            <a:chExt cx="812800" cy="812800"/>
          </a:xfrm>
        </p:grpSpPr>
        <p:sp>
          <p:nvSpPr>
            <p:cNvPr id="178" name="Google Shape;178;p8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D18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" name="Google Shape;179;p8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944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0" name="Google Shape;180;p8"/>
          <p:cNvSpPr/>
          <p:nvPr/>
        </p:nvSpPr>
        <p:spPr>
          <a:xfrm rot="10800000">
            <a:off x="15365684" y="1902223"/>
            <a:ext cx="1234436" cy="805750"/>
          </a:xfrm>
          <a:custGeom>
            <a:rect b="b" l="l" r="r" t="t"/>
            <a:pathLst>
              <a:path extrusionOk="0" h="805750" w="1234436">
                <a:moveTo>
                  <a:pt x="0" y="0"/>
                </a:moveTo>
                <a:lnTo>
                  <a:pt x="1234436" y="0"/>
                </a:lnTo>
                <a:lnTo>
                  <a:pt x="1234436" y="805750"/>
                </a:lnTo>
                <a:lnTo>
                  <a:pt x="0" y="8057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1" name="Google Shape;181;p8"/>
          <p:cNvSpPr txBox="1"/>
          <p:nvPr/>
        </p:nvSpPr>
        <p:spPr>
          <a:xfrm>
            <a:off x="1028700" y="1617198"/>
            <a:ext cx="10940614" cy="8977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100" u="none" cap="none" strike="noStrike">
                <a:solidFill>
                  <a:srgbClr val="00428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РЫНОК</a:t>
            </a:r>
            <a:endParaRPr/>
          </a:p>
        </p:txBody>
      </p:sp>
      <p:sp>
        <p:nvSpPr>
          <p:cNvPr id="182" name="Google Shape;182;p8"/>
          <p:cNvSpPr txBox="1"/>
          <p:nvPr/>
        </p:nvSpPr>
        <p:spPr>
          <a:xfrm>
            <a:off x="1028700" y="2986974"/>
            <a:ext cx="7635240" cy="78519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97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691" u="none" cap="none" strike="noStrike">
                <a:solidFill>
                  <a:srgbClr val="2F1800"/>
                </a:solidFill>
                <a:latin typeface="Montserrat"/>
                <a:ea typeface="Montserrat"/>
                <a:cs typeface="Montserrat"/>
                <a:sym typeface="Montserrat"/>
              </a:rPr>
              <a:t>ОПИШИТЕ РЫНОК В 5 ПРЕДЛОЖЕНИЯХ?</a:t>
            </a:r>
            <a:endParaRPr/>
          </a:p>
          <a:p>
            <a:pPr indent="0" lvl="0" marL="0" marR="0" rtl="0" algn="l">
              <a:lnSpc>
                <a:spcPct val="11597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691" u="none" cap="none" strike="noStrike">
              <a:solidFill>
                <a:srgbClr val="2F18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3" name="Google Shape;183;p8"/>
          <p:cNvSpPr txBox="1"/>
          <p:nvPr/>
        </p:nvSpPr>
        <p:spPr>
          <a:xfrm>
            <a:off x="1773664" y="4170033"/>
            <a:ext cx="8995207" cy="47464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97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691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Мы работаем на рынке (B2C, B2B, B2G)</a:t>
            </a:r>
            <a:endParaRPr/>
          </a:p>
          <a:p>
            <a:pPr indent="0" lvl="0" marL="0" marR="0" rtl="0" algn="l">
              <a:lnSpc>
                <a:spcPct val="11597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691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97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691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Сколько человек/компаний наша ЦА? </a:t>
            </a:r>
            <a:endParaRPr/>
          </a:p>
          <a:p>
            <a:pPr indent="0" lvl="0" marL="0" marR="0" rtl="0" algn="l">
              <a:lnSpc>
                <a:spcPct val="11597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691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97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691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Сколько будет стоить наше решение?</a:t>
            </a:r>
            <a:endParaRPr/>
          </a:p>
          <a:p>
            <a:pPr indent="0" lvl="0" marL="0" marR="0" rtl="0" algn="l">
              <a:lnSpc>
                <a:spcPct val="11597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691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97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691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Сколько человек/компаний реально купят наш продукт в первый год (доля от п.1)</a:t>
            </a:r>
            <a:endParaRPr/>
          </a:p>
          <a:p>
            <a:pPr indent="0" lvl="0" marL="0" marR="0" rtl="0" algn="l">
              <a:lnSpc>
                <a:spcPct val="11597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691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97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691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Сколько заработаем в первый год - п.3 умножим на п.4. </a:t>
            </a:r>
            <a:endParaRPr/>
          </a:p>
          <a:p>
            <a:pPr indent="0" lvl="0" marL="0" marR="0" rtl="0" algn="l">
              <a:lnSpc>
                <a:spcPct val="11597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691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4" name="Google Shape;184;p8"/>
          <p:cNvSpPr txBox="1"/>
          <p:nvPr/>
        </p:nvSpPr>
        <p:spPr>
          <a:xfrm>
            <a:off x="1097161" y="4029345"/>
            <a:ext cx="194905" cy="62115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4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68" u="none" cap="none" strike="noStrike">
                <a:solidFill>
                  <a:srgbClr val="ED1846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1</a:t>
            </a:r>
            <a:endParaRPr/>
          </a:p>
        </p:txBody>
      </p:sp>
      <p:sp>
        <p:nvSpPr>
          <p:cNvPr id="185" name="Google Shape;185;p8"/>
          <p:cNvSpPr txBox="1"/>
          <p:nvPr/>
        </p:nvSpPr>
        <p:spPr>
          <a:xfrm>
            <a:off x="1052929" y="4799584"/>
            <a:ext cx="283369" cy="62115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4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68" u="none" cap="none" strike="noStrike">
                <a:solidFill>
                  <a:srgbClr val="ED1846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2</a:t>
            </a:r>
            <a:endParaRPr/>
          </a:p>
        </p:txBody>
      </p:sp>
      <p:sp>
        <p:nvSpPr>
          <p:cNvPr id="186" name="Google Shape;186;p8"/>
          <p:cNvSpPr txBox="1"/>
          <p:nvPr/>
        </p:nvSpPr>
        <p:spPr>
          <a:xfrm>
            <a:off x="1051500" y="5569822"/>
            <a:ext cx="286226" cy="62115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4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68" u="none" cap="none" strike="noStrike">
                <a:solidFill>
                  <a:srgbClr val="ED1846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3</a:t>
            </a:r>
            <a:endParaRPr/>
          </a:p>
        </p:txBody>
      </p:sp>
      <p:sp>
        <p:nvSpPr>
          <p:cNvPr id="187" name="Google Shape;187;p8"/>
          <p:cNvSpPr txBox="1"/>
          <p:nvPr/>
        </p:nvSpPr>
        <p:spPr>
          <a:xfrm>
            <a:off x="1028700" y="6596807"/>
            <a:ext cx="331827" cy="62115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4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68" u="none" cap="none" strike="noStrike">
                <a:solidFill>
                  <a:srgbClr val="ED1846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4</a:t>
            </a:r>
            <a:endParaRPr/>
          </a:p>
        </p:txBody>
      </p:sp>
      <p:sp>
        <p:nvSpPr>
          <p:cNvPr id="188" name="Google Shape;188;p8"/>
          <p:cNvSpPr txBox="1"/>
          <p:nvPr/>
        </p:nvSpPr>
        <p:spPr>
          <a:xfrm>
            <a:off x="1050369" y="7762040"/>
            <a:ext cx="288488" cy="62115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4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68" u="none" cap="none" strike="noStrike">
                <a:solidFill>
                  <a:srgbClr val="ED1846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5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3" name="Google Shape;193;p9"/>
          <p:cNvGrpSpPr/>
          <p:nvPr/>
        </p:nvGrpSpPr>
        <p:grpSpPr>
          <a:xfrm>
            <a:off x="0" y="9041308"/>
            <a:ext cx="18288000" cy="1245692"/>
            <a:chOff x="0" y="-57150"/>
            <a:chExt cx="4816593" cy="328083"/>
          </a:xfrm>
        </p:grpSpPr>
        <p:sp>
          <p:nvSpPr>
            <p:cNvPr id="194" name="Google Shape;194;p9"/>
            <p:cNvSpPr/>
            <p:nvPr/>
          </p:nvSpPr>
          <p:spPr>
            <a:xfrm>
              <a:off x="0" y="0"/>
              <a:ext cx="4816592" cy="270933"/>
            </a:xfrm>
            <a:custGeom>
              <a:rect b="b" l="l" r="r" t="t"/>
              <a:pathLst>
                <a:path extrusionOk="0" h="270933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ED1846"/>
            </a:solidFill>
            <a:ln>
              <a:noFill/>
            </a:ln>
          </p:spPr>
        </p:sp>
        <p:sp>
          <p:nvSpPr>
            <p:cNvPr id="195" name="Google Shape;195;p9"/>
            <p:cNvSpPr txBox="1"/>
            <p:nvPr/>
          </p:nvSpPr>
          <p:spPr>
            <a:xfrm>
              <a:off x="0" y="-57150"/>
              <a:ext cx="4816593" cy="3280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944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96" name="Google Shape;196;p9"/>
          <p:cNvGrpSpPr/>
          <p:nvPr/>
        </p:nvGrpSpPr>
        <p:grpSpPr>
          <a:xfrm>
            <a:off x="1163760" y="4380314"/>
            <a:ext cx="874849" cy="1091840"/>
            <a:chOff x="0" y="-57150"/>
            <a:chExt cx="230413" cy="287563"/>
          </a:xfrm>
        </p:grpSpPr>
        <p:sp>
          <p:nvSpPr>
            <p:cNvPr id="197" name="Google Shape;197;p9"/>
            <p:cNvSpPr/>
            <p:nvPr/>
          </p:nvSpPr>
          <p:spPr>
            <a:xfrm>
              <a:off x="0" y="0"/>
              <a:ext cx="230413" cy="230413"/>
            </a:xfrm>
            <a:custGeom>
              <a:rect b="b" l="l" r="r" t="t"/>
              <a:pathLst>
                <a:path extrusionOk="0" h="230413" w="230413">
                  <a:moveTo>
                    <a:pt x="0" y="0"/>
                  </a:moveTo>
                  <a:lnTo>
                    <a:pt x="230413" y="0"/>
                  </a:lnTo>
                  <a:lnTo>
                    <a:pt x="230413" y="230413"/>
                  </a:lnTo>
                  <a:lnTo>
                    <a:pt x="0" y="230413"/>
                  </a:lnTo>
                  <a:close/>
                </a:path>
              </a:pathLst>
            </a:custGeom>
            <a:solidFill>
              <a:srgbClr val="ED1846"/>
            </a:solidFill>
            <a:ln>
              <a:noFill/>
            </a:ln>
          </p:spPr>
        </p:sp>
        <p:sp>
          <p:nvSpPr>
            <p:cNvPr id="198" name="Google Shape;198;p9"/>
            <p:cNvSpPr txBox="1"/>
            <p:nvPr/>
          </p:nvSpPr>
          <p:spPr>
            <a:xfrm>
              <a:off x="0" y="-57150"/>
              <a:ext cx="230413" cy="28756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944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9" name="Google Shape;199;p9"/>
          <p:cNvSpPr/>
          <p:nvPr/>
        </p:nvSpPr>
        <p:spPr>
          <a:xfrm>
            <a:off x="1454921" y="4816061"/>
            <a:ext cx="292528" cy="437338"/>
          </a:xfrm>
          <a:custGeom>
            <a:rect b="b" l="l" r="r" t="t"/>
            <a:pathLst>
              <a:path extrusionOk="0" h="437338" w="292528">
                <a:moveTo>
                  <a:pt x="0" y="0"/>
                </a:moveTo>
                <a:lnTo>
                  <a:pt x="292528" y="0"/>
                </a:lnTo>
                <a:lnTo>
                  <a:pt x="292528" y="437338"/>
                </a:lnTo>
                <a:lnTo>
                  <a:pt x="0" y="43733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200" name="Google Shape;200;p9"/>
          <p:cNvGrpSpPr/>
          <p:nvPr/>
        </p:nvGrpSpPr>
        <p:grpSpPr>
          <a:xfrm>
            <a:off x="1163760" y="5855259"/>
            <a:ext cx="874849" cy="1091840"/>
            <a:chOff x="0" y="-57150"/>
            <a:chExt cx="230413" cy="287563"/>
          </a:xfrm>
        </p:grpSpPr>
        <p:sp>
          <p:nvSpPr>
            <p:cNvPr id="201" name="Google Shape;201;p9"/>
            <p:cNvSpPr/>
            <p:nvPr/>
          </p:nvSpPr>
          <p:spPr>
            <a:xfrm>
              <a:off x="0" y="0"/>
              <a:ext cx="230413" cy="230413"/>
            </a:xfrm>
            <a:custGeom>
              <a:rect b="b" l="l" r="r" t="t"/>
              <a:pathLst>
                <a:path extrusionOk="0" h="230413" w="230413">
                  <a:moveTo>
                    <a:pt x="0" y="0"/>
                  </a:moveTo>
                  <a:lnTo>
                    <a:pt x="230413" y="0"/>
                  </a:lnTo>
                  <a:lnTo>
                    <a:pt x="230413" y="230413"/>
                  </a:lnTo>
                  <a:lnTo>
                    <a:pt x="0" y="230413"/>
                  </a:lnTo>
                  <a:close/>
                </a:path>
              </a:pathLst>
            </a:custGeom>
            <a:solidFill>
              <a:srgbClr val="ED1846"/>
            </a:solidFill>
            <a:ln>
              <a:noFill/>
            </a:ln>
          </p:spPr>
        </p:sp>
        <p:sp>
          <p:nvSpPr>
            <p:cNvPr id="202" name="Google Shape;202;p9"/>
            <p:cNvSpPr txBox="1"/>
            <p:nvPr/>
          </p:nvSpPr>
          <p:spPr>
            <a:xfrm>
              <a:off x="0" y="-57150"/>
              <a:ext cx="230413" cy="28756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944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3" name="Google Shape;203;p9"/>
          <p:cNvSpPr/>
          <p:nvPr/>
        </p:nvSpPr>
        <p:spPr>
          <a:xfrm>
            <a:off x="1454921" y="6291006"/>
            <a:ext cx="292528" cy="437338"/>
          </a:xfrm>
          <a:custGeom>
            <a:rect b="b" l="l" r="r" t="t"/>
            <a:pathLst>
              <a:path extrusionOk="0" h="437338" w="292528">
                <a:moveTo>
                  <a:pt x="0" y="0"/>
                </a:moveTo>
                <a:lnTo>
                  <a:pt x="292528" y="0"/>
                </a:lnTo>
                <a:lnTo>
                  <a:pt x="292528" y="437338"/>
                </a:lnTo>
                <a:lnTo>
                  <a:pt x="0" y="43733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4" name="Google Shape;204;p9"/>
          <p:cNvSpPr txBox="1"/>
          <p:nvPr/>
        </p:nvSpPr>
        <p:spPr>
          <a:xfrm>
            <a:off x="1028700" y="1388341"/>
            <a:ext cx="13473014" cy="8977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100" u="none" cap="none" strike="noStrike">
                <a:solidFill>
                  <a:srgbClr val="ED1846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КОНКУРЕНТЫ</a:t>
            </a:r>
            <a:endParaRPr/>
          </a:p>
        </p:txBody>
      </p:sp>
      <p:sp>
        <p:nvSpPr>
          <p:cNvPr id="205" name="Google Shape;205;p9"/>
          <p:cNvSpPr txBox="1"/>
          <p:nvPr/>
        </p:nvSpPr>
        <p:spPr>
          <a:xfrm>
            <a:off x="2315625" y="4758911"/>
            <a:ext cx="12186089" cy="4160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70" u="none" cap="none" strike="noStrike">
                <a:solidFill>
                  <a:srgbClr val="322A2A"/>
                </a:solidFill>
                <a:latin typeface="Montserrat"/>
                <a:ea typeface="Montserrat"/>
                <a:cs typeface="Montserrat"/>
                <a:sym typeface="Montserrat"/>
              </a:rPr>
              <a:t>Перечислите основных конкурентов (как прямых, так и косвенных)</a:t>
            </a:r>
            <a:endParaRPr/>
          </a:p>
        </p:txBody>
      </p:sp>
      <p:sp>
        <p:nvSpPr>
          <p:cNvPr id="206" name="Google Shape;206;p9"/>
          <p:cNvSpPr txBox="1"/>
          <p:nvPr/>
        </p:nvSpPr>
        <p:spPr>
          <a:xfrm>
            <a:off x="2315625" y="6015100"/>
            <a:ext cx="10434297" cy="8351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70" u="none" cap="none" strike="noStrike">
                <a:solidFill>
                  <a:srgbClr val="322A2A"/>
                </a:solidFill>
                <a:latin typeface="Montserrat"/>
                <a:ea typeface="Montserrat"/>
                <a:cs typeface="Montserrat"/>
                <a:sym typeface="Montserrat"/>
              </a:rPr>
              <a:t>Опишите ваше преимущество, за счет чего вы сможете преодолеть конкурентов или отстроиться от них.</a:t>
            </a:r>
            <a:endParaRPr/>
          </a:p>
        </p:txBody>
      </p:sp>
      <p:sp>
        <p:nvSpPr>
          <p:cNvPr id="207" name="Google Shape;207;p9"/>
          <p:cNvSpPr/>
          <p:nvPr/>
        </p:nvSpPr>
        <p:spPr>
          <a:xfrm>
            <a:off x="16034936" y="6352592"/>
            <a:ext cx="1224364" cy="1224364"/>
          </a:xfrm>
          <a:custGeom>
            <a:rect b="b" l="l" r="r" t="t"/>
            <a:pathLst>
              <a:path extrusionOk="0" h="1224364" w="1224364">
                <a:moveTo>
                  <a:pt x="0" y="0"/>
                </a:moveTo>
                <a:lnTo>
                  <a:pt x="1224364" y="0"/>
                </a:lnTo>
                <a:lnTo>
                  <a:pt x="1224364" y="1224365"/>
                </a:lnTo>
                <a:lnTo>
                  <a:pt x="0" y="122436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8" name="Google Shape;208;p9"/>
          <p:cNvSpPr/>
          <p:nvPr/>
        </p:nvSpPr>
        <p:spPr>
          <a:xfrm>
            <a:off x="14501714" y="3333854"/>
            <a:ext cx="1325124" cy="1325124"/>
          </a:xfrm>
          <a:custGeom>
            <a:rect b="b" l="l" r="r" t="t"/>
            <a:pathLst>
              <a:path extrusionOk="0" h="1325124" w="1325124">
                <a:moveTo>
                  <a:pt x="0" y="0"/>
                </a:moveTo>
                <a:lnTo>
                  <a:pt x="1325124" y="0"/>
                </a:lnTo>
                <a:lnTo>
                  <a:pt x="1325124" y="1325124"/>
                </a:lnTo>
                <a:lnTo>
                  <a:pt x="0" y="132512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9" name="Google Shape;209;p9"/>
          <p:cNvSpPr/>
          <p:nvPr/>
        </p:nvSpPr>
        <p:spPr>
          <a:xfrm>
            <a:off x="14220504" y="1028700"/>
            <a:ext cx="3038796" cy="1413040"/>
          </a:xfrm>
          <a:custGeom>
            <a:rect b="b" l="l" r="r" t="t"/>
            <a:pathLst>
              <a:path extrusionOk="0" h="1413040" w="3038796">
                <a:moveTo>
                  <a:pt x="0" y="0"/>
                </a:moveTo>
                <a:lnTo>
                  <a:pt x="3038796" y="0"/>
                </a:lnTo>
                <a:lnTo>
                  <a:pt x="3038796" y="1413040"/>
                </a:lnTo>
                <a:lnTo>
                  <a:pt x="0" y="14130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0"/>
          <p:cNvSpPr/>
          <p:nvPr/>
        </p:nvSpPr>
        <p:spPr>
          <a:xfrm>
            <a:off x="1454921" y="4230786"/>
            <a:ext cx="292528" cy="437338"/>
          </a:xfrm>
          <a:custGeom>
            <a:rect b="b" l="l" r="r" t="t"/>
            <a:pathLst>
              <a:path extrusionOk="0" h="437338" w="292528">
                <a:moveTo>
                  <a:pt x="0" y="0"/>
                </a:moveTo>
                <a:lnTo>
                  <a:pt x="292528" y="0"/>
                </a:lnTo>
                <a:lnTo>
                  <a:pt x="292528" y="437338"/>
                </a:lnTo>
                <a:lnTo>
                  <a:pt x="0" y="43733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15" name="Google Shape;215;p10"/>
          <p:cNvSpPr txBox="1"/>
          <p:nvPr/>
        </p:nvSpPr>
        <p:spPr>
          <a:xfrm>
            <a:off x="1028700" y="1425033"/>
            <a:ext cx="13473014" cy="8977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100" u="none" cap="none" strike="noStrike">
                <a:solidFill>
                  <a:srgbClr val="00428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БИЗНЕС-МОДЕЛЬ</a:t>
            </a:r>
            <a:endParaRPr/>
          </a:p>
        </p:txBody>
      </p:sp>
      <p:sp>
        <p:nvSpPr>
          <p:cNvPr id="216" name="Google Shape;216;p10"/>
          <p:cNvSpPr txBox="1"/>
          <p:nvPr/>
        </p:nvSpPr>
        <p:spPr>
          <a:xfrm>
            <a:off x="1028700" y="2913346"/>
            <a:ext cx="15174367" cy="12542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370" u="none" cap="none" strike="noStrike">
                <a:solidFill>
                  <a:srgbClr val="2F1800"/>
                </a:solidFill>
                <a:latin typeface="Montserrat"/>
                <a:ea typeface="Montserrat"/>
                <a:cs typeface="Montserrat"/>
                <a:sym typeface="Montserrat"/>
              </a:rPr>
              <a:t>БИЗНЕС-МОДЕЛЬ* – это описание того, как компания создает продукт, поставляет продукт и получает ценность для себя и для клиента</a:t>
            </a:r>
            <a:endParaRPr/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370" u="none" cap="none" strike="noStrike">
              <a:solidFill>
                <a:srgbClr val="2F18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7" name="Google Shape;217;p10"/>
          <p:cNvSpPr txBox="1"/>
          <p:nvPr/>
        </p:nvSpPr>
        <p:spPr>
          <a:xfrm>
            <a:off x="1028700" y="4677649"/>
            <a:ext cx="15795539" cy="25115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70" u="none" cap="none" strike="noStrike">
                <a:solidFill>
                  <a:srgbClr val="322A2A"/>
                </a:solidFill>
                <a:latin typeface="Montserrat"/>
                <a:ea typeface="Montserrat"/>
                <a:cs typeface="Montserrat"/>
                <a:sym typeface="Montserrat"/>
              </a:rPr>
              <a:t>Отвечаем на вопросы</a:t>
            </a:r>
            <a:endParaRPr/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70" u="none" cap="none" strike="noStrike">
              <a:solidFill>
                <a:srgbClr val="322A2A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70" u="none" cap="none" strike="noStrike">
                <a:solidFill>
                  <a:srgbClr val="322A2A"/>
                </a:solidFill>
                <a:latin typeface="Montserrat"/>
                <a:ea typeface="Montserrat"/>
                <a:cs typeface="Montserrat"/>
                <a:sym typeface="Montserrat"/>
              </a:rPr>
              <a:t>Что продаем?</a:t>
            </a:r>
            <a:endParaRPr/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70" u="none" cap="none" strike="noStrike">
                <a:solidFill>
                  <a:srgbClr val="322A2A"/>
                </a:solidFill>
                <a:latin typeface="Montserrat"/>
                <a:ea typeface="Montserrat"/>
                <a:cs typeface="Montserrat"/>
                <a:sym typeface="Montserrat"/>
              </a:rPr>
              <a:t>Кому продаем?</a:t>
            </a:r>
            <a:endParaRPr/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70" u="none" cap="none" strike="noStrike">
                <a:solidFill>
                  <a:srgbClr val="322A2A"/>
                </a:solidFill>
                <a:latin typeface="Montserrat"/>
                <a:ea typeface="Montserrat"/>
                <a:cs typeface="Montserrat"/>
                <a:sym typeface="Montserrat"/>
              </a:rPr>
              <a:t>Какую пользу и выгоду получает клиент?</a:t>
            </a:r>
            <a:endParaRPr/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70" u="none" cap="none" strike="noStrike">
              <a:solidFill>
                <a:srgbClr val="322A2A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8" name="Google Shape;218;p10"/>
          <p:cNvSpPr txBox="1"/>
          <p:nvPr/>
        </p:nvSpPr>
        <p:spPr>
          <a:xfrm>
            <a:off x="1028700" y="7973949"/>
            <a:ext cx="15795539" cy="12542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70" u="none" cap="none" strike="noStrike">
                <a:solidFill>
                  <a:srgbClr val="322A2A"/>
                </a:solidFill>
                <a:latin typeface="Montserrat"/>
                <a:ea typeface="Montserrat"/>
                <a:cs typeface="Montserrat"/>
                <a:sym typeface="Montserrat"/>
              </a:rPr>
              <a:t>*Примеры: шеринг (аренда вместо покупки), подписка, freemium, lock-in (бритва и лезвие), самообслуживание, лицензия,комиссия и другие.</a:t>
            </a:r>
            <a:endParaRPr/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70" u="none" cap="none" strike="noStrike">
              <a:solidFill>
                <a:srgbClr val="322A2A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9" name="Google Shape;219;p10"/>
          <p:cNvSpPr/>
          <p:nvPr/>
        </p:nvSpPr>
        <p:spPr>
          <a:xfrm>
            <a:off x="14220504" y="1028700"/>
            <a:ext cx="3038796" cy="1413040"/>
          </a:xfrm>
          <a:custGeom>
            <a:rect b="b" l="l" r="r" t="t"/>
            <a:pathLst>
              <a:path extrusionOk="0" h="1413040" w="3038796">
                <a:moveTo>
                  <a:pt x="0" y="0"/>
                </a:moveTo>
                <a:lnTo>
                  <a:pt x="3038796" y="0"/>
                </a:lnTo>
                <a:lnTo>
                  <a:pt x="3038796" y="1413040"/>
                </a:lnTo>
                <a:lnTo>
                  <a:pt x="0" y="14130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1"/>
          <p:cNvSpPr txBox="1"/>
          <p:nvPr/>
        </p:nvSpPr>
        <p:spPr>
          <a:xfrm>
            <a:off x="2559383" y="1543977"/>
            <a:ext cx="11942331" cy="8977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100" u="none" cap="none" strike="noStrike">
                <a:solidFill>
                  <a:srgbClr val="ED1846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ТЕКУЩИЕ РЕЗУЛЬТАТЫ</a:t>
            </a:r>
            <a:endParaRPr/>
          </a:p>
        </p:txBody>
      </p:sp>
      <p:sp>
        <p:nvSpPr>
          <p:cNvPr id="225" name="Google Shape;225;p11"/>
          <p:cNvSpPr txBox="1"/>
          <p:nvPr/>
        </p:nvSpPr>
        <p:spPr>
          <a:xfrm>
            <a:off x="2559383" y="4546397"/>
            <a:ext cx="6407907" cy="25115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70" u="none" cap="none" strike="noStrike">
                <a:solidFill>
                  <a:srgbClr val="322A2A"/>
                </a:solidFill>
                <a:latin typeface="Montserrat"/>
                <a:ea typeface="Montserrat"/>
                <a:cs typeface="Montserrat"/>
                <a:sym typeface="Montserrat"/>
              </a:rPr>
              <a:t>Опишите ваши текущие результаты: успешные кейсы, клиенты или предварительные договоренности, привлеченные инвестиции и др.</a:t>
            </a:r>
            <a:endParaRPr/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70" u="none" cap="none" strike="noStrike">
              <a:solidFill>
                <a:srgbClr val="322A2A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70" u="none" cap="none" strike="noStrike">
              <a:solidFill>
                <a:srgbClr val="322A2A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226" name="Google Shape;226;p11"/>
          <p:cNvGrpSpPr/>
          <p:nvPr/>
        </p:nvGrpSpPr>
        <p:grpSpPr>
          <a:xfrm>
            <a:off x="0" y="-216991"/>
            <a:ext cx="1955694" cy="10503991"/>
            <a:chOff x="0" y="-57150"/>
            <a:chExt cx="515080" cy="2766483"/>
          </a:xfrm>
        </p:grpSpPr>
        <p:sp>
          <p:nvSpPr>
            <p:cNvPr id="227" name="Google Shape;227;p11"/>
            <p:cNvSpPr/>
            <p:nvPr/>
          </p:nvSpPr>
          <p:spPr>
            <a:xfrm>
              <a:off x="0" y="0"/>
              <a:ext cx="515080" cy="2709333"/>
            </a:xfrm>
            <a:custGeom>
              <a:rect b="b" l="l" r="r" t="t"/>
              <a:pathLst>
                <a:path extrusionOk="0" h="2709333" w="515080">
                  <a:moveTo>
                    <a:pt x="0" y="0"/>
                  </a:moveTo>
                  <a:lnTo>
                    <a:pt x="515080" y="0"/>
                  </a:lnTo>
                  <a:lnTo>
                    <a:pt x="515080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ED1846"/>
            </a:solidFill>
            <a:ln>
              <a:noFill/>
            </a:ln>
          </p:spPr>
        </p:sp>
        <p:sp>
          <p:nvSpPr>
            <p:cNvPr id="228" name="Google Shape;228;p11"/>
            <p:cNvSpPr txBox="1"/>
            <p:nvPr/>
          </p:nvSpPr>
          <p:spPr>
            <a:xfrm>
              <a:off x="0" y="-57150"/>
              <a:ext cx="515080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944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9" name="Google Shape;229;p11"/>
          <p:cNvSpPr/>
          <p:nvPr/>
        </p:nvSpPr>
        <p:spPr>
          <a:xfrm>
            <a:off x="10757989" y="3384203"/>
            <a:ext cx="6606857" cy="5874097"/>
          </a:xfrm>
          <a:custGeom>
            <a:rect b="b" l="l" r="r" t="t"/>
            <a:pathLst>
              <a:path extrusionOk="0" h="5874097" w="6606857">
                <a:moveTo>
                  <a:pt x="0" y="0"/>
                </a:moveTo>
                <a:lnTo>
                  <a:pt x="6606857" y="0"/>
                </a:lnTo>
                <a:lnTo>
                  <a:pt x="6606857" y="5874097"/>
                </a:lnTo>
                <a:lnTo>
                  <a:pt x="0" y="58740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30" name="Google Shape;230;p11"/>
          <p:cNvSpPr/>
          <p:nvPr/>
        </p:nvSpPr>
        <p:spPr>
          <a:xfrm>
            <a:off x="14220504" y="1028700"/>
            <a:ext cx="3038796" cy="1413040"/>
          </a:xfrm>
          <a:custGeom>
            <a:rect b="b" l="l" r="r" t="t"/>
            <a:pathLst>
              <a:path extrusionOk="0" h="1413040" w="3038796">
                <a:moveTo>
                  <a:pt x="0" y="0"/>
                </a:moveTo>
                <a:lnTo>
                  <a:pt x="3038796" y="0"/>
                </a:lnTo>
                <a:lnTo>
                  <a:pt x="3038796" y="1413040"/>
                </a:lnTo>
                <a:lnTo>
                  <a:pt x="0" y="14130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2"/>
          <p:cNvSpPr/>
          <p:nvPr/>
        </p:nvSpPr>
        <p:spPr>
          <a:xfrm>
            <a:off x="869233" y="9127448"/>
            <a:ext cx="1755330" cy="261704"/>
          </a:xfrm>
          <a:custGeom>
            <a:rect b="b" l="l" r="r" t="t"/>
            <a:pathLst>
              <a:path extrusionOk="0" h="261704" w="1755330">
                <a:moveTo>
                  <a:pt x="0" y="0"/>
                </a:moveTo>
                <a:lnTo>
                  <a:pt x="1755330" y="0"/>
                </a:lnTo>
                <a:lnTo>
                  <a:pt x="1755330" y="261704"/>
                </a:lnTo>
                <a:lnTo>
                  <a:pt x="0" y="26170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236" name="Google Shape;236;p12"/>
          <p:cNvGrpSpPr/>
          <p:nvPr/>
        </p:nvGrpSpPr>
        <p:grpSpPr>
          <a:xfrm>
            <a:off x="15918499" y="5284660"/>
            <a:ext cx="1085766" cy="1085766"/>
            <a:chOff x="0" y="0"/>
            <a:chExt cx="812800" cy="812800"/>
          </a:xfrm>
        </p:grpSpPr>
        <p:sp>
          <p:nvSpPr>
            <p:cNvPr id="237" name="Google Shape;237;p12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D18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" name="Google Shape;238;p12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944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9" name="Google Shape;239;p12"/>
          <p:cNvSpPr/>
          <p:nvPr/>
        </p:nvSpPr>
        <p:spPr>
          <a:xfrm flipH="1">
            <a:off x="16238071" y="5652172"/>
            <a:ext cx="537349" cy="350743"/>
          </a:xfrm>
          <a:custGeom>
            <a:rect b="b" l="l" r="r" t="t"/>
            <a:pathLst>
              <a:path extrusionOk="0" h="350743" w="537349">
                <a:moveTo>
                  <a:pt x="537350" y="0"/>
                </a:moveTo>
                <a:lnTo>
                  <a:pt x="0" y="0"/>
                </a:lnTo>
                <a:lnTo>
                  <a:pt x="0" y="350742"/>
                </a:lnTo>
                <a:lnTo>
                  <a:pt x="537350" y="350742"/>
                </a:lnTo>
                <a:lnTo>
                  <a:pt x="53735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40" name="Google Shape;240;p12"/>
          <p:cNvSpPr/>
          <p:nvPr/>
        </p:nvSpPr>
        <p:spPr>
          <a:xfrm>
            <a:off x="14220504" y="1028700"/>
            <a:ext cx="3038796" cy="1413040"/>
          </a:xfrm>
          <a:custGeom>
            <a:rect b="b" l="l" r="r" t="t"/>
            <a:pathLst>
              <a:path extrusionOk="0" h="1413040" w="3038796">
                <a:moveTo>
                  <a:pt x="0" y="0"/>
                </a:moveTo>
                <a:lnTo>
                  <a:pt x="3038796" y="0"/>
                </a:lnTo>
                <a:lnTo>
                  <a:pt x="3038796" y="1413040"/>
                </a:lnTo>
                <a:lnTo>
                  <a:pt x="0" y="14130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241" name="Google Shape;241;p12"/>
          <p:cNvGrpSpPr/>
          <p:nvPr/>
        </p:nvGrpSpPr>
        <p:grpSpPr>
          <a:xfrm>
            <a:off x="4821643" y="2862163"/>
            <a:ext cx="1777217" cy="1777217"/>
            <a:chOff x="0" y="0"/>
            <a:chExt cx="812800" cy="812800"/>
          </a:xfrm>
        </p:grpSpPr>
        <p:sp>
          <p:nvSpPr>
            <p:cNvPr id="242" name="Google Shape;242;p12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42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" name="Google Shape;243;p12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843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44" name="Google Shape;244;p12"/>
          <p:cNvGrpSpPr/>
          <p:nvPr/>
        </p:nvGrpSpPr>
        <p:grpSpPr>
          <a:xfrm>
            <a:off x="4821643" y="6264050"/>
            <a:ext cx="1777217" cy="1777217"/>
            <a:chOff x="0" y="0"/>
            <a:chExt cx="812800" cy="812800"/>
          </a:xfrm>
        </p:grpSpPr>
        <p:sp>
          <p:nvSpPr>
            <p:cNvPr id="245" name="Google Shape;245;p12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42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" name="Google Shape;246;p12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843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47" name="Google Shape;247;p12"/>
          <p:cNvGrpSpPr/>
          <p:nvPr/>
        </p:nvGrpSpPr>
        <p:grpSpPr>
          <a:xfrm>
            <a:off x="10582147" y="2862163"/>
            <a:ext cx="1777217" cy="1777217"/>
            <a:chOff x="0" y="0"/>
            <a:chExt cx="812800" cy="812800"/>
          </a:xfrm>
        </p:grpSpPr>
        <p:sp>
          <p:nvSpPr>
            <p:cNvPr id="248" name="Google Shape;248;p12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42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" name="Google Shape;249;p12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843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50" name="Google Shape;250;p12"/>
          <p:cNvGrpSpPr/>
          <p:nvPr/>
        </p:nvGrpSpPr>
        <p:grpSpPr>
          <a:xfrm>
            <a:off x="7703759" y="2862163"/>
            <a:ext cx="1777217" cy="1777217"/>
            <a:chOff x="0" y="0"/>
            <a:chExt cx="812800" cy="812800"/>
          </a:xfrm>
        </p:grpSpPr>
        <p:sp>
          <p:nvSpPr>
            <p:cNvPr id="251" name="Google Shape;251;p12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42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" name="Google Shape;252;p12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843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53" name="Google Shape;253;p12"/>
          <p:cNvGrpSpPr/>
          <p:nvPr/>
        </p:nvGrpSpPr>
        <p:grpSpPr>
          <a:xfrm>
            <a:off x="10582147" y="6264050"/>
            <a:ext cx="1777217" cy="1777217"/>
            <a:chOff x="0" y="0"/>
            <a:chExt cx="812800" cy="812800"/>
          </a:xfrm>
        </p:grpSpPr>
        <p:sp>
          <p:nvSpPr>
            <p:cNvPr id="254" name="Google Shape;254;p12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42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" name="Google Shape;255;p12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843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56" name="Google Shape;256;p12"/>
          <p:cNvGrpSpPr/>
          <p:nvPr/>
        </p:nvGrpSpPr>
        <p:grpSpPr>
          <a:xfrm>
            <a:off x="7703759" y="6264050"/>
            <a:ext cx="1777217" cy="1777217"/>
            <a:chOff x="0" y="0"/>
            <a:chExt cx="812800" cy="812800"/>
          </a:xfrm>
        </p:grpSpPr>
        <p:sp>
          <p:nvSpPr>
            <p:cNvPr id="257" name="Google Shape;257;p12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42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" name="Google Shape;258;p12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843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9" name="Google Shape;259;p12"/>
          <p:cNvSpPr txBox="1"/>
          <p:nvPr/>
        </p:nvSpPr>
        <p:spPr>
          <a:xfrm>
            <a:off x="869233" y="1057275"/>
            <a:ext cx="11094817" cy="8977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100" u="none" cap="none" strike="noStrike">
                <a:solidFill>
                  <a:srgbClr val="ED1846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КОМАНДА СТАРТАПА</a:t>
            </a:r>
            <a:endParaRPr/>
          </a:p>
        </p:txBody>
      </p:sp>
      <p:sp>
        <p:nvSpPr>
          <p:cNvPr id="260" name="Google Shape;260;p12"/>
          <p:cNvSpPr txBox="1"/>
          <p:nvPr/>
        </p:nvSpPr>
        <p:spPr>
          <a:xfrm>
            <a:off x="7006499" y="8320586"/>
            <a:ext cx="3171736" cy="3027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43" u="none" cap="none" strike="noStrike">
                <a:solidFill>
                  <a:srgbClr val="322A2A"/>
                </a:solidFill>
                <a:latin typeface="Montserrat"/>
                <a:ea typeface="Montserrat"/>
                <a:cs typeface="Montserrat"/>
                <a:sym typeface="Montserrat"/>
              </a:rPr>
              <a:t>ФИО</a:t>
            </a:r>
            <a:endParaRPr/>
          </a:p>
        </p:txBody>
      </p:sp>
      <p:sp>
        <p:nvSpPr>
          <p:cNvPr id="261" name="Google Shape;261;p12"/>
          <p:cNvSpPr txBox="1"/>
          <p:nvPr/>
        </p:nvSpPr>
        <p:spPr>
          <a:xfrm>
            <a:off x="9853912" y="8320586"/>
            <a:ext cx="3171736" cy="3027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43" u="none" cap="none" strike="noStrike">
                <a:solidFill>
                  <a:srgbClr val="322A2A"/>
                </a:solidFill>
                <a:latin typeface="Montserrat"/>
                <a:ea typeface="Montserrat"/>
                <a:cs typeface="Montserrat"/>
                <a:sym typeface="Montserrat"/>
              </a:rPr>
              <a:t>ФИО</a:t>
            </a:r>
            <a:endParaRPr/>
          </a:p>
        </p:txBody>
      </p:sp>
      <p:sp>
        <p:nvSpPr>
          <p:cNvPr id="262" name="Google Shape;262;p12"/>
          <p:cNvSpPr txBox="1"/>
          <p:nvPr/>
        </p:nvSpPr>
        <p:spPr>
          <a:xfrm>
            <a:off x="10147154" y="4791780"/>
            <a:ext cx="2647204" cy="3027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43" u="none" cap="none" strike="noStrike">
                <a:solidFill>
                  <a:srgbClr val="322A2A"/>
                </a:solidFill>
                <a:latin typeface="Montserrat"/>
                <a:ea typeface="Montserrat"/>
                <a:cs typeface="Montserrat"/>
                <a:sym typeface="Montserrat"/>
              </a:rPr>
              <a:t>ФИО</a:t>
            </a:r>
            <a:endParaRPr/>
          </a:p>
        </p:txBody>
      </p:sp>
      <p:sp>
        <p:nvSpPr>
          <p:cNvPr id="263" name="Google Shape;263;p12"/>
          <p:cNvSpPr txBox="1"/>
          <p:nvPr/>
        </p:nvSpPr>
        <p:spPr>
          <a:xfrm>
            <a:off x="5421068" y="4791780"/>
            <a:ext cx="578366" cy="3027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43" u="none" cap="none" strike="noStrike">
                <a:solidFill>
                  <a:srgbClr val="322A2A"/>
                </a:solidFill>
                <a:latin typeface="Montserrat"/>
                <a:ea typeface="Montserrat"/>
                <a:cs typeface="Montserrat"/>
                <a:sym typeface="Montserrat"/>
              </a:rPr>
              <a:t>ФИО</a:t>
            </a:r>
            <a:endParaRPr/>
          </a:p>
        </p:txBody>
      </p:sp>
      <p:sp>
        <p:nvSpPr>
          <p:cNvPr id="264" name="Google Shape;264;p12"/>
          <p:cNvSpPr txBox="1"/>
          <p:nvPr/>
        </p:nvSpPr>
        <p:spPr>
          <a:xfrm>
            <a:off x="4464666" y="5256085"/>
            <a:ext cx="2491170" cy="2314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68" u="none" cap="none" strike="noStrike">
                <a:solidFill>
                  <a:srgbClr val="322A2A"/>
                </a:solidFill>
                <a:latin typeface="Montserrat"/>
                <a:ea typeface="Montserrat"/>
                <a:cs typeface="Montserrat"/>
                <a:sym typeface="Montserrat"/>
              </a:rPr>
              <a:t>регалии</a:t>
            </a:r>
            <a:endParaRPr/>
          </a:p>
        </p:txBody>
      </p:sp>
      <p:sp>
        <p:nvSpPr>
          <p:cNvPr id="265" name="Google Shape;265;p12"/>
          <p:cNvSpPr txBox="1"/>
          <p:nvPr/>
        </p:nvSpPr>
        <p:spPr>
          <a:xfrm>
            <a:off x="4464666" y="3655522"/>
            <a:ext cx="2491170" cy="23193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68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фото</a:t>
            </a:r>
            <a:endParaRPr/>
          </a:p>
        </p:txBody>
      </p:sp>
      <p:sp>
        <p:nvSpPr>
          <p:cNvPr id="266" name="Google Shape;266;p12"/>
          <p:cNvSpPr txBox="1"/>
          <p:nvPr/>
        </p:nvSpPr>
        <p:spPr>
          <a:xfrm>
            <a:off x="7346783" y="3655522"/>
            <a:ext cx="2491170" cy="23193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68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фото</a:t>
            </a:r>
            <a:endParaRPr/>
          </a:p>
        </p:txBody>
      </p:sp>
      <p:sp>
        <p:nvSpPr>
          <p:cNvPr id="267" name="Google Shape;267;p12"/>
          <p:cNvSpPr txBox="1"/>
          <p:nvPr/>
        </p:nvSpPr>
        <p:spPr>
          <a:xfrm>
            <a:off x="8303184" y="4791780"/>
            <a:ext cx="578366" cy="3027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43" u="none" cap="none" strike="noStrike">
                <a:solidFill>
                  <a:srgbClr val="322A2A"/>
                </a:solidFill>
                <a:latin typeface="Montserrat"/>
                <a:ea typeface="Montserrat"/>
                <a:cs typeface="Montserrat"/>
                <a:sym typeface="Montserrat"/>
              </a:rPr>
              <a:t>ФИО</a:t>
            </a:r>
            <a:endParaRPr/>
          </a:p>
        </p:txBody>
      </p:sp>
      <p:sp>
        <p:nvSpPr>
          <p:cNvPr id="268" name="Google Shape;268;p12"/>
          <p:cNvSpPr txBox="1"/>
          <p:nvPr/>
        </p:nvSpPr>
        <p:spPr>
          <a:xfrm>
            <a:off x="4124383" y="8316273"/>
            <a:ext cx="3171736" cy="3027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43" u="none" cap="none" strike="noStrike">
                <a:solidFill>
                  <a:srgbClr val="322A2A"/>
                </a:solidFill>
                <a:latin typeface="Montserrat"/>
                <a:ea typeface="Montserrat"/>
                <a:cs typeface="Montserrat"/>
                <a:sym typeface="Montserrat"/>
              </a:rPr>
              <a:t>ФИО</a:t>
            </a:r>
            <a:endParaRPr/>
          </a:p>
        </p:txBody>
      </p:sp>
      <p:sp>
        <p:nvSpPr>
          <p:cNvPr id="269" name="Google Shape;269;p12"/>
          <p:cNvSpPr txBox="1"/>
          <p:nvPr/>
        </p:nvSpPr>
        <p:spPr>
          <a:xfrm>
            <a:off x="7346783" y="5256085"/>
            <a:ext cx="2491170" cy="2314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68" u="none" cap="none" strike="noStrike">
                <a:solidFill>
                  <a:srgbClr val="322A2A"/>
                </a:solidFill>
                <a:latin typeface="Montserrat"/>
                <a:ea typeface="Montserrat"/>
                <a:cs typeface="Montserrat"/>
                <a:sym typeface="Montserrat"/>
              </a:rPr>
              <a:t>регалии</a:t>
            </a:r>
            <a:endParaRPr/>
          </a:p>
        </p:txBody>
      </p:sp>
      <p:sp>
        <p:nvSpPr>
          <p:cNvPr id="270" name="Google Shape;270;p12"/>
          <p:cNvSpPr txBox="1"/>
          <p:nvPr/>
        </p:nvSpPr>
        <p:spPr>
          <a:xfrm>
            <a:off x="10225171" y="5256085"/>
            <a:ext cx="2491170" cy="2314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68" u="none" cap="none" strike="noStrike">
                <a:solidFill>
                  <a:srgbClr val="322A2A"/>
                </a:solidFill>
                <a:latin typeface="Montserrat"/>
                <a:ea typeface="Montserrat"/>
                <a:cs typeface="Montserrat"/>
                <a:sym typeface="Montserrat"/>
              </a:rPr>
              <a:t>регалии</a:t>
            </a:r>
            <a:endParaRPr/>
          </a:p>
        </p:txBody>
      </p:sp>
      <p:sp>
        <p:nvSpPr>
          <p:cNvPr id="271" name="Google Shape;271;p12"/>
          <p:cNvSpPr txBox="1"/>
          <p:nvPr/>
        </p:nvSpPr>
        <p:spPr>
          <a:xfrm>
            <a:off x="4464666" y="8789204"/>
            <a:ext cx="2491170" cy="2314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68" u="none" cap="none" strike="noStrike">
                <a:solidFill>
                  <a:srgbClr val="322A2A"/>
                </a:solidFill>
                <a:latin typeface="Montserrat"/>
                <a:ea typeface="Montserrat"/>
                <a:cs typeface="Montserrat"/>
                <a:sym typeface="Montserrat"/>
              </a:rPr>
              <a:t>регалии</a:t>
            </a:r>
            <a:endParaRPr/>
          </a:p>
        </p:txBody>
      </p:sp>
      <p:sp>
        <p:nvSpPr>
          <p:cNvPr id="272" name="Google Shape;272;p12"/>
          <p:cNvSpPr txBox="1"/>
          <p:nvPr/>
        </p:nvSpPr>
        <p:spPr>
          <a:xfrm>
            <a:off x="7346783" y="8789204"/>
            <a:ext cx="2491170" cy="2314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68" u="none" cap="none" strike="noStrike">
                <a:solidFill>
                  <a:srgbClr val="322A2A"/>
                </a:solidFill>
                <a:latin typeface="Montserrat"/>
                <a:ea typeface="Montserrat"/>
                <a:cs typeface="Montserrat"/>
                <a:sym typeface="Montserrat"/>
              </a:rPr>
              <a:t>регалии</a:t>
            </a:r>
            <a:endParaRPr/>
          </a:p>
        </p:txBody>
      </p:sp>
      <p:sp>
        <p:nvSpPr>
          <p:cNvPr id="273" name="Google Shape;273;p12"/>
          <p:cNvSpPr txBox="1"/>
          <p:nvPr/>
        </p:nvSpPr>
        <p:spPr>
          <a:xfrm>
            <a:off x="10228899" y="8789204"/>
            <a:ext cx="2491170" cy="2314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68" u="none" cap="none" strike="noStrike">
                <a:solidFill>
                  <a:srgbClr val="322A2A"/>
                </a:solidFill>
                <a:latin typeface="Montserrat"/>
                <a:ea typeface="Montserrat"/>
                <a:cs typeface="Montserrat"/>
                <a:sym typeface="Montserrat"/>
              </a:rPr>
              <a:t>регалии</a:t>
            </a:r>
            <a:endParaRPr/>
          </a:p>
        </p:txBody>
      </p:sp>
      <p:sp>
        <p:nvSpPr>
          <p:cNvPr id="274" name="Google Shape;274;p12"/>
          <p:cNvSpPr txBox="1"/>
          <p:nvPr/>
        </p:nvSpPr>
        <p:spPr>
          <a:xfrm>
            <a:off x="10228899" y="3655522"/>
            <a:ext cx="2491170" cy="23193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68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фото</a:t>
            </a:r>
            <a:endParaRPr/>
          </a:p>
        </p:txBody>
      </p:sp>
      <p:sp>
        <p:nvSpPr>
          <p:cNvPr id="275" name="Google Shape;275;p12"/>
          <p:cNvSpPr txBox="1"/>
          <p:nvPr/>
        </p:nvSpPr>
        <p:spPr>
          <a:xfrm>
            <a:off x="4464666" y="7050979"/>
            <a:ext cx="2491170" cy="23193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68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фото</a:t>
            </a:r>
            <a:endParaRPr/>
          </a:p>
        </p:txBody>
      </p:sp>
      <p:sp>
        <p:nvSpPr>
          <p:cNvPr id="276" name="Google Shape;276;p12"/>
          <p:cNvSpPr txBox="1"/>
          <p:nvPr/>
        </p:nvSpPr>
        <p:spPr>
          <a:xfrm>
            <a:off x="7346783" y="7050979"/>
            <a:ext cx="2491170" cy="23193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68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фото</a:t>
            </a:r>
            <a:endParaRPr/>
          </a:p>
        </p:txBody>
      </p:sp>
      <p:sp>
        <p:nvSpPr>
          <p:cNvPr id="277" name="Google Shape;277;p12"/>
          <p:cNvSpPr txBox="1"/>
          <p:nvPr/>
        </p:nvSpPr>
        <p:spPr>
          <a:xfrm>
            <a:off x="10228899" y="7050979"/>
            <a:ext cx="2491170" cy="23193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68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фото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2" name="Google Shape;282;p13"/>
          <p:cNvGrpSpPr/>
          <p:nvPr/>
        </p:nvGrpSpPr>
        <p:grpSpPr>
          <a:xfrm>
            <a:off x="0" y="8468952"/>
            <a:ext cx="18288000" cy="1818048"/>
            <a:chOff x="0" y="-57150"/>
            <a:chExt cx="4816593" cy="478827"/>
          </a:xfrm>
        </p:grpSpPr>
        <p:sp>
          <p:nvSpPr>
            <p:cNvPr id="283" name="Google Shape;283;p13"/>
            <p:cNvSpPr/>
            <p:nvPr/>
          </p:nvSpPr>
          <p:spPr>
            <a:xfrm>
              <a:off x="0" y="0"/>
              <a:ext cx="4816592" cy="421677"/>
            </a:xfrm>
            <a:custGeom>
              <a:rect b="b" l="l" r="r" t="t"/>
              <a:pathLst>
                <a:path extrusionOk="0" h="421677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421677"/>
                  </a:lnTo>
                  <a:lnTo>
                    <a:pt x="0" y="421677"/>
                  </a:lnTo>
                  <a:close/>
                </a:path>
              </a:pathLst>
            </a:custGeom>
            <a:solidFill>
              <a:srgbClr val="ED1846"/>
            </a:solidFill>
            <a:ln>
              <a:noFill/>
            </a:ln>
          </p:spPr>
        </p:sp>
        <p:sp>
          <p:nvSpPr>
            <p:cNvPr id="284" name="Google Shape;284;p13"/>
            <p:cNvSpPr txBox="1"/>
            <p:nvPr/>
          </p:nvSpPr>
          <p:spPr>
            <a:xfrm>
              <a:off x="0" y="-57150"/>
              <a:ext cx="4816593" cy="4788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944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85" name="Google Shape;285;p13"/>
          <p:cNvSpPr/>
          <p:nvPr/>
        </p:nvSpPr>
        <p:spPr>
          <a:xfrm>
            <a:off x="16270411" y="9283636"/>
            <a:ext cx="801716" cy="459165"/>
          </a:xfrm>
          <a:custGeom>
            <a:rect b="b" l="l" r="r" t="t"/>
            <a:pathLst>
              <a:path extrusionOk="0" h="459165" w="801716">
                <a:moveTo>
                  <a:pt x="0" y="0"/>
                </a:moveTo>
                <a:lnTo>
                  <a:pt x="801717" y="0"/>
                </a:lnTo>
                <a:lnTo>
                  <a:pt x="801717" y="459165"/>
                </a:lnTo>
                <a:lnTo>
                  <a:pt x="0" y="45916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86" name="Google Shape;286;p13"/>
          <p:cNvSpPr/>
          <p:nvPr/>
        </p:nvSpPr>
        <p:spPr>
          <a:xfrm>
            <a:off x="1028700" y="9359013"/>
            <a:ext cx="1709818" cy="254918"/>
          </a:xfrm>
          <a:custGeom>
            <a:rect b="b" l="l" r="r" t="t"/>
            <a:pathLst>
              <a:path extrusionOk="0" h="254918" w="1709818">
                <a:moveTo>
                  <a:pt x="0" y="0"/>
                </a:moveTo>
                <a:lnTo>
                  <a:pt x="1709818" y="0"/>
                </a:lnTo>
                <a:lnTo>
                  <a:pt x="1709818" y="254918"/>
                </a:lnTo>
                <a:lnTo>
                  <a:pt x="0" y="25491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87" name="Google Shape;287;p13"/>
          <p:cNvSpPr txBox="1"/>
          <p:nvPr/>
        </p:nvSpPr>
        <p:spPr>
          <a:xfrm>
            <a:off x="1028700" y="1632750"/>
            <a:ext cx="12536259" cy="8977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100" u="none" cap="none" strike="noStrike">
                <a:solidFill>
                  <a:srgbClr val="ED1846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ПЛАНЫ РАЗВИТИЯ</a:t>
            </a:r>
            <a:endParaRPr/>
          </a:p>
        </p:txBody>
      </p:sp>
      <p:sp>
        <p:nvSpPr>
          <p:cNvPr id="288" name="Google Shape;288;p13"/>
          <p:cNvSpPr txBox="1"/>
          <p:nvPr/>
        </p:nvSpPr>
        <p:spPr>
          <a:xfrm>
            <a:off x="1028700" y="4134830"/>
            <a:ext cx="15856916" cy="105041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46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59079" lvl="1" marL="518160" marR="0" rtl="0" algn="l">
              <a:lnSpc>
                <a:spcPct val="11595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план-график на ближайшие две-три недели.</a:t>
            </a:r>
            <a:endParaRPr/>
          </a:p>
          <a:p>
            <a:pPr indent="0" lvl="0" marL="0" marR="0" rtl="0" algn="l">
              <a:lnSpc>
                <a:spcPct val="115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9" name="Google Shape;289;p13"/>
          <p:cNvSpPr/>
          <p:nvPr/>
        </p:nvSpPr>
        <p:spPr>
          <a:xfrm>
            <a:off x="14220504" y="1028700"/>
            <a:ext cx="3038796" cy="1413040"/>
          </a:xfrm>
          <a:custGeom>
            <a:rect b="b" l="l" r="r" t="t"/>
            <a:pathLst>
              <a:path extrusionOk="0" h="1413040" w="3038796">
                <a:moveTo>
                  <a:pt x="0" y="0"/>
                </a:moveTo>
                <a:lnTo>
                  <a:pt x="3038796" y="0"/>
                </a:lnTo>
                <a:lnTo>
                  <a:pt x="3038796" y="1413040"/>
                </a:lnTo>
                <a:lnTo>
                  <a:pt x="0" y="14130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4" name="Google Shape;294;p14"/>
          <p:cNvGrpSpPr/>
          <p:nvPr/>
        </p:nvGrpSpPr>
        <p:grpSpPr>
          <a:xfrm>
            <a:off x="3434232" y="4130799"/>
            <a:ext cx="874849" cy="1091840"/>
            <a:chOff x="0" y="-57150"/>
            <a:chExt cx="230413" cy="287563"/>
          </a:xfrm>
        </p:grpSpPr>
        <p:sp>
          <p:nvSpPr>
            <p:cNvPr id="295" name="Google Shape;295;p14"/>
            <p:cNvSpPr/>
            <p:nvPr/>
          </p:nvSpPr>
          <p:spPr>
            <a:xfrm>
              <a:off x="0" y="0"/>
              <a:ext cx="230413" cy="230413"/>
            </a:xfrm>
            <a:custGeom>
              <a:rect b="b" l="l" r="r" t="t"/>
              <a:pathLst>
                <a:path extrusionOk="0" h="230413" w="230413">
                  <a:moveTo>
                    <a:pt x="0" y="0"/>
                  </a:moveTo>
                  <a:lnTo>
                    <a:pt x="230413" y="0"/>
                  </a:lnTo>
                  <a:lnTo>
                    <a:pt x="230413" y="230413"/>
                  </a:lnTo>
                  <a:lnTo>
                    <a:pt x="0" y="230413"/>
                  </a:lnTo>
                  <a:close/>
                </a:path>
              </a:pathLst>
            </a:custGeom>
            <a:solidFill>
              <a:srgbClr val="ED1846"/>
            </a:solidFill>
            <a:ln>
              <a:noFill/>
            </a:ln>
          </p:spPr>
        </p:sp>
        <p:sp>
          <p:nvSpPr>
            <p:cNvPr id="296" name="Google Shape;296;p14"/>
            <p:cNvSpPr txBox="1"/>
            <p:nvPr/>
          </p:nvSpPr>
          <p:spPr>
            <a:xfrm>
              <a:off x="0" y="-57150"/>
              <a:ext cx="230413" cy="28756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944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97" name="Google Shape;297;p14"/>
          <p:cNvSpPr/>
          <p:nvPr/>
        </p:nvSpPr>
        <p:spPr>
          <a:xfrm>
            <a:off x="3725393" y="4566546"/>
            <a:ext cx="292528" cy="437338"/>
          </a:xfrm>
          <a:custGeom>
            <a:rect b="b" l="l" r="r" t="t"/>
            <a:pathLst>
              <a:path extrusionOk="0" h="437338" w="292528">
                <a:moveTo>
                  <a:pt x="0" y="0"/>
                </a:moveTo>
                <a:lnTo>
                  <a:pt x="292528" y="0"/>
                </a:lnTo>
                <a:lnTo>
                  <a:pt x="292528" y="437338"/>
                </a:lnTo>
                <a:lnTo>
                  <a:pt x="0" y="43733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98" name="Google Shape;298;p14"/>
          <p:cNvSpPr txBox="1"/>
          <p:nvPr/>
        </p:nvSpPr>
        <p:spPr>
          <a:xfrm>
            <a:off x="2559383" y="1543977"/>
            <a:ext cx="11942331" cy="8977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100" u="none" cap="none" strike="noStrike">
                <a:solidFill>
                  <a:srgbClr val="00428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ЗАПРОС </a:t>
            </a:r>
            <a:endParaRPr/>
          </a:p>
        </p:txBody>
      </p:sp>
      <p:sp>
        <p:nvSpPr>
          <p:cNvPr id="299" name="Google Shape;299;p14"/>
          <p:cNvSpPr txBox="1"/>
          <p:nvPr/>
        </p:nvSpPr>
        <p:spPr>
          <a:xfrm>
            <a:off x="4764485" y="3938289"/>
            <a:ext cx="8383898" cy="25115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70" u="none" cap="none" strike="noStrike">
                <a:solidFill>
                  <a:srgbClr val="322A2A"/>
                </a:solidFill>
                <a:latin typeface="Montserrat"/>
                <a:ea typeface="Montserrat"/>
                <a:cs typeface="Montserrat"/>
                <a:sym typeface="Montserrat"/>
              </a:rPr>
              <a:t>Опишите запрос к партнерам (нужны ресурсы, доступ к оборудованию, экспертиза и т.п.)</a:t>
            </a:r>
            <a:endParaRPr/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70" u="none" cap="none" strike="noStrike">
                <a:solidFill>
                  <a:srgbClr val="322A2A"/>
                </a:solidFill>
                <a:latin typeface="Montserrat"/>
                <a:ea typeface="Montserrat"/>
                <a:cs typeface="Montserrat"/>
                <a:sym typeface="Montserrat"/>
              </a:rPr>
              <a:t>инвесторам, фондам (сколько денег нужно, на что)</a:t>
            </a:r>
            <a:endParaRPr/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70" u="none" cap="none" strike="noStrike">
                <a:solidFill>
                  <a:srgbClr val="322A2A"/>
                </a:solidFill>
                <a:latin typeface="Montserrat"/>
                <a:ea typeface="Montserrat"/>
                <a:cs typeface="Montserrat"/>
                <a:sym typeface="Montserrat"/>
              </a:rPr>
              <a:t>университету (экспертиза, доступ к оборудованию/лаборатории и тп)</a:t>
            </a:r>
            <a:endParaRPr/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70" u="none" cap="none" strike="noStrike">
              <a:solidFill>
                <a:srgbClr val="322A2A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0" name="Google Shape;300;p14"/>
          <p:cNvSpPr txBox="1"/>
          <p:nvPr/>
        </p:nvSpPr>
        <p:spPr>
          <a:xfrm>
            <a:off x="3434232" y="7249941"/>
            <a:ext cx="11725125" cy="8351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70" u="none" cap="none" strike="noStrike">
                <a:solidFill>
                  <a:srgbClr val="322A2A"/>
                </a:solidFill>
                <a:latin typeface="Montserrat"/>
                <a:ea typeface="Montserrat"/>
                <a:cs typeface="Montserrat"/>
                <a:sym typeface="Montserrat"/>
              </a:rPr>
              <a:t>Опишите, какой результат будет получен при получении этих ресурсов.</a:t>
            </a:r>
            <a:endParaRPr/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70" u="none" cap="none" strike="noStrike">
              <a:solidFill>
                <a:srgbClr val="322A2A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301" name="Google Shape;301;p14"/>
          <p:cNvGrpSpPr/>
          <p:nvPr/>
        </p:nvGrpSpPr>
        <p:grpSpPr>
          <a:xfrm>
            <a:off x="0" y="-216991"/>
            <a:ext cx="1955694" cy="10503991"/>
            <a:chOff x="0" y="-57150"/>
            <a:chExt cx="515080" cy="2766483"/>
          </a:xfrm>
        </p:grpSpPr>
        <p:sp>
          <p:nvSpPr>
            <p:cNvPr id="302" name="Google Shape;302;p14"/>
            <p:cNvSpPr/>
            <p:nvPr/>
          </p:nvSpPr>
          <p:spPr>
            <a:xfrm>
              <a:off x="0" y="0"/>
              <a:ext cx="515080" cy="2709333"/>
            </a:xfrm>
            <a:custGeom>
              <a:rect b="b" l="l" r="r" t="t"/>
              <a:pathLst>
                <a:path extrusionOk="0" h="2709333" w="515080">
                  <a:moveTo>
                    <a:pt x="0" y="0"/>
                  </a:moveTo>
                  <a:lnTo>
                    <a:pt x="515080" y="0"/>
                  </a:lnTo>
                  <a:lnTo>
                    <a:pt x="515080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04282"/>
            </a:solidFill>
            <a:ln>
              <a:noFill/>
            </a:ln>
          </p:spPr>
        </p:sp>
        <p:sp>
          <p:nvSpPr>
            <p:cNvPr id="303" name="Google Shape;303;p14"/>
            <p:cNvSpPr txBox="1"/>
            <p:nvPr/>
          </p:nvSpPr>
          <p:spPr>
            <a:xfrm>
              <a:off x="0" y="-57150"/>
              <a:ext cx="515080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944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04" name="Google Shape;304;p14"/>
          <p:cNvSpPr/>
          <p:nvPr/>
        </p:nvSpPr>
        <p:spPr>
          <a:xfrm>
            <a:off x="14220504" y="1028700"/>
            <a:ext cx="3038796" cy="1413040"/>
          </a:xfrm>
          <a:custGeom>
            <a:rect b="b" l="l" r="r" t="t"/>
            <a:pathLst>
              <a:path extrusionOk="0" h="1413040" w="3038796">
                <a:moveTo>
                  <a:pt x="0" y="0"/>
                </a:moveTo>
                <a:lnTo>
                  <a:pt x="3038796" y="0"/>
                </a:lnTo>
                <a:lnTo>
                  <a:pt x="3038796" y="1413040"/>
                </a:lnTo>
                <a:lnTo>
                  <a:pt x="0" y="14130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9" name="Google Shape;309;p15"/>
          <p:cNvGrpSpPr/>
          <p:nvPr/>
        </p:nvGrpSpPr>
        <p:grpSpPr>
          <a:xfrm>
            <a:off x="0" y="9041308"/>
            <a:ext cx="18288000" cy="1245692"/>
            <a:chOff x="0" y="-57150"/>
            <a:chExt cx="4816593" cy="328083"/>
          </a:xfrm>
        </p:grpSpPr>
        <p:sp>
          <p:nvSpPr>
            <p:cNvPr id="310" name="Google Shape;310;p15"/>
            <p:cNvSpPr/>
            <p:nvPr/>
          </p:nvSpPr>
          <p:spPr>
            <a:xfrm>
              <a:off x="0" y="0"/>
              <a:ext cx="4816592" cy="270933"/>
            </a:xfrm>
            <a:custGeom>
              <a:rect b="b" l="l" r="r" t="t"/>
              <a:pathLst>
                <a:path extrusionOk="0" h="270933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ED1846"/>
            </a:solidFill>
            <a:ln>
              <a:noFill/>
            </a:ln>
          </p:spPr>
        </p:sp>
        <p:sp>
          <p:nvSpPr>
            <p:cNvPr id="311" name="Google Shape;311;p15"/>
            <p:cNvSpPr txBox="1"/>
            <p:nvPr/>
          </p:nvSpPr>
          <p:spPr>
            <a:xfrm>
              <a:off x="0" y="-57150"/>
              <a:ext cx="4816593" cy="3280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944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12" name="Google Shape;312;p15"/>
          <p:cNvGrpSpPr/>
          <p:nvPr/>
        </p:nvGrpSpPr>
        <p:grpSpPr>
          <a:xfrm>
            <a:off x="1495720" y="4060495"/>
            <a:ext cx="417497" cy="417497"/>
            <a:chOff x="0" y="0"/>
            <a:chExt cx="812800" cy="812800"/>
          </a:xfrm>
        </p:grpSpPr>
        <p:sp>
          <p:nvSpPr>
            <p:cNvPr id="313" name="Google Shape;313;p15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D18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4" name="Google Shape;314;p15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843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15" name="Google Shape;315;p15"/>
          <p:cNvSpPr txBox="1"/>
          <p:nvPr/>
        </p:nvSpPr>
        <p:spPr>
          <a:xfrm>
            <a:off x="2418038" y="3879398"/>
            <a:ext cx="13111616" cy="353517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068" u="none" cap="none" strike="noStrike">
                <a:solidFill>
                  <a:srgbClr val="322A2A"/>
                </a:solidFill>
                <a:latin typeface="Montserrat"/>
                <a:ea typeface="Montserrat"/>
                <a:cs typeface="Montserrat"/>
                <a:sym typeface="Montserrat"/>
              </a:rPr>
              <a:t>Фио</a:t>
            </a:r>
            <a:endParaRPr/>
          </a:p>
          <a:p>
            <a:pPr indent="0" lvl="0" marL="0" marR="0" rtl="0" algn="l">
              <a:lnSpc>
                <a:spcPct val="140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068" u="none" cap="none" strike="noStrike">
              <a:solidFill>
                <a:srgbClr val="322A2A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400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068" u="none" cap="none" strike="noStrike">
                <a:solidFill>
                  <a:srgbClr val="322A2A"/>
                </a:solidFill>
                <a:latin typeface="Montserrat"/>
                <a:ea typeface="Montserrat"/>
                <a:cs typeface="Montserrat"/>
                <a:sym typeface="Montserrat"/>
              </a:rPr>
              <a:t>Почта</a:t>
            </a:r>
            <a:endParaRPr/>
          </a:p>
          <a:p>
            <a:pPr indent="0" lvl="0" marL="0" marR="0" rtl="0" algn="l">
              <a:lnSpc>
                <a:spcPct val="140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068" u="none" cap="none" strike="noStrike">
              <a:solidFill>
                <a:srgbClr val="322A2A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400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068" u="none" cap="none" strike="noStrike">
                <a:solidFill>
                  <a:srgbClr val="322A2A"/>
                </a:solidFill>
                <a:latin typeface="Montserrat"/>
                <a:ea typeface="Montserrat"/>
                <a:cs typeface="Montserrat"/>
                <a:sym typeface="Montserrat"/>
              </a:rPr>
              <a:t>Номер</a:t>
            </a:r>
            <a:endParaRPr/>
          </a:p>
        </p:txBody>
      </p:sp>
      <p:grpSp>
        <p:nvGrpSpPr>
          <p:cNvPr id="316" name="Google Shape;316;p15"/>
          <p:cNvGrpSpPr/>
          <p:nvPr/>
        </p:nvGrpSpPr>
        <p:grpSpPr>
          <a:xfrm>
            <a:off x="1495720" y="5493573"/>
            <a:ext cx="417497" cy="417497"/>
            <a:chOff x="0" y="0"/>
            <a:chExt cx="812800" cy="812800"/>
          </a:xfrm>
        </p:grpSpPr>
        <p:sp>
          <p:nvSpPr>
            <p:cNvPr id="317" name="Google Shape;317;p15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D18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" name="Google Shape;318;p15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843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19" name="Google Shape;319;p15"/>
          <p:cNvGrpSpPr/>
          <p:nvPr/>
        </p:nvGrpSpPr>
        <p:grpSpPr>
          <a:xfrm>
            <a:off x="1495720" y="6926651"/>
            <a:ext cx="417497" cy="417497"/>
            <a:chOff x="0" y="0"/>
            <a:chExt cx="812800" cy="812800"/>
          </a:xfrm>
        </p:grpSpPr>
        <p:sp>
          <p:nvSpPr>
            <p:cNvPr id="320" name="Google Shape;320;p15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D18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" name="Google Shape;321;p15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843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22" name="Google Shape;322;p15"/>
          <p:cNvSpPr/>
          <p:nvPr/>
        </p:nvSpPr>
        <p:spPr>
          <a:xfrm>
            <a:off x="11670865" y="1645811"/>
            <a:ext cx="1797405" cy="523178"/>
          </a:xfrm>
          <a:custGeom>
            <a:rect b="b" l="l" r="r" t="t"/>
            <a:pathLst>
              <a:path extrusionOk="0" h="523178" w="1797405">
                <a:moveTo>
                  <a:pt x="0" y="0"/>
                </a:moveTo>
                <a:lnTo>
                  <a:pt x="1797405" y="0"/>
                </a:lnTo>
                <a:lnTo>
                  <a:pt x="1797405" y="523178"/>
                </a:lnTo>
                <a:lnTo>
                  <a:pt x="0" y="5231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257646" r="-171510" t="0"/>
            </a:stretch>
          </a:blipFill>
          <a:ln>
            <a:noFill/>
          </a:ln>
        </p:spPr>
      </p:sp>
      <p:sp>
        <p:nvSpPr>
          <p:cNvPr id="323" name="Google Shape;323;p15"/>
          <p:cNvSpPr/>
          <p:nvPr/>
        </p:nvSpPr>
        <p:spPr>
          <a:xfrm>
            <a:off x="10000699" y="1595413"/>
            <a:ext cx="1196323" cy="556290"/>
          </a:xfrm>
          <a:custGeom>
            <a:rect b="b" l="l" r="r" t="t"/>
            <a:pathLst>
              <a:path extrusionOk="0" h="556290" w="1196323">
                <a:moveTo>
                  <a:pt x="0" y="0"/>
                </a:moveTo>
                <a:lnTo>
                  <a:pt x="1196322" y="0"/>
                </a:lnTo>
                <a:lnTo>
                  <a:pt x="1196322" y="556290"/>
                </a:lnTo>
                <a:lnTo>
                  <a:pt x="0" y="55629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24" name="Google Shape;324;p15"/>
          <p:cNvSpPr/>
          <p:nvPr/>
        </p:nvSpPr>
        <p:spPr>
          <a:xfrm>
            <a:off x="13778916" y="1578128"/>
            <a:ext cx="1538115" cy="590861"/>
          </a:xfrm>
          <a:custGeom>
            <a:rect b="b" l="l" r="r" t="t"/>
            <a:pathLst>
              <a:path extrusionOk="0" h="590861" w="1538115">
                <a:moveTo>
                  <a:pt x="0" y="0"/>
                </a:moveTo>
                <a:lnTo>
                  <a:pt x="1538114" y="0"/>
                </a:lnTo>
                <a:lnTo>
                  <a:pt x="1538114" y="590861"/>
                </a:lnTo>
                <a:lnTo>
                  <a:pt x="0" y="59086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325" name="Google Shape;325;p15"/>
          <p:cNvGrpSpPr/>
          <p:nvPr/>
        </p:nvGrpSpPr>
        <p:grpSpPr>
          <a:xfrm>
            <a:off x="12222346" y="3022905"/>
            <a:ext cx="4558739" cy="4775730"/>
            <a:chOff x="0" y="-57150"/>
            <a:chExt cx="1200655" cy="1257805"/>
          </a:xfrm>
        </p:grpSpPr>
        <p:sp>
          <p:nvSpPr>
            <p:cNvPr id="326" name="Google Shape;326;p15"/>
            <p:cNvSpPr/>
            <p:nvPr/>
          </p:nvSpPr>
          <p:spPr>
            <a:xfrm>
              <a:off x="0" y="0"/>
              <a:ext cx="1200655" cy="1200655"/>
            </a:xfrm>
            <a:custGeom>
              <a:rect b="b" l="l" r="r" t="t"/>
              <a:pathLst>
                <a:path extrusionOk="0" h="1200655" w="1200655">
                  <a:moveTo>
                    <a:pt x="0" y="0"/>
                  </a:moveTo>
                  <a:lnTo>
                    <a:pt x="1200655" y="0"/>
                  </a:lnTo>
                  <a:lnTo>
                    <a:pt x="1200655" y="1200655"/>
                  </a:lnTo>
                  <a:lnTo>
                    <a:pt x="0" y="1200655"/>
                  </a:lnTo>
                  <a:close/>
                </a:path>
              </a:pathLst>
            </a:custGeom>
            <a:solidFill>
              <a:srgbClr val="ED1846"/>
            </a:solidFill>
            <a:ln>
              <a:noFill/>
            </a:ln>
          </p:spPr>
        </p:sp>
        <p:sp>
          <p:nvSpPr>
            <p:cNvPr id="327" name="Google Shape;327;p15"/>
            <p:cNvSpPr txBox="1"/>
            <p:nvPr/>
          </p:nvSpPr>
          <p:spPr>
            <a:xfrm>
              <a:off x="0" y="-57150"/>
              <a:ext cx="1200654" cy="125780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843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28" name="Google Shape;328;p15"/>
          <p:cNvSpPr/>
          <p:nvPr/>
        </p:nvSpPr>
        <p:spPr>
          <a:xfrm>
            <a:off x="15627676" y="1423730"/>
            <a:ext cx="1153406" cy="899656"/>
          </a:xfrm>
          <a:custGeom>
            <a:rect b="b" l="l" r="r" t="t"/>
            <a:pathLst>
              <a:path extrusionOk="0" h="899656" w="1153406">
                <a:moveTo>
                  <a:pt x="0" y="0"/>
                </a:moveTo>
                <a:lnTo>
                  <a:pt x="1153405" y="0"/>
                </a:lnTo>
                <a:lnTo>
                  <a:pt x="1153405" y="899657"/>
                </a:lnTo>
                <a:lnTo>
                  <a:pt x="0" y="89965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29" name="Google Shape;329;p15"/>
          <p:cNvSpPr txBox="1"/>
          <p:nvPr/>
        </p:nvSpPr>
        <p:spPr>
          <a:xfrm>
            <a:off x="12758582" y="4865115"/>
            <a:ext cx="3486263" cy="16733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70" u="none" cap="none" strike="noStrike">
                <a:solidFill>
                  <a:srgbClr val="FEFFFA"/>
                </a:solidFill>
                <a:latin typeface="Montserrat"/>
                <a:ea typeface="Montserrat"/>
                <a:cs typeface="Montserrat"/>
                <a:sym typeface="Montserrat"/>
              </a:rPr>
              <a:t>QR-код на ТГ или карточку с контактами</a:t>
            </a:r>
            <a:endParaRPr/>
          </a:p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70" u="none" cap="none" strike="noStrike">
              <a:solidFill>
                <a:srgbClr val="FEFFFA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0" name="Google Shape;330;p15"/>
          <p:cNvSpPr txBox="1"/>
          <p:nvPr/>
        </p:nvSpPr>
        <p:spPr>
          <a:xfrm>
            <a:off x="1495720" y="1543977"/>
            <a:ext cx="5294942" cy="8977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100" u="none" cap="none" strike="noStrike">
                <a:solidFill>
                  <a:srgbClr val="ED1846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КОНТАКТЫ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