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Poppins" panose="00000500000000000000" pitchFamily="2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300D06-48E6-4F33-9635-D603F39DF699}">
  <a:tblStyle styleId="{8F300D06-48E6-4F33-9635-D603F39DF69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139DA6-B148-49F7-91F2-99222FE52D1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365" y="110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81808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151880" y="2181695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</a:rPr>
              <a:t>Умный будильник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Watch planet</a:t>
            </a:r>
            <a:endParaRPr sz="2050">
              <a:solidFill>
                <a:srgbClr val="444444"/>
              </a:solidFill>
              <a:highlight>
                <a:srgbClr val="F7F7F7"/>
              </a:highligh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1"/>
          <p:cNvSpPr txBox="1"/>
          <p:nvPr/>
        </p:nvSpPr>
        <p:spPr>
          <a:xfrm>
            <a:off x="1308593" y="3309923"/>
            <a:ext cx="2883000" cy="16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Кожевников Александр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Креативное мышление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Программист</a:t>
            </a:r>
            <a:endParaRPr sz="16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41"/>
          <p:cNvPicPr preferRelativeResize="0"/>
          <p:nvPr/>
        </p:nvPicPr>
        <p:blipFill rotWithShape="1">
          <a:blip r:embed="rId4">
            <a:alphaModFix/>
          </a:blip>
          <a:srcRect t="22266" b="22261"/>
          <a:stretch/>
        </p:blipFill>
        <p:spPr>
          <a:xfrm>
            <a:off x="5721601" y="1284650"/>
            <a:ext cx="2466422" cy="202527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41"/>
          <p:cNvSpPr txBox="1"/>
          <p:nvPr/>
        </p:nvSpPr>
        <p:spPr>
          <a:xfrm>
            <a:off x="5703050" y="3309925"/>
            <a:ext cx="2883000" cy="21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Павел Мартынов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Креативное мышление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Менеджер по продажам</a:t>
            </a:r>
            <a:endParaRPr sz="1600" dirty="0">
              <a:solidFill>
                <a:schemeClr val="dk1"/>
              </a:solidFill>
            </a:endParaRPr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6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8612" y="1284650"/>
            <a:ext cx="2602349" cy="202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80" name="Google Shape;180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Наш продукт поможет обеспечить здоровый сон с возможностью тщательного контроля его показателей.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2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2" name="Google Shape;182;p42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3" name="Google Shape;183;p42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42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Arial"/>
                <a:buChar char="•"/>
              </a:pPr>
              <a:r>
                <a:rPr lang="ru-RU" sz="4000">
                  <a:solidFill>
                    <a:schemeClr val="dk1"/>
                  </a:solidFill>
                </a:rPr>
                <a:t>Проблема крепкого и здорового сна.</a:t>
              </a:r>
              <a:endParaRPr/>
            </a:p>
          </p:txBody>
        </p:sp>
        <p:sp>
          <p:nvSpPr>
            <p:cNvPr id="185" name="Google Shape;185;p42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2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</a:t>
              </a:r>
              <a:r>
                <a:rPr lang="ru-RU" sz="4000">
                  <a:solidFill>
                    <a:schemeClr val="lt1"/>
                  </a:solidFill>
                </a:rPr>
                <a:t>лиент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3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pic>
        <p:nvPicPr>
          <p:cNvPr id="193" name="Google Shape;19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6825" y="2835275"/>
            <a:ext cx="4259700" cy="23502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3"/>
          <p:cNvSpPr txBox="1"/>
          <p:nvPr/>
        </p:nvSpPr>
        <p:spPr>
          <a:xfrm>
            <a:off x="474288" y="1525550"/>
            <a:ext cx="9120900" cy="3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Умный будильник (в своей минимальной комплектации) может определять фазы сна и тем самым может обеспечить легкое просыпание в необходимый период времени (можно настроить время в приложении на смартфоне). Также наш продукт можно подключить к системе умного дома. В будущем планируется введение комплектаций с более широким функционалом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4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0" name="Google Shape;200;p44"/>
          <p:cNvGraphicFramePr/>
          <p:nvPr>
            <p:extLst>
              <p:ext uri="{D42A27DB-BD31-4B8C-83A1-F6EECF244321}">
                <p14:modId xmlns:p14="http://schemas.microsoft.com/office/powerpoint/2010/main" val="2186504388"/>
              </p:ext>
            </p:extLst>
          </p:nvPr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Инновация мирового уровня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✓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Регион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✓"/>
                      </a:pPr>
                      <a:r>
                        <a:rPr lang="ru-RU" sz="1800"/>
                        <a:t>Импортозамещение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Нет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oum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</a:t>
                      </a:r>
                      <a:endParaRPr lang="ru-RU"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Искусственный интеллект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1" name="Google Shape;20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9844" y="3958362"/>
            <a:ext cx="288032" cy="25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9844" y="2462975"/>
            <a:ext cx="288032" cy="25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9844" y="1929837"/>
            <a:ext cx="288032" cy="258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5"/>
          <p:cNvSpPr/>
          <p:nvPr/>
        </p:nvSpPr>
        <p:spPr>
          <a:xfrm>
            <a:off x="3342400" y="1450150"/>
            <a:ext cx="59283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999" marR="0" lvl="0" indent="-232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>
                <a:solidFill>
                  <a:schemeClr val="dk1"/>
                </a:solidFill>
              </a:rPr>
              <a:t>  Люди любых возрастов (в частности от 18 до 60 лет), имеющие проблемы со сном или желающие улучшить и отслеживать его качество и продолжительность</a:t>
            </a: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5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0" name="Google Shape;210;p45"/>
          <p:cNvSpPr txBox="1">
            <a:spLocks noGrp="1"/>
          </p:cNvSpPr>
          <p:nvPr>
            <p:ph type="title"/>
          </p:nvPr>
        </p:nvSpPr>
        <p:spPr>
          <a:xfrm>
            <a:off x="0" y="153625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013" y="1649850"/>
            <a:ext cx="2705100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18" name="Google Shape;218;p46"/>
          <p:cNvGrpSpPr/>
          <p:nvPr/>
        </p:nvGrpSpPr>
        <p:grpSpPr>
          <a:xfrm>
            <a:off x="56124" y="1083417"/>
            <a:ext cx="4424100" cy="4424100"/>
            <a:chOff x="488420" y="0"/>
            <a:chExt cx="4424100" cy="4424100"/>
          </a:xfrm>
        </p:grpSpPr>
        <p:sp>
          <p:nvSpPr>
            <p:cNvPr id="219" name="Google Shape;219;p46"/>
            <p:cNvSpPr/>
            <p:nvPr/>
          </p:nvSpPr>
          <p:spPr>
            <a:xfrm>
              <a:off x="488420" y="0"/>
              <a:ext cx="4424100" cy="4424100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21" name="Google Shape;221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23" name="Google Shape;223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6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25" name="Google Shape;225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27" name="Google Shape;227;p46"/>
          <p:cNvSpPr txBox="1"/>
          <p:nvPr/>
        </p:nvSpPr>
        <p:spPr>
          <a:xfrm>
            <a:off x="4531551" y="1230208"/>
            <a:ext cx="5610600" cy="47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</a:rPr>
              <a:t>PAM (</a:t>
            </a:r>
            <a:r>
              <a:rPr lang="ru-RU" sz="1200" b="1" i="1" dirty="0" err="1">
                <a:solidFill>
                  <a:schemeClr val="dk1"/>
                </a:solidFill>
              </a:rPr>
              <a:t>Potential</a:t>
            </a:r>
            <a:r>
              <a:rPr lang="ru-RU" sz="1200" b="1" i="1" dirty="0">
                <a:solidFill>
                  <a:schemeClr val="dk1"/>
                </a:solidFill>
              </a:rPr>
              <a:t> </a:t>
            </a:r>
            <a:r>
              <a:rPr lang="ru-RU" sz="1200" b="1" i="1" dirty="0" err="1">
                <a:solidFill>
                  <a:schemeClr val="dk1"/>
                </a:solidFill>
              </a:rPr>
              <a:t>Available</a:t>
            </a:r>
            <a:r>
              <a:rPr lang="ru-RU" sz="1200" b="1" i="1" dirty="0">
                <a:solidFill>
                  <a:schemeClr val="dk1"/>
                </a:solidFill>
              </a:rPr>
              <a:t> Market) </a:t>
            </a: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</a:rPr>
              <a:t>Количество работающего населения в России – 71 940 </a:t>
            </a:r>
            <a:r>
              <a:rPr lang="ru-RU" sz="1200" b="1" i="1" dirty="0" err="1">
                <a:solidFill>
                  <a:srgbClr val="7F7F7F"/>
                </a:solidFill>
              </a:rPr>
              <a:t>тыс</a:t>
            </a:r>
            <a:r>
              <a:rPr lang="ru-RU" sz="1200" b="1" i="1" dirty="0">
                <a:solidFill>
                  <a:srgbClr val="7F7F7F"/>
                </a:solidFill>
              </a:rPr>
              <a:t> человек</a:t>
            </a: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 (Total </a:t>
            </a:r>
            <a:r>
              <a:rPr lang="ru-RU" sz="1200" b="1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Addressable</a:t>
            </a: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Market) </a:t>
            </a: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</a:rPr>
              <a:t>Количество работающего населения в Удмуртии -729,3 тыс. чел.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(</a:t>
            </a:r>
            <a:r>
              <a:rPr lang="ru-RU" sz="1200" b="1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Market)</a:t>
            </a: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chemeClr val="dk1"/>
                </a:solidFill>
                <a:highlight>
                  <a:schemeClr val="lt1"/>
                </a:highlight>
              </a:rPr>
              <a:t>Количество работающего населения в Ижевске – 166,9 тыс. человек</a:t>
            </a:r>
            <a:endParaRPr sz="1200" i="1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 (</a:t>
            </a:r>
            <a:r>
              <a:rPr lang="ru-RU" sz="1200" b="1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ru-RU" sz="1200" b="1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Obtainable</a:t>
            </a: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Market) </a:t>
            </a:r>
            <a:endParaRPr sz="1200" b="1" i="1" dirty="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highlight>
                  <a:schemeClr val="lt1"/>
                </a:highlight>
              </a:rPr>
              <a:t>Наши возможности -  270 человек </a:t>
            </a:r>
            <a:endParaRPr sz="12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3" name="Google Shape;233;p47"/>
          <p:cNvGrpSpPr/>
          <p:nvPr/>
        </p:nvGrpSpPr>
        <p:grpSpPr>
          <a:xfrm>
            <a:off x="-50" y="1079422"/>
            <a:ext cx="10080436" cy="4511310"/>
            <a:chOff x="0" y="1353225"/>
            <a:chExt cx="10040275" cy="2046595"/>
          </a:xfrm>
        </p:grpSpPr>
        <p:sp>
          <p:nvSpPr>
            <p:cNvPr id="234" name="Google Shape;234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7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36" name="Google Shape;236;p47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7"/>
            <p:cNvSpPr txBox="1"/>
            <p:nvPr/>
          </p:nvSpPr>
          <p:spPr>
            <a:xfrm>
              <a:off x="13" y="2240140"/>
              <a:ext cx="3059100" cy="1159500"/>
            </a:xfrm>
            <a:prstGeom prst="rect">
              <a:avLst/>
            </a:prstGeom>
            <a:solidFill>
              <a:srgbClr val="A4D4E2"/>
            </a:solidFill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111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SzPts val="1300"/>
                <a:buAutoNum type="arabicPeriod"/>
              </a:pPr>
              <a:r>
                <a:rPr lang="ru-RU" sz="1200">
                  <a:solidFill>
                    <a:srgbClr val="202020"/>
                  </a:solidFill>
                </a:rPr>
                <a:t>SensorWake Olfactory Alarmclock;</a:t>
              </a:r>
              <a:endParaRPr sz="1200">
                <a:solidFill>
                  <a:srgbClr val="202020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020"/>
                </a:buClr>
                <a:buSzPts val="1200"/>
                <a:buAutoNum type="arabicPeriod"/>
              </a:pPr>
              <a:r>
                <a:rPr lang="ru-RU" sz="1200">
                  <a:solidFill>
                    <a:srgbClr val="202020"/>
                  </a:solidFill>
                </a:rPr>
                <a:t>Philips Somneo Connect Sleep &amp; Wake Up Light</a:t>
              </a:r>
              <a:endParaRPr sz="1200">
                <a:solidFill>
                  <a:srgbClr val="202020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>
                  <a:solidFill>
                    <a:schemeClr val="dk1"/>
                  </a:solidFill>
                </a:rPr>
                <a:t>Withings Aura Sleep System</a:t>
              </a:r>
              <a:endParaRPr sz="100">
                <a:solidFill>
                  <a:srgbClr val="202020"/>
                </a:solidFill>
              </a:endParaRPr>
            </a:p>
            <a:p>
              <a:pPr marL="0" marR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1300">
                <a:solidFill>
                  <a:srgbClr val="202020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>
                <a:solidFill>
                  <a:schemeClr val="dk1"/>
                </a:solidFill>
              </a:endParaRPr>
            </a:p>
          </p:txBody>
        </p:sp>
        <p:sp>
          <p:nvSpPr>
            <p:cNvPr id="238" name="Google Shape;238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7"/>
            <p:cNvSpPr txBox="1"/>
            <p:nvPr/>
          </p:nvSpPr>
          <p:spPr>
            <a:xfrm>
              <a:off x="3492200" y="1360607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40" name="Google Shape;240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7"/>
            <p:cNvSpPr txBox="1"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lvl="0" indent="-3048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 err="1">
                  <a:solidFill>
                    <a:schemeClr val="dk1"/>
                  </a:solidFill>
                </a:rPr>
                <a:t>Startup</a:t>
              </a:r>
              <a:r>
                <a:rPr lang="ru-RU" sz="1200" dirty="0">
                  <a:solidFill>
                    <a:schemeClr val="dk1"/>
                  </a:solidFill>
                </a:rPr>
                <a:t> </a:t>
              </a:r>
              <a:r>
                <a:rPr lang="ru-RU" sz="1200" dirty="0" err="1">
                  <a:solidFill>
                    <a:schemeClr val="dk1"/>
                  </a:solidFill>
                </a:rPr>
                <a:t>Sensorwake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rgbClr val="202020"/>
                  </a:solidFill>
                </a:rPr>
                <a:t>Philips</a:t>
              </a:r>
              <a:endParaRPr sz="1200" dirty="0">
                <a:solidFill>
                  <a:srgbClr val="202020"/>
                </a:solidFill>
              </a:endParaRPr>
            </a:p>
            <a:p>
              <a:pPr marL="45720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020"/>
                </a:buClr>
                <a:buSzPts val="1200"/>
                <a:buAutoNum type="arabicPeriod"/>
              </a:pPr>
              <a:r>
                <a:rPr lang="ru-RU" sz="1200" dirty="0" err="1">
                  <a:solidFill>
                    <a:schemeClr val="dk1"/>
                  </a:solidFill>
                </a:rPr>
                <a:t>Withings</a:t>
              </a:r>
              <a:endParaRPr sz="1200" dirty="0">
                <a:solidFill>
                  <a:srgbClr val="202020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7"/>
            <p:cNvSpPr/>
            <p:nvPr/>
          </p:nvSpPr>
          <p:spPr>
            <a:xfrm>
              <a:off x="6981175" y="1353225"/>
              <a:ext cx="3059100" cy="6255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7"/>
            <p:cNvSpPr txBox="1"/>
            <p:nvPr/>
          </p:nvSpPr>
          <p:spPr>
            <a:xfrm>
              <a:off x="6981175" y="1353225"/>
              <a:ext cx="3059100" cy="6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44" name="Google Shape;244;p47"/>
            <p:cNvSpPr/>
            <p:nvPr/>
          </p:nvSpPr>
          <p:spPr>
            <a:xfrm>
              <a:off x="6978038" y="1978720"/>
              <a:ext cx="3059100" cy="14211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7"/>
            <p:cNvSpPr txBox="1"/>
            <p:nvPr/>
          </p:nvSpPr>
          <p:spPr>
            <a:xfrm>
              <a:off x="6978038" y="2019066"/>
              <a:ext cx="3059100" cy="13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Высокая скорость сопряжения со смартфоном;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Тщательный мониторинг жизненных показателей;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Множество интересных мелодий;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Можно регулировать продолжительность рассвета/заката;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Наличие контроля фаз сна;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Настраиваемый повтор будильника;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Оригинальный дизайн;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Качественная сборка;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Демократичная цена.</a:t>
              </a:r>
              <a:endParaRPr sz="1200"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8"/>
          <p:cNvSpPr txBox="1">
            <a:spLocks noGrp="1"/>
          </p:cNvSpPr>
          <p:nvPr>
            <p:ph type="title"/>
          </p:nvPr>
        </p:nvSpPr>
        <p:spPr>
          <a:xfrm>
            <a:off x="-81389" y="-106413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2" name="Google Shape;252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3" name="Google Shape;253;p48"/>
          <p:cNvGraphicFramePr/>
          <p:nvPr/>
        </p:nvGraphicFramePr>
        <p:xfrm>
          <a:off x="-37" y="744220"/>
          <a:ext cx="10080650" cy="4872085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173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1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3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542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Партнёры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Посредники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Поставщики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Производство товара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Новизна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Дизайн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Цена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Снижение рисков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Доступность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Удобство использования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Персональная поддержка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Массовый рынок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Многопрофильное предприятие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Материальные ресурсы</a:t>
                      </a: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Интеллектуальные ресурсы</a:t>
                      </a: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Персонал</a:t>
                      </a: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Финансы</a:t>
                      </a:r>
                      <a:endParaRPr b="1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Прямые (Продажа через интернет, фирменные магазины)</a:t>
                      </a: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Непрямые (партнерские магазины)</a:t>
                      </a:r>
                      <a:endParaRPr b="1">
                        <a:solidFill>
                          <a:srgbClr val="7F7F7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Постоянные</a:t>
                      </a:r>
                      <a:endParaRPr b="1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7F7F7F"/>
                          </a:solidFill>
                        </a:rPr>
                        <a:t>Аренда помещения, коммунальные услуги, заработная плата офисных сотрудников</a:t>
                      </a:r>
                      <a:endParaRPr b="1">
                        <a:solidFill>
                          <a:srgbClr val="7F7F7F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Переменные</a:t>
                      </a:r>
                      <a:endParaRPr b="1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7F7F7F"/>
                          </a:solidFill>
                        </a:rPr>
                        <a:t>Оплата сырья и материалов, логистика, оплата электроэнергии и топлива</a:t>
                      </a:r>
                      <a:endParaRPr b="1">
                        <a:solidFill>
                          <a:srgbClr val="7F7F7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Продажа продукта</a:t>
                      </a:r>
                      <a:endParaRPr b="1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/>
                        <a:t>Аренда оборудования</a:t>
                      </a:r>
                      <a:endParaRPr b="1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9"/>
          <p:cNvSpPr/>
          <p:nvPr/>
        </p:nvSpPr>
        <p:spPr>
          <a:xfrm>
            <a:off x="452675" y="16808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AutoNum type="arabicPeriod"/>
            </a:pPr>
            <a:r>
              <a:rPr lang="ru-RU" sz="2900">
                <a:solidFill>
                  <a:schemeClr val="dk1"/>
                </a:solidFill>
              </a:rPr>
              <a:t>Изучение теоретической базы;</a:t>
            </a:r>
            <a:endParaRPr sz="2900">
              <a:solidFill>
                <a:schemeClr val="dk1"/>
              </a:solidFill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AutoNum type="arabicPeriod"/>
            </a:pPr>
            <a:r>
              <a:rPr lang="ru-RU" sz="2900">
                <a:solidFill>
                  <a:schemeClr val="dk1"/>
                </a:solidFill>
              </a:rPr>
              <a:t>Получение основных свойств товара;</a:t>
            </a:r>
            <a:endParaRPr sz="2900">
              <a:solidFill>
                <a:schemeClr val="dk1"/>
              </a:solidFill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AutoNum type="arabicPeriod"/>
            </a:pPr>
            <a:r>
              <a:rPr lang="ru-RU" sz="2900">
                <a:solidFill>
                  <a:schemeClr val="dk1"/>
                </a:solidFill>
              </a:rPr>
              <a:t>Создание и детальное изучение опытного образца;</a:t>
            </a:r>
            <a:endParaRPr sz="2900">
              <a:solidFill>
                <a:schemeClr val="dk1"/>
              </a:solidFill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AutoNum type="arabicPeriod"/>
            </a:pPr>
            <a:r>
              <a:rPr lang="ru-RU" sz="2900">
                <a:solidFill>
                  <a:schemeClr val="dk1"/>
                </a:solidFill>
              </a:rPr>
              <a:t>Улучшение качества и функционала товара, опираясь на отзывы потребителей.</a:t>
            </a:r>
            <a:endParaRPr sz="2900">
              <a:solidFill>
                <a:schemeClr val="dk1"/>
              </a:solidFill>
            </a:endParaRPr>
          </a:p>
          <a:p>
            <a:pPr marL="199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>
              <a:solidFill>
                <a:schemeClr val="dk1"/>
              </a:solidFill>
            </a:endParaRPr>
          </a:p>
        </p:txBody>
      </p:sp>
      <p:sp>
        <p:nvSpPr>
          <p:cNvPr id="259" name="Google Shape;259;p49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0"/>
          <p:cNvSpPr/>
          <p:nvPr/>
        </p:nvSpPr>
        <p:spPr>
          <a:xfrm>
            <a:off x="542450" y="13856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arenR"/>
            </a:pPr>
            <a:r>
              <a:rPr lang="ru-RU" sz="2600" dirty="0">
                <a:solidFill>
                  <a:schemeClr val="dk1"/>
                </a:solidFill>
              </a:rPr>
              <a:t>Разработать умный будильник к январю 2024 года;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arenR"/>
            </a:pPr>
            <a:r>
              <a:rPr lang="ru-RU" sz="2600" dirty="0">
                <a:solidFill>
                  <a:schemeClr val="dk1"/>
                </a:solidFill>
              </a:rPr>
              <a:t>Охватить 15% данного сегмента 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chemeClr val="dk1"/>
                </a:solidFill>
              </a:rPr>
              <a:t>потребительского рынка к середине 2024 года;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arenR"/>
            </a:pPr>
            <a:r>
              <a:rPr lang="ru-RU" sz="2600" dirty="0">
                <a:solidFill>
                  <a:schemeClr val="dk1"/>
                </a:solidFill>
              </a:rPr>
              <a:t>Обеспечить 25% рентабельности к концу 2024 года.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</a:endParaRPr>
          </a:p>
        </p:txBody>
      </p:sp>
      <p:sp>
        <p:nvSpPr>
          <p:cNvPr id="265" name="Google Shape;265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1"/>
          <p:cNvSpPr/>
          <p:nvPr/>
        </p:nvSpPr>
        <p:spPr>
          <a:xfrm>
            <a:off x="1079988" y="10484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2" name="Google Shape;272;p51"/>
          <p:cNvGraphicFramePr/>
          <p:nvPr>
            <p:extLst>
              <p:ext uri="{D42A27DB-BD31-4B8C-83A1-F6EECF244321}">
                <p14:modId xmlns:p14="http://schemas.microsoft.com/office/powerpoint/2010/main" val="1070101917"/>
              </p:ext>
            </p:extLst>
          </p:nvPr>
        </p:nvGraphicFramePr>
        <p:xfrm>
          <a:off x="143756" y="1048398"/>
          <a:ext cx="9793125" cy="4254545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/>
                        <a:t>Статья затрат</a:t>
                      </a:r>
                      <a:endParaRPr sz="1200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/>
                        <a:t>Сумма, руб.</a:t>
                      </a:r>
                      <a:endParaRPr sz="120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/>
                        <a:t>Источник</a:t>
                      </a:r>
                      <a:endParaRPr sz="120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</a:rPr>
                        <a:t>Фонд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</a:rPr>
                        <a:t> поддержки малого бизнеса УР</a:t>
                      </a:r>
                      <a:endParaRPr sz="9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Закупка датчиков и других комплектующих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250.000</a:t>
                      </a:r>
                      <a:endParaRPr sz="9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Написание программного обеспечения</a:t>
                      </a:r>
                      <a:endParaRPr sz="9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300.000</a:t>
                      </a:r>
                      <a:endParaRPr sz="9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Изготовление опытного образца</a:t>
                      </a:r>
                      <a:endParaRPr sz="18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150.000</a:t>
                      </a:r>
                      <a:endParaRPr sz="18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Собственные средства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795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ИТОГО</a:t>
                      </a:r>
                      <a:endParaRPr sz="9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700.000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Times New Roman"/>
              <a:buNone/>
            </a:pPr>
            <a:r>
              <a:rPr lang="ru-RU" sz="266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</a:t>
            </a:r>
            <a:r>
              <a:rPr lang="ru-RU" sz="2660" dirty="0">
                <a:solidFill>
                  <a:schemeClr val="dk1"/>
                </a:solidFill>
              </a:rPr>
              <a:t>– индивидуальное предпринимательство.</a:t>
            </a:r>
            <a:endParaRPr sz="266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Times New Roman"/>
              <a:buNone/>
            </a:pPr>
            <a:endParaRPr sz="266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6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</a:t>
            </a:r>
            <a:r>
              <a:rPr lang="ru-RU" sz="2660" dirty="0">
                <a:solidFill>
                  <a:schemeClr val="dk1"/>
                </a:solidFill>
              </a:rPr>
              <a:t>- </a:t>
            </a:r>
            <a:r>
              <a:rPr lang="ru-RU" sz="2660" dirty="0">
                <a:solidFill>
                  <a:schemeClr val="dk1"/>
                </a:solidFill>
                <a:highlight>
                  <a:srgbClr val="FFFFFF"/>
                </a:highlight>
              </a:rPr>
              <a:t>основная система налогообложения.</a:t>
            </a:r>
            <a:endParaRPr sz="266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Times New Roman"/>
              <a:buNone/>
            </a:pPr>
            <a:endParaRPr sz="296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3"/>
          <p:cNvSpPr txBox="1">
            <a:spLocks noGrp="1"/>
          </p:cNvSpPr>
          <p:nvPr>
            <p:ph type="title"/>
          </p:nvPr>
        </p:nvSpPr>
        <p:spPr>
          <a:xfrm>
            <a:off x="-289925" y="-210825"/>
            <a:ext cx="10065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5" name="Google Shape;285;p53"/>
          <p:cNvGraphicFramePr/>
          <p:nvPr>
            <p:extLst>
              <p:ext uri="{D42A27DB-BD31-4B8C-83A1-F6EECF244321}">
                <p14:modId xmlns:p14="http://schemas.microsoft.com/office/powerpoint/2010/main" val="4285506294"/>
              </p:ext>
            </p:extLst>
          </p:nvPr>
        </p:nvGraphicFramePr>
        <p:xfrm>
          <a:off x="-14" y="538000"/>
          <a:ext cx="10080650" cy="5150260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45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1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93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1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63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66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63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65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221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664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lt1"/>
                          </a:solidFill>
                        </a:rPr>
                        <a:t>Статья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 (руб.)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</a:rPr>
                        <a:t> ДОХОДЫ</a:t>
                      </a:r>
                      <a:endParaRPr b="1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20000</a:t>
                      </a:r>
                      <a:endParaRPr sz="130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24000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36000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58000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160380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196000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205000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1414000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</a:rPr>
                        <a:t> РАСХОДЫ</a:t>
                      </a:r>
                      <a:endParaRPr b="1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12195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12825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13455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14085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14715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15345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15975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16605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17235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17865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18495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19635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1283892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chemeClr val="dk1"/>
                          </a:solidFill>
                        </a:rPr>
                        <a:t> Постоянные расходы: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277740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 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 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2.1.</a:t>
                      </a:r>
                      <a:r>
                        <a:rPr lang="ru-RU"/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 Аренда</a:t>
                      </a:r>
                      <a:r>
                        <a:rPr lang="ru-RU"/>
                        <a:t> помещения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2.1.2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Коммунальные услуги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145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2.1.3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Заработная плата сотрудникам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/>
                        <a:t>20000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chemeClr val="dk1"/>
                          </a:solidFill>
                        </a:rPr>
                        <a:t> Переменные расходы:</a:t>
                      </a:r>
                      <a:endParaRPr b="1" i="1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 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 92950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 Материал</a:t>
                      </a:r>
                      <a:r>
                        <a:rPr lang="ru-RU"/>
                        <a:t>ы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5100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5610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6120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6630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7140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7650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8160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8670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9180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9690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</a:rPr>
                        <a:t>НАЛОГ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4700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4820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4940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5060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5180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5300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5420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5540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5600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5760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5900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6020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64240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</a:rPr>
                        <a:t>ЧИСТАЯ ПРИБЫЛЬ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-7805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9175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10545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11915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13285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14655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16025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17395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18765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20135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21505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223651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122302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450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 (руб.)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Стартовые инвестиции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00000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54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92" name="Google Shape;292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3" name="Google Shape;293;p54"/>
          <p:cNvGraphicFramePr/>
          <p:nvPr>
            <p:extLst>
              <p:ext uri="{D42A27DB-BD31-4B8C-83A1-F6EECF244321}">
                <p14:modId xmlns:p14="http://schemas.microsoft.com/office/powerpoint/2010/main" val="1616809785"/>
              </p:ext>
            </p:extLst>
          </p:nvPr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{8F300D06-48E6-4F33-9635-D603F39DF699}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270</a:t>
                      </a:r>
                      <a:endParaRPr sz="1400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1414000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1283892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122301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250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1309259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1.000.000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0,12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299" name="Google Shape;299;p55"/>
          <p:cNvSpPr txBox="1"/>
          <p:nvPr/>
        </p:nvSpPr>
        <p:spPr>
          <a:xfrm>
            <a:off x="772200" y="1521819"/>
            <a:ext cx="882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p55"/>
          <p:cNvGraphicFramePr/>
          <p:nvPr/>
        </p:nvGraphicFramePr>
        <p:xfrm>
          <a:off x="274838" y="1184800"/>
          <a:ext cx="9318850" cy="4297460"/>
        </p:xfrm>
        <a:graphic>
          <a:graphicData uri="http://schemas.openxmlformats.org/drawingml/2006/table">
            <a:tbl>
              <a:tblPr>
                <a:noFill/>
                <a:tableStyleId>{A8139DA6-B148-49F7-91F2-99222FE52D14}</a:tableStyleId>
              </a:tblPr>
              <a:tblGrid>
                <a:gridCol w="21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99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2023-2024 год</a:t>
                      </a:r>
                      <a:endParaRPr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Июнь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Июль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Август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Сентябрь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Октябрь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Ноябрь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Декабрь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Январь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Февраль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Март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Апрель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Май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Регистрация компании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Набор персонала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Разработка/закупка датчиков и других комплектующих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Написание програмного обеспечения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Изготовление опытного образца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Поиск заказчика и оформление заказов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06" name="Google Shape;306;p56"/>
          <p:cNvSpPr txBox="1"/>
          <p:nvPr/>
        </p:nvSpPr>
        <p:spPr>
          <a:xfrm>
            <a:off x="1556569" y="3309923"/>
            <a:ext cx="2059200" cy="22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Кожевников Александр</a:t>
            </a:r>
            <a:r>
              <a:rPr lang="ru-RU" sz="14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+7 952 409 19-60</a:t>
            </a:r>
            <a:r>
              <a:rPr lang="ru-RU" sz="14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alexandrkohevnikov@mail.ru</a:t>
            </a:r>
            <a:r>
              <a:rPr lang="ru-RU" sz="14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>
                <a:solidFill>
                  <a:srgbClr val="7F7F7F"/>
                </a:solidFill>
              </a:rPr>
              <a:t>inst</a:t>
            </a:r>
            <a:r>
              <a:rPr lang="ru-RU" b="1" dirty="0">
                <a:solidFill>
                  <a:srgbClr val="7F7F7F"/>
                </a:solidFill>
              </a:rPr>
              <a:t>:_</a:t>
            </a:r>
            <a:r>
              <a:rPr lang="ru-RU" b="1" dirty="0" err="1">
                <a:solidFill>
                  <a:srgbClr val="7F7F7F"/>
                </a:solidFill>
              </a:rPr>
              <a:t>aleksandr_kozhevnikov</a:t>
            </a:r>
            <a:r>
              <a:rPr lang="ru-RU" b="1" dirty="0">
                <a:solidFill>
                  <a:srgbClr val="7F7F7F"/>
                </a:solidFill>
              </a:rPr>
              <a:t>_</a:t>
            </a:r>
            <a:endParaRPr b="1" dirty="0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https://vk.com/aleksandr.kozhevnikov</a:t>
            </a:r>
            <a:endParaRPr b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E1E3E6"/>
              </a:solidFill>
              <a:highlight>
                <a:srgbClr val="333333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E1E3E6"/>
              </a:solidFill>
              <a:highlight>
                <a:srgbClr val="333333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56"/>
          <p:cNvSpPr txBox="1"/>
          <p:nvPr/>
        </p:nvSpPr>
        <p:spPr>
          <a:xfrm>
            <a:off x="6438550" y="3249550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Мартынов Павел</a:t>
            </a: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b="1">
                <a:solidFill>
                  <a:srgbClr val="7F7F7F"/>
                </a:solidFill>
              </a:rPr>
              <a:t>+79120173634</a:t>
            </a:r>
            <a:endParaRPr sz="14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user151204@gmail.com</a:t>
            </a: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https://vk.com/id158516535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6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025" y="1287600"/>
            <a:ext cx="2696431" cy="2022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6"/>
          <p:cNvPicPr preferRelativeResize="0"/>
          <p:nvPr/>
        </p:nvPicPr>
        <p:blipFill rotWithShape="1">
          <a:blip r:embed="rId5">
            <a:alphaModFix/>
          </a:blip>
          <a:srcRect t="22266" b="22261"/>
          <a:stretch/>
        </p:blipFill>
        <p:spPr>
          <a:xfrm>
            <a:off x="6247895" y="1287600"/>
            <a:ext cx="2462832" cy="2022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943</Words>
  <Application>Microsoft Office PowerPoint</Application>
  <PresentationFormat>Произвольный</PresentationFormat>
  <Paragraphs>416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Roboto</vt:lpstr>
      <vt:lpstr>Noto Sans Symbols</vt:lpstr>
      <vt:lpstr>Times New Roman</vt:lpstr>
      <vt:lpstr>Poppins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cons</dc:creator>
  <cp:lastModifiedBy>Nikita</cp:lastModifiedBy>
  <cp:revision>3</cp:revision>
  <dcterms:modified xsi:type="dcterms:W3CDTF">2023-07-16T19:03:50Z</dcterms:modified>
</cp:coreProperties>
</file>