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373" r:id="rId4"/>
    <p:sldId id="374" r:id="rId5"/>
    <p:sldId id="375" r:id="rId6"/>
    <p:sldId id="376" r:id="rId7"/>
    <p:sldId id="324" r:id="rId8"/>
    <p:sldId id="342" r:id="rId9"/>
    <p:sldId id="313" r:id="rId10"/>
    <p:sldId id="3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FAB3C"/>
    <a:srgbClr val="00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71858" autoAdjust="0"/>
  </p:normalViewPr>
  <p:slideViewPr>
    <p:cSldViewPr snapToGrid="0" showGuides="1">
      <p:cViewPr>
        <p:scale>
          <a:sx n="66" d="100"/>
          <a:sy n="66" d="100"/>
        </p:scale>
        <p:origin x="-1158" y="-5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title>
      <c:layout/>
      <c:txPr>
        <a:bodyPr rot="0" spcFirstLastPara="0" vertOverflow="ellipsis" vert="horz" wrap="square" anchor="ctr" anchorCtr="1"/>
        <a:lstStyle/>
        <a:p>
          <a:pPr>
            <a:defRPr lang="ru-RU"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Укажите ваш пол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женский</c:v>
                </c:pt>
                <c:pt idx="1">
                  <c:v>мужской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0.51300000000000001</c:v>
                </c:pt>
                <c:pt idx="1">
                  <c:v>0.48700000000000021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297-4637-ACB5-649362A194C7}"/>
            </c:ext>
          </c:extLst>
        </c:ser>
        <c:dLbls>
          <c:showPercent val="1"/>
        </c:dLbls>
        <c:firstSliceAng val="0"/>
      </c:pieChart>
    </c:plotArea>
    <c:legend>
      <c:legendPos val="r"/>
      <c:layout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lang="ru-RU"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title>
      <c:layout/>
      <c:txPr>
        <a:bodyPr rot="0" spcFirstLastPara="0" vertOverflow="ellipsis" vert="horz" wrap="square" anchor="ctr" anchorCtr="1"/>
        <a:lstStyle/>
        <a:p>
          <a:pPr>
            <a:defRPr lang="ru-RU"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Укажите ваш возраст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36</c:v>
                </c:pt>
              </c:numCache>
            </c:num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5.1000000000000004E-2</c:v>
                </c:pt>
                <c:pt idx="1">
                  <c:v>0.48700000000000021</c:v>
                </c:pt>
                <c:pt idx="2">
                  <c:v>0.128</c:v>
                </c:pt>
                <c:pt idx="3">
                  <c:v>7.6999999999999999E-2</c:v>
                </c:pt>
                <c:pt idx="4">
                  <c:v>7.6999999999999999E-2</c:v>
                </c:pt>
                <c:pt idx="5">
                  <c:v>0.10299999999999998</c:v>
                </c:pt>
                <c:pt idx="6">
                  <c:v>2.5999999999999999E-2</c:v>
                </c:pt>
                <c:pt idx="7">
                  <c:v>2.5999999999999999E-2</c:v>
                </c:pt>
                <c:pt idx="8">
                  <c:v>2.5999999999999999E-2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E2F-45D3-9D29-C29AB5EE382F}"/>
            </c:ext>
          </c:extLst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89309195858358825"/>
          <c:y val="0.23048958416587428"/>
          <c:w val="9.4086143634197025E-2"/>
          <c:h val="0.76951041583412583"/>
        </c:manualLayout>
      </c:layout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lang="ru-RU"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679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29" y="4185634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5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/>
          <p:nvPr userDrawn="1"/>
        </p:nvSpPr>
        <p:spPr>
          <a:xfrm>
            <a:off x="3631842" y="3078052"/>
            <a:ext cx="8560158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078051"/>
            <a:ext cx="3880852" cy="24222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6FE0-8952-4EF4-92CA-A4ECC1D3D745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1"/>
          <p:cNvSpPr txBox="1"/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6344" y="3994465"/>
            <a:ext cx="11335656" cy="1433015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«Разработка оригинальных рецептур и создание кондитерского изделия на основе топинамбура с обогащением растительными компонентами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69665" y="6014085"/>
            <a:ext cx="4658360" cy="76009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21664" y="5408922"/>
            <a:ext cx="91008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команды: Савенок Наталья Анатольевна,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старший преподаватель кафедры плодоовощеводства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 декоративного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садоводства ФГБОУ ВО СПбГАУ.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080635" y="3581946"/>
            <a:ext cx="47605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 университет 20.35 «От идеи к прототипу»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АгентТоп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35022" y="315699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 актуальность 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3047" y="1028695"/>
            <a:ext cx="60259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общество сталкивается с растущими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связанными с неправильным питанием, что приводит к увеличению числа заболеваний, таких как ожирение, диабет,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заболевания и другие хронические состояния. Потребление высококалорийной, обработанной пищи, частые перекусы и недостаток свежих овощей и фруктов становятся нормой для многих людей.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9997" y="3429000"/>
            <a:ext cx="672366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Здоровые перекусы могут существенно улучшить качество жизни и снизить риск развития различных заболеваний;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 условиях растущей заболеваемости и увеличения расходов на здравоохранение, инвестиции в профилактику через правильное питание становятся не только целесообразными, но и необходимыми для улучшения общественного здоровья.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Вафли – Бесплатные иконки: еда и рестора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796698"/>
            <a:ext cx="4876800" cy="4876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решения проблем, связанных с неправильным питанием и распространением связанных с ним заболеваний, такие как ожирение, диабет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сердечно-сосудистые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патологии, государства и международные организации предпринимают ряд мер: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Основные направления действий: 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Государственная политика и законодательство Принятие законов, регулирующих состав продуктов питания (ограничение содержания соли, сахара, насыщенных жиров). Маркировка товаров, позволяющая потребителям легко идентифицировать полезные и вредные компоненты. 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Образование и пропаганда здорового образа жизни Информационные кампании в средствах массовой информации, социальные сети и рекламные материалы. Проведение образовательных программ в школах и детских садах по вопросам правильного питания. Формирование культуры здорового образа жизни через медицинские учреждения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фитнес-программы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Разработка национальной стратегии здравоохранения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Научные исследования и разработки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Инновации в сельском хозяйстве и пищевой промышленности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уже решается проблема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38200" y="1831244"/>
            <a:ext cx="5257800" cy="313263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Нашим решением данной проблемы является наш продукт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популизация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ему подобных. Своим примером мы показываем что полезные продукты могут быть не только полезные, но и вкусные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989714" cy="83161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Вафля эмодзи 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7569" y="1328510"/>
            <a:ext cx="3602717" cy="36027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статистике за 2023 год избыточную массу тела имели 2,5 миллиарда взрослых людей (в возрасте 18 лет и старше). Из них 890 миллионов человек страдали ожирением.</a:t>
            </a:r>
          </a:p>
          <a:p>
            <a:r>
              <a:rPr lang="ru-RU" dirty="0" smtClean="0"/>
              <a:t>Именно поэтому наш продукт имеет свою уникальность, он является здоровым перекусом, кроме того в нем будет много витаминов.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ctr"/>
            <a:r>
              <a:rPr lang="ru-RU" dirty="0" smtClean="0"/>
              <a:t>Актуальность проблемы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38200" y="2150551"/>
            <a:ext cx="3617686" cy="679719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Косвенные аналоги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Аналоги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209143" y="2481925"/>
            <a:ext cx="238034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5086" y="4953000"/>
            <a:ext cx="9056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Прямых аналогов у нашего продукта нет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AutoShape 4" descr="Вафли мягкие с соленой карамелью Яш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Вафли мягкие с соленой карамелью Яш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Вафли мягкие с соленой карамелью Яш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Вафли мягкие с соленой карамелью Яш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2" name="Picture 12" descr="Вафли Венские Яшкино с вареной сгущенкой, 40гр. — купить в Москве недорого  с доставк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3551" y="2278756"/>
            <a:ext cx="4212301" cy="2410732"/>
          </a:xfrm>
          <a:prstGeom prst="rect">
            <a:avLst/>
          </a:prstGeom>
          <a:noFill/>
        </p:spPr>
      </p:pic>
      <p:pic>
        <p:nvPicPr>
          <p:cNvPr id="25602" name="Picture 2" descr="Вафли Яшкино Голландские с карамельной начинкой, 290г - купить с доставкой  в Перекрёстке"/>
          <p:cNvPicPr>
            <a:picLocks noChangeAspect="1" noChangeArrowheads="1"/>
          </p:cNvPicPr>
          <p:nvPr/>
        </p:nvPicPr>
        <p:blipFill>
          <a:blip r:embed="rId3" cstate="print"/>
          <a:srcRect t="22801" b="22801"/>
          <a:stretch>
            <a:fillRect/>
          </a:stretch>
        </p:blipFill>
        <p:spPr bwMode="auto">
          <a:xfrm>
            <a:off x="7399103" y="101623"/>
            <a:ext cx="4135672" cy="2249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79547" y="376850"/>
            <a:ext cx="8582945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3028" y="1880517"/>
            <a:ext cx="3098108" cy="3098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56527" y="4968132"/>
            <a:ext cx="24493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Взрослые и дети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 3 лет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49896" y="4950989"/>
            <a:ext cx="3567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8064A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любящие новые вкусы, </a:t>
            </a:r>
            <a:r>
              <a:rPr lang="ru-RU" sz="2400" dirty="0" smtClean="0">
                <a:solidFill>
                  <a:srgbClr val="8064A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разнообразные перекусы </a:t>
            </a:r>
            <a:endParaRPr lang="ru-RU" sz="2400" dirty="0">
              <a:solidFill>
                <a:srgbClr val="8064A2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85893" y="5350186"/>
            <a:ext cx="33900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людей страдающих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диабетом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Воспитание детей – Бесплатные иконки: люд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367" y="2075761"/>
            <a:ext cx="2706477" cy="2706478"/>
          </a:xfrm>
          <a:prstGeom prst="rect">
            <a:avLst/>
          </a:prstGeom>
          <a:noFill/>
        </p:spPr>
      </p:pic>
      <p:pic>
        <p:nvPicPr>
          <p:cNvPr id="6148" name="Picture 4" descr="Многие люди не подозревают о наличии у них сахарного диабета - Центр охраны  материнства и детства г.Магнитогорс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13943" y="2033597"/>
            <a:ext cx="3135081" cy="3135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02286" y="365126"/>
            <a:ext cx="7393127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опроса 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36920" y="1941653"/>
          <a:ext cx="5359080" cy="2974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477376793"/>
              </p:ext>
            </p:extLst>
          </p:nvPr>
        </p:nvGraphicFramePr>
        <p:xfrm>
          <a:off x="5915605" y="1883780"/>
          <a:ext cx="5942958" cy="309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79780" y="1189990"/>
            <a:ext cx="11120755" cy="42576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20243" y="0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КОМАНДЫ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АгентТоп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4400" b="1" dirty="0" smtClean="0"/>
              <a:t> </a:t>
            </a:r>
            <a:endParaRPr lang="ru-RU" sz="4400" b="1" dirty="0"/>
          </a:p>
        </p:txBody>
      </p:sp>
      <p:pic>
        <p:nvPicPr>
          <p:cNvPr id="1026" name="Picture 2" descr="C:\Users\USER\Downloads\photo_5377455018195678258_c.jpg"/>
          <p:cNvPicPr>
            <a:picLocks noChangeAspect="1" noChangeArrowheads="1"/>
          </p:cNvPicPr>
          <p:nvPr/>
        </p:nvPicPr>
        <p:blipFill>
          <a:blip r:embed="rId2" cstate="print"/>
          <a:srcRect l="21916" r="23084" b="37619"/>
          <a:stretch>
            <a:fillRect/>
          </a:stretch>
        </p:blipFill>
        <p:spPr bwMode="auto">
          <a:xfrm>
            <a:off x="4107543" y="2104571"/>
            <a:ext cx="3352800" cy="380274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94629" y="4992691"/>
            <a:ext cx="3193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команды -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Савенок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Анатольевна, ст.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</a:t>
            </a:r>
          </a:p>
        </p:txBody>
      </p:sp>
      <p:pic>
        <p:nvPicPr>
          <p:cNvPr id="1027" name="Picture 3" descr="C:\Users\USER\Downloads\photo_5368414159282227356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57" y="1077911"/>
            <a:ext cx="2583317" cy="258331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22513" y="2691564"/>
            <a:ext cx="25980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Грибова Екатерина Евгеньевна – лидер команды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1028" name="Picture 4" descr="C:\Users\USER\Downloads\photo_5465125234966395414_y.jpg"/>
          <p:cNvPicPr>
            <a:picLocks noChangeAspect="1" noChangeArrowheads="1"/>
          </p:cNvPicPr>
          <p:nvPr/>
        </p:nvPicPr>
        <p:blipFill>
          <a:blip r:embed="rId4" cstate="print"/>
          <a:srcRect t="28125"/>
          <a:stretch>
            <a:fillRect/>
          </a:stretch>
        </p:blipFill>
        <p:spPr bwMode="auto">
          <a:xfrm>
            <a:off x="1248215" y="3728448"/>
            <a:ext cx="2481943" cy="267689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190159" y="4963663"/>
            <a:ext cx="26270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Давидян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Беатриса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Робертовна (пиар менеджер,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технолог по переработке растительного сырья);</a:t>
            </a:r>
          </a:p>
        </p:txBody>
      </p:sp>
      <p:pic>
        <p:nvPicPr>
          <p:cNvPr id="1029" name="Picture 5" descr="C:\Users\USER\Downloads\photo_5465125234966395380_y.jpg"/>
          <p:cNvPicPr>
            <a:picLocks noChangeAspect="1" noChangeArrowheads="1"/>
          </p:cNvPicPr>
          <p:nvPr/>
        </p:nvPicPr>
        <p:blipFill>
          <a:blip r:embed="rId5" cstate="print"/>
          <a:srcRect l="15582" t="27859" r="24597"/>
          <a:stretch>
            <a:fillRect/>
          </a:stretch>
        </p:blipFill>
        <p:spPr bwMode="auto">
          <a:xfrm>
            <a:off x="8011898" y="3714750"/>
            <a:ext cx="3033485" cy="2743645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128012" y="5181377"/>
            <a:ext cx="28157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Саитгалина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Карина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Раисовна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технолог по переработке растительного сырья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pic>
        <p:nvPicPr>
          <p:cNvPr id="1030" name="Picture 6" descr="C:\Users\USER\Downloads\photo_5465125234966395392_y.jpg"/>
          <p:cNvPicPr>
            <a:picLocks noChangeAspect="1" noChangeArrowheads="1"/>
          </p:cNvPicPr>
          <p:nvPr/>
        </p:nvPicPr>
        <p:blipFill>
          <a:blip r:embed="rId6" cstate="print"/>
          <a:srcRect l="14072" t="35621" b="3999"/>
          <a:stretch>
            <a:fillRect/>
          </a:stretch>
        </p:blipFill>
        <p:spPr bwMode="auto">
          <a:xfrm>
            <a:off x="8639628" y="712103"/>
            <a:ext cx="3067050" cy="2876551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8650513" y="2344783"/>
            <a:ext cx="304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Горчанинов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Сергей Сергеевич (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оценка потребительского спроса и предложения).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2955</TotalTime>
  <Words>434</Words>
  <Application>Microsoft Office PowerPoint</Application>
  <PresentationFormat>Произвольный</PresentationFormat>
  <Paragraphs>54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 «Разработка оригинальных рецептур и создание кондитерского изделия на основе топинамбура с обогащением растительными компонентами»  </vt:lpstr>
      <vt:lpstr>Проблема и актуальность проекта</vt:lpstr>
      <vt:lpstr>Как уже решается проблема</vt:lpstr>
      <vt:lpstr>Решение </vt:lpstr>
      <vt:lpstr>Актуальность проблемы   </vt:lpstr>
      <vt:lpstr>Аналоги </vt:lpstr>
      <vt:lpstr>Целевая аудитория  </vt:lpstr>
      <vt:lpstr>Результаты опроса </vt:lpstr>
      <vt:lpstr>СОСТАВ КОМАНДЫ «АгентТоп»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USER</cp:lastModifiedBy>
  <cp:revision>236</cp:revision>
  <dcterms:created xsi:type="dcterms:W3CDTF">2022-01-27T09:29:00Z</dcterms:created>
  <dcterms:modified xsi:type="dcterms:W3CDTF">2025-04-18T05:31:40Z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3D3BB5537CD34E9C856E2A7F349884A9_12</vt:lpwstr>
  </property>
  <property fmtid="{D5CDD505-2E9C-101B-9397-08002B2CF9AE}" pid="3" name="KSOProductBuildVer">
    <vt:lpwstr>1049-12.2.0.13306</vt:lpwstr>
  </property>
</Properties>
</file>