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8"/>
  </p:notesMasterIdLst>
  <p:sldIdLst>
    <p:sldId id="257" r:id="rId2"/>
    <p:sldId id="258" r:id="rId3"/>
    <p:sldId id="259" r:id="rId4"/>
    <p:sldId id="260" r:id="rId5"/>
    <p:sldId id="261" r:id="rId6"/>
    <p:sldId id="262" r:id="rId7"/>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0" d="100"/>
          <a:sy n="110" d="100"/>
        </p:scale>
        <p:origin x="658" y="67"/>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docs.google.com/presentation/d/1I8yR2ZVy5DTYRL2LU6x8u6SMIoL468aMmEEJc3rRjfA/edit?usp=drive_link"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notion.so/intensive2035/e16bcedd0635425083043cee40507eff?pvs=4"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www.notion.so/intensive2035/08ff407807a14bdd940722bd2c2f5fe5?pvs=4"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В презентации вы можете использовать любой дизайн, который вам нравится. Шаблон предназначен для копирования!</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 титульном слайде укажите: </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название вашего проекта</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ваш вуз (принятую аббревиатуру)</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тип разработки (он должен быть указан по умолчанию)</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Этот шаблон создан для команд с инициативной разработкой. Это значит, что шаблон подходит для команд, которые придумали свою проектную идею самостоятельно. Если ваша команда работает над заказной задачей, воспользуйтесь другим шаблоном </a:t>
            </a:r>
            <a:r>
              <a:rPr lang="ru" u="sng">
                <a:solidFill>
                  <a:srgbClr val="1155CC"/>
                </a:solidFill>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Шаблон К1 Заказная</a:t>
            </a:r>
            <a:endParaRPr>
              <a:solidFill>
                <a:schemeClr val="dk1"/>
              </a:solidFill>
              <a:latin typeface="Nunito"/>
              <a:ea typeface="Nunito"/>
              <a:cs typeface="Nunito"/>
              <a:sym typeface="Nunito"/>
            </a:endParaRPr>
          </a:p>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25b67986b4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25b67986b4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1200"/>
              </a:spcBef>
              <a:spcAft>
                <a:spcPts val="0"/>
              </a:spcAft>
              <a:buClr>
                <a:schemeClr val="dk1"/>
              </a:buClr>
              <a:buSzPts val="1100"/>
              <a:buFont typeface="Arial"/>
              <a:buNone/>
            </a:pPr>
            <a:r>
              <a:rPr lang="ru">
                <a:solidFill>
                  <a:schemeClr val="dk1"/>
                </a:solidFill>
                <a:highlight>
                  <a:srgbClr val="FFFF00"/>
                </a:highlight>
                <a:latin typeface="Nunito"/>
                <a:ea typeface="Nunito"/>
                <a:cs typeface="Nunito"/>
                <a:sym typeface="Nunito"/>
              </a:rPr>
              <a:t>Перед заполнением слайда обратите внимание на статьи о заполнении паспорта проектной идеи и об ошибках при его заполнении</a:t>
            </a:r>
            <a:endParaRPr>
              <a:solidFill>
                <a:schemeClr val="dk1"/>
              </a:solidFill>
              <a:highlight>
                <a:srgbClr val="FFFF00"/>
              </a:highlight>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Как заполнять паспорт проекта </a:t>
            </a:r>
            <a:r>
              <a:rPr lang="ru" u="sng">
                <a:solidFill>
                  <a:srgbClr val="1155CC"/>
                </a:solidFill>
                <a:latin typeface="Nunito"/>
                <a:ea typeface="Nunito"/>
                <a:cs typeface="Nunito"/>
                <a:sym typeface="Nunito"/>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https://www.notion.so/intensive2035/e16bcedd0635425083043cee40507eff?pvs=4</a:t>
            </a:r>
            <a:r>
              <a:rPr lang="ru">
                <a:solidFill>
                  <a:schemeClr val="dk1"/>
                </a:solidFill>
                <a:latin typeface="Nunito"/>
                <a:ea typeface="Nunito"/>
                <a:cs typeface="Nunito"/>
                <a:sym typeface="Nunito"/>
              </a:rPr>
              <a:t> </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Ошибки при заполнении паспорта проекта </a:t>
            </a:r>
            <a:r>
              <a:rPr lang="ru" u="sng">
                <a:solidFill>
                  <a:srgbClr val="1155CC"/>
                </a:solidFill>
                <a:latin typeface="Nunito"/>
                <a:ea typeface="Nunito"/>
                <a:cs typeface="Nunito"/>
                <a:sym typeface="Nunito"/>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https://www.notion.so/intensive2035/08ff407807a14bdd940722bd2c2f5fe5?pvs=4</a:t>
            </a:r>
            <a:r>
              <a:rPr lang="ru">
                <a:solidFill>
                  <a:schemeClr val="dk1"/>
                </a:solidFill>
                <a:latin typeface="Nunito"/>
                <a:ea typeface="Nunito"/>
                <a:cs typeface="Nunito"/>
                <a:sym typeface="Nunito"/>
              </a:rPr>
              <a:t> </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Проблема, которую вы решаете, не существует в вакууме.</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Проблема возникает не на пустом месте.</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Хороший индикатор: пользователь вынужден тратить дополнительное время, деньги, нервы, здоровье, чтобы решить свою первоначальную задачу.</a:t>
            </a:r>
            <a:endParaRPr>
              <a:solidFill>
                <a:schemeClr val="dk1"/>
              </a:solidFill>
              <a:latin typeface="Nunito"/>
              <a:ea typeface="Nunito"/>
              <a:cs typeface="Nunito"/>
              <a:sym typeface="Nunito"/>
            </a:endParaRPr>
          </a:p>
          <a:p>
            <a:pPr marL="457200" lvl="0" indent="0" algn="l" rtl="0">
              <a:lnSpc>
                <a:spcPct val="115000"/>
              </a:lnSpc>
              <a:spcBef>
                <a:spcPts val="1200"/>
              </a:spcBef>
              <a:spcAft>
                <a:spcPts val="1200"/>
              </a:spcAft>
              <a:buClr>
                <a:schemeClr val="dk1"/>
              </a:buClr>
              <a:buSzPts val="1100"/>
              <a:buFont typeface="Arial"/>
              <a:buNone/>
            </a:pPr>
            <a:r>
              <a:rPr lang="ru">
                <a:solidFill>
                  <a:schemeClr val="dk1"/>
                </a:solidFill>
                <a:latin typeface="Nunito"/>
                <a:ea typeface="Nunito"/>
                <a:cs typeface="Nunito"/>
                <a:sym typeface="Nunito"/>
              </a:rPr>
              <a:t>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25b67986b4d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25b67986b4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Аналоги продукта бываю полными (прямые конкуренты) и частичными (косвенные конкуренты).</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b="1">
                <a:solidFill>
                  <a:schemeClr val="dk1"/>
                </a:solidFill>
                <a:latin typeface="Nunito"/>
                <a:ea typeface="Nunito"/>
                <a:cs typeface="Nunito"/>
                <a:sym typeface="Nunito"/>
              </a:rPr>
              <a:t>Полные аналоги</a:t>
            </a:r>
            <a:r>
              <a:rPr lang="ru">
                <a:solidFill>
                  <a:schemeClr val="dk1"/>
                </a:solidFill>
                <a:latin typeface="Nunito"/>
                <a:ea typeface="Nunito"/>
                <a:cs typeface="Nunito"/>
                <a:sym typeface="Nunito"/>
              </a:rPr>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b="1">
                <a:solidFill>
                  <a:schemeClr val="dk1"/>
                </a:solidFill>
                <a:latin typeface="Nunito"/>
                <a:ea typeface="Nunito"/>
                <a:cs typeface="Nunito"/>
                <a:sym typeface="Nunito"/>
              </a:rPr>
              <a:t>Частичными аналогами</a:t>
            </a:r>
            <a:r>
              <a:rPr lang="ru">
                <a:solidFill>
                  <a:schemeClr val="dk1"/>
                </a:solidFill>
                <a:latin typeface="Nunito"/>
                <a:ea typeface="Nunito"/>
                <a:cs typeface="Nunito"/>
                <a:sym typeface="Nunito"/>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a:solidFill>
                <a:schemeClr val="dk1"/>
              </a:solidFill>
              <a:latin typeface="Nunito"/>
              <a:ea typeface="Nunito"/>
              <a:cs typeface="Nunito"/>
              <a:sym typeface="Nunito"/>
            </a:endParaRPr>
          </a:p>
          <a:p>
            <a:pPr marL="457200" lvl="0" indent="0" algn="l" rtl="0">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lang="ru" b="1">
                <a:solidFill>
                  <a:schemeClr val="dk1"/>
                </a:solidFill>
                <a:latin typeface="Nunito"/>
                <a:ea typeface="Nunito"/>
                <a:cs typeface="Nunito"/>
                <a:sym typeface="Nunito"/>
              </a:rPr>
              <a:t>чем ваш проект отличается от аналогов, в чем превосходит их и как это помогает решать заявленную проблему.</a:t>
            </a:r>
            <a:endParaRPr>
              <a:solidFill>
                <a:schemeClr val="dk1"/>
              </a:solidFill>
              <a:latin typeface="Nunito"/>
              <a:ea typeface="Nunito"/>
              <a:cs typeface="Nunito"/>
              <a:sym typeface="Nunito"/>
            </a:endParaRPr>
          </a:p>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25b67986b4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25b67986b4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Мы используем такой шаблон формулировки решения, но не настаиваем на нем: </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i="1">
                <a:solidFill>
                  <a:schemeClr val="dk1"/>
                </a:solidFill>
                <a:latin typeface="Nunito"/>
                <a:ea typeface="Nunito"/>
                <a:cs typeface="Nunito"/>
                <a:sym typeface="Nunito"/>
              </a:rPr>
              <a:t>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a:t>
            </a:r>
            <a:endParaRPr i="1">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Так или иначе, из описания вашего решения должно быть понятно следующее:</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чья проблема решается</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это за проблема</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представляет собой ваше решение</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чем оно лучше аналогичных</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Например</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Для </a:t>
            </a:r>
            <a:r>
              <a:rPr lang="ru" b="1">
                <a:solidFill>
                  <a:schemeClr val="dk1"/>
                </a:solidFill>
                <a:latin typeface="Nunito"/>
                <a:ea typeface="Nunito"/>
                <a:cs typeface="Nunito"/>
                <a:sym typeface="Nunito"/>
              </a:rPr>
              <a:t>&lt;мам с колясками&gt;</a:t>
            </a:r>
            <a:r>
              <a:rPr lang="ru">
                <a:solidFill>
                  <a:schemeClr val="dk1"/>
                </a:solidFill>
                <a:latin typeface="Nunito"/>
                <a:ea typeface="Nunito"/>
                <a:cs typeface="Nunito"/>
                <a:sym typeface="Nunito"/>
              </a:rPr>
              <a:t>,</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которым нужно </a:t>
            </a:r>
            <a:r>
              <a:rPr lang="ru" b="1">
                <a:solidFill>
                  <a:schemeClr val="dk1"/>
                </a:solidFill>
                <a:latin typeface="Nunito"/>
                <a:ea typeface="Nunito"/>
                <a:cs typeface="Nunito"/>
                <a:sym typeface="Nunito"/>
              </a:rPr>
              <a:t>&lt;два раза в день гулять с ребенком&gt;</a:t>
            </a:r>
            <a:r>
              <a:rPr lang="ru">
                <a:solidFill>
                  <a:schemeClr val="dk1"/>
                </a:solidFill>
                <a:latin typeface="Nunito"/>
                <a:ea typeface="Nunito"/>
                <a:cs typeface="Nunito"/>
                <a:sym typeface="Nunito"/>
              </a:rPr>
              <a:t>,</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наше </a:t>
            </a:r>
            <a:r>
              <a:rPr lang="ru" b="1">
                <a:solidFill>
                  <a:schemeClr val="dk1"/>
                </a:solidFill>
                <a:latin typeface="Nunito"/>
                <a:ea typeface="Nunito"/>
                <a:cs typeface="Nunito"/>
                <a:sym typeface="Nunito"/>
              </a:rPr>
              <a:t>&lt;мобильное приложение&gt;</a:t>
            </a:r>
            <a:endParaRPr b="1">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будет </a:t>
            </a:r>
            <a:r>
              <a:rPr lang="ru" b="1">
                <a:solidFill>
                  <a:schemeClr val="dk1"/>
                </a:solidFill>
                <a:latin typeface="Nunito"/>
                <a:ea typeface="Nunito"/>
                <a:cs typeface="Nunito"/>
                <a:sym typeface="Nunito"/>
              </a:rPr>
              <a:t>&lt;строить удобные и интересные пешеходные маршруты прогулок&gt;.</a:t>
            </a:r>
            <a:endParaRPr b="1">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В отличие от </a:t>
            </a:r>
            <a:r>
              <a:rPr lang="ru" b="1">
                <a:solidFill>
                  <a:schemeClr val="dk1"/>
                </a:solidFill>
                <a:latin typeface="Nunito"/>
                <a:ea typeface="Nunito"/>
                <a:cs typeface="Nunito"/>
                <a:sym typeface="Nunito"/>
              </a:rPr>
              <a:t>&lt;Яндекс.Карт, Google Maps и 2Gis&gt;</a:t>
            </a:r>
            <a:r>
              <a:rPr lang="ru">
                <a:solidFill>
                  <a:schemeClr val="dk1"/>
                </a:solidFill>
                <a:latin typeface="Nunito"/>
                <a:ea typeface="Nunito"/>
                <a:cs typeface="Nunito"/>
                <a:sym typeface="Nunito"/>
              </a:rPr>
              <a:t>, наше приложение будет лучше тем,</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что </a:t>
            </a:r>
            <a:r>
              <a:rPr lang="ru" b="1">
                <a:solidFill>
                  <a:schemeClr val="dk1"/>
                </a:solidFill>
                <a:latin typeface="Nunito"/>
                <a:ea typeface="Nunito"/>
                <a:cs typeface="Nunito"/>
                <a:sym typeface="Nunito"/>
              </a:rPr>
              <a:t>&lt;оно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a:t>
            </a:r>
            <a:endParaRPr b="1">
              <a:solidFill>
                <a:schemeClr val="dk1"/>
              </a:solidFill>
              <a:latin typeface="Nunito"/>
              <a:ea typeface="Nunito"/>
              <a:cs typeface="Nunito"/>
              <a:sym typeface="Nunito"/>
            </a:endParaRPr>
          </a:p>
          <a:p>
            <a:pPr marL="0" lvl="0" indent="0" algn="l" rtl="0">
              <a:spcBef>
                <a:spcPts val="120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25b67986b4d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25b67986b4d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Насколько актуальна проблема, которую вы решаете?</a:t>
            </a:r>
            <a:endParaRPr>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кто несёт ущерб и в чём он выражается? (время, деньги, здоровье и т.д.)</a:t>
            </a:r>
            <a:endParaRPr>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будет, если проблему не решать? к каким последствиям это приведёт в ближайшее время и в отдалённой перспективе?</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a:t>
            </a:r>
            <a:endParaRPr>
              <a:solidFill>
                <a:schemeClr val="dk1"/>
              </a:solidFill>
              <a:latin typeface="Nunito"/>
              <a:ea typeface="Nunito"/>
              <a:cs typeface="Nunito"/>
              <a:sym typeface="Nunito"/>
            </a:endParaRPr>
          </a:p>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25b67986b4d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25b67986b4d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Слайд с командой — это ваш способ представиться и показать, что вы способны справиться с поставленной задачей.</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Обычно здесь размещают фотографии, указывают, как кого зовут, должность в проекте</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Уместно рассказать о каких-то компетенциях и достижениях (если они у вас есть). Главное, чтобы эти они имели отношение к тому, что вы делаете. </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i="1" dirty="0">
                <a:solidFill>
                  <a:schemeClr val="dk1"/>
                </a:solidFill>
                <a:latin typeface="Nunito"/>
                <a:ea typeface="Nunito"/>
                <a:cs typeface="Nunito"/>
                <a:sym typeface="Nunito"/>
              </a:rPr>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i="1"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Но ни в коем случае ничего не придумывайте и не вводите ваших зрителей в заблуждение!</a:t>
            </a: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ru"/>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3.jpe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ctrTitle"/>
          </p:nvPr>
        </p:nvSpPr>
        <p:spPr>
          <a:xfrm>
            <a:off x="311700" y="121121"/>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ru-RU" sz="4400" dirty="0" smtClean="0"/>
              <a:t>Базовый английский для незрячих</a:t>
            </a:r>
            <a:endParaRPr sz="4400" dirty="0"/>
          </a:p>
        </p:txBody>
      </p:sp>
      <p:sp>
        <p:nvSpPr>
          <p:cNvPr id="61" name="Google Shape;61;p14"/>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ru" dirty="0" smtClean="0"/>
              <a:t>Удмуртский Государственный Университет</a:t>
            </a:r>
            <a:endParaRPr dirty="0"/>
          </a:p>
        </p:txBody>
      </p:sp>
      <p:sp>
        <p:nvSpPr>
          <p:cNvPr id="62" name="Google Shape;62;p14"/>
          <p:cNvSpPr txBox="1">
            <a:spLocks noGrp="1"/>
          </p:cNvSpPr>
          <p:nvPr>
            <p:ph type="subTitle" idx="1"/>
          </p:nvPr>
        </p:nvSpPr>
        <p:spPr>
          <a:xfrm>
            <a:off x="311700" y="416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ru" dirty="0">
                <a:solidFill>
                  <a:srgbClr val="FF0000"/>
                </a:solidFill>
              </a:rPr>
              <a:t>Инициативная разработка</a:t>
            </a:r>
            <a:endParaRPr dirty="0">
              <a:solidFill>
                <a:srgbClr val="FF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a:t>Пользователь и проблема</a:t>
            </a:r>
            <a:endParaRPr/>
          </a:p>
        </p:txBody>
      </p:sp>
      <p:sp>
        <p:nvSpPr>
          <p:cNvPr id="68" name="Google Shape;68;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ru-RU" dirty="0" smtClean="0"/>
              <a:t>В нашей стране</a:t>
            </a:r>
            <a:r>
              <a:rPr lang="en-US" dirty="0"/>
              <a:t> </a:t>
            </a:r>
            <a:r>
              <a:rPr lang="ru-RU" dirty="0" smtClean="0"/>
              <a:t>изучение русского языка незрячими детьми уже не новость, но изучением с ними английского языка занимаются крайне редко, то есть большая часть незрячих детей вовсе остаётся без изучения английского языка.</a:t>
            </a:r>
          </a:p>
          <a:p>
            <a:pPr marL="0" lvl="0" indent="0" algn="l" rtl="0">
              <a:spcBef>
                <a:spcPts val="0"/>
              </a:spcBef>
              <a:spcAft>
                <a:spcPts val="1200"/>
              </a:spcAft>
              <a:buNone/>
            </a:pPr>
            <a:r>
              <a:rPr lang="ru-RU" dirty="0" smtClean="0"/>
              <a:t> В нашей стране 5,9 млн незрячих, либо слабовидящих людей, из них в Удмуртской </a:t>
            </a:r>
            <a:r>
              <a:rPr lang="ru-RU" dirty="0" smtClean="0">
                <a:solidFill>
                  <a:schemeClr val="tx1">
                    <a:lumMod val="65000"/>
                    <a:lumOff val="35000"/>
                  </a:schemeClr>
                </a:solidFill>
              </a:rPr>
              <a:t>республике</a:t>
            </a:r>
            <a:r>
              <a:rPr lang="ru-RU" dirty="0" smtClean="0"/>
              <a:t> </a:t>
            </a:r>
            <a:r>
              <a:rPr lang="en-US" dirty="0" smtClean="0"/>
              <a:t>~</a:t>
            </a:r>
            <a:r>
              <a:rPr lang="ru-RU" dirty="0" smtClean="0"/>
              <a:t>102</a:t>
            </a:r>
            <a:r>
              <a:rPr lang="ru-RU" dirty="0" smtClean="0">
                <a:solidFill>
                  <a:srgbClr val="FF0000"/>
                </a:solidFill>
              </a:rPr>
              <a:t> </a:t>
            </a:r>
            <a:r>
              <a:rPr lang="ru-RU" dirty="0" smtClean="0">
                <a:solidFill>
                  <a:schemeClr val="tx1">
                    <a:lumMod val="65000"/>
                    <a:lumOff val="35000"/>
                  </a:schemeClr>
                </a:solidFill>
              </a:rPr>
              <a:t>тыс. незрячих, из них около 7тыс. </a:t>
            </a:r>
            <a:r>
              <a:rPr lang="ru-RU" dirty="0">
                <a:solidFill>
                  <a:schemeClr val="tx1">
                    <a:lumMod val="65000"/>
                    <a:lumOff val="35000"/>
                  </a:schemeClr>
                </a:solidFill>
              </a:rPr>
              <a:t>н</a:t>
            </a:r>
            <a:r>
              <a:rPr lang="ru-RU" dirty="0" smtClean="0">
                <a:solidFill>
                  <a:schemeClr val="tx1">
                    <a:lumMod val="65000"/>
                    <a:lumOff val="35000"/>
                  </a:schemeClr>
                </a:solidFill>
              </a:rPr>
              <a:t>езрячих детей.</a:t>
            </a:r>
          </a:p>
          <a:p>
            <a:pPr marL="0" lvl="0" indent="0" algn="l" rtl="0">
              <a:spcBef>
                <a:spcPts val="0"/>
              </a:spcBef>
              <a:spcAft>
                <a:spcPts val="1200"/>
              </a:spcAft>
              <a:buNone/>
            </a:pPr>
            <a:r>
              <a:rPr lang="ru-RU" dirty="0" smtClean="0">
                <a:solidFill>
                  <a:schemeClr val="tx1">
                    <a:lumMod val="65000"/>
                    <a:lumOff val="35000"/>
                  </a:schemeClr>
                </a:solidFill>
              </a:rPr>
              <a:t>Пользователь: дети с проблемами зрения в возрасте 5-10 лет.</a:t>
            </a:r>
            <a:endParaRPr lang="ru-RU" dirty="0" smtClean="0">
              <a:solidFill>
                <a:srgbClr val="FF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a:t>Как уже решается проблема</a:t>
            </a:r>
            <a:endParaRPr/>
          </a:p>
        </p:txBody>
      </p:sp>
      <p:sp>
        <p:nvSpPr>
          <p:cNvPr id="74" name="Google Shape;74;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ru-RU" dirty="0" smtClean="0"/>
              <a:t>Проблему изучения английского языка незрячими пытаются решить с помощью аудио курсов и аудио уроков; читающих машинок (помогают читать обычные книги, озвучивая их); </a:t>
            </a:r>
            <a:r>
              <a:rPr lang="en-US" dirty="0" smtClean="0"/>
              <a:t>DAISY-</a:t>
            </a:r>
            <a:r>
              <a:rPr lang="ru-RU" dirty="0" smtClean="0"/>
              <a:t>плеера, смотрят фильмы и пытаются выучить язык опираясь на слух и др. </a:t>
            </a:r>
          </a:p>
          <a:p>
            <a:pPr marL="0" lvl="0" indent="0" algn="l" rtl="0">
              <a:spcBef>
                <a:spcPts val="0"/>
              </a:spcBef>
              <a:spcAft>
                <a:spcPts val="1200"/>
              </a:spcAft>
              <a:buNone/>
            </a:pPr>
            <a:r>
              <a:rPr lang="ru-RU" dirty="0" smtClean="0"/>
              <a:t>Всё это подразумевает уже наличие базовых знаний у незрячего человека, но способов получения этих базовых знаний очень мало. </a:t>
            </a: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a:t>Решение</a:t>
            </a:r>
            <a:endParaRPr/>
          </a:p>
        </p:txBody>
      </p:sp>
      <p:sp>
        <p:nvSpPr>
          <p:cNvPr id="80" name="Google Shape;80;p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spcAft>
                <a:spcPts val="1200"/>
              </a:spcAft>
              <a:buNone/>
            </a:pPr>
            <a:r>
              <a:rPr lang="ru-RU" dirty="0"/>
              <a:t>В основном, всё базовое обучение, основывается на аудио воспроизведении, что создаёт проблему для незрячего человека со словами, которые звучат одинаково, но пишутся и означают </a:t>
            </a:r>
            <a:r>
              <a:rPr lang="ru-RU" dirty="0" smtClean="0"/>
              <a:t>разное. В связи с этим, человеку тяжело даже начать изучение чужого языка, и нередко это уходит на второй план.</a:t>
            </a:r>
          </a:p>
          <a:p>
            <a:pPr marL="0" lvl="0" indent="0">
              <a:spcAft>
                <a:spcPts val="1200"/>
              </a:spcAft>
              <a:buNone/>
            </a:pPr>
            <a:r>
              <a:rPr lang="ru-RU" dirty="0" smtClean="0"/>
              <a:t>Мы же предлагаем книжку, написанную шрифтом Брайля, которая будет знакомить с самыми основными и базовыми словами, и будет доступна даже ребенку. Тем самым, наша книжка станет помощником для изучения языка незрячим людям.</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a:t>Рынок</a:t>
            </a:r>
            <a:endParaRPr/>
          </a:p>
        </p:txBody>
      </p:sp>
      <p:sp>
        <p:nvSpPr>
          <p:cNvPr id="86" name="Google Shape;86;p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US" dirty="0" err="1" smtClean="0"/>
              <a:t>EduNet</a:t>
            </a: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a:t>Команда</a:t>
            </a:r>
            <a:endParaRPr/>
          </a:p>
        </p:txBody>
      </p:sp>
      <p:sp>
        <p:nvSpPr>
          <p:cNvPr id="92" name="Google Shape;92;p19"/>
          <p:cNvSpPr txBox="1">
            <a:spLocks noGrp="1"/>
          </p:cNvSpPr>
          <p:nvPr>
            <p:ph type="body" idx="1"/>
          </p:nvPr>
        </p:nvSpPr>
        <p:spPr>
          <a:xfrm>
            <a:off x="311700" y="1017725"/>
            <a:ext cx="2404014" cy="335770"/>
          </a:xfrm>
          <a:prstGeom prst="rect">
            <a:avLst/>
          </a:prstGeom>
        </p:spPr>
        <p:txBody>
          <a:bodyPr spcFirstLastPara="1" wrap="square" lIns="91425" tIns="91425" rIns="91425" bIns="91425" anchor="t" anchorCtr="0">
            <a:normAutofit fontScale="25000" lnSpcReduction="20000"/>
          </a:bodyPr>
          <a:lstStyle/>
          <a:p>
            <a:pPr marL="0" lvl="0" indent="0" algn="l" rtl="0">
              <a:spcBef>
                <a:spcPts val="0"/>
              </a:spcBef>
              <a:spcAft>
                <a:spcPts val="1200"/>
              </a:spcAft>
              <a:buNone/>
            </a:pPr>
            <a:r>
              <a:rPr lang="ru-RU" sz="4400" dirty="0" smtClean="0"/>
              <a:t>Кривова Дарья Алексеевна – лидер проекта</a:t>
            </a:r>
          </a:p>
          <a:p>
            <a:pPr marL="0" lvl="0" indent="0" algn="l" rtl="0">
              <a:spcBef>
                <a:spcPts val="0"/>
              </a:spcBef>
              <a:spcAft>
                <a:spcPts val="1200"/>
              </a:spcAft>
              <a:buNone/>
            </a:pPr>
            <a:r>
              <a:rPr lang="ru-RU" sz="4400" dirty="0" smtClean="0"/>
              <a:t>Лукьянова Милена Сергеевна - дизайнер</a:t>
            </a:r>
          </a:p>
          <a:p>
            <a:pPr marL="0" lvl="0" indent="0" algn="l" rtl="0">
              <a:spcBef>
                <a:spcPts val="0"/>
              </a:spcBef>
              <a:spcAft>
                <a:spcPts val="1200"/>
              </a:spcAft>
              <a:buNone/>
            </a:pPr>
            <a:r>
              <a:rPr lang="ru-RU" sz="4400" dirty="0" smtClean="0"/>
              <a:t>Соловьева Полина Андреевна – аналитик-стратег</a:t>
            </a:r>
          </a:p>
          <a:p>
            <a:pPr marL="0" lvl="0" indent="0" algn="l" rtl="0">
              <a:spcBef>
                <a:spcPts val="0"/>
              </a:spcBef>
              <a:spcAft>
                <a:spcPts val="1200"/>
              </a:spcAft>
              <a:buNone/>
            </a:pPr>
            <a:endParaRPr lang="ru-RU" dirty="0" smtClean="0"/>
          </a:p>
          <a:p>
            <a:pPr marL="0" lvl="0" indent="0" algn="l" rtl="0">
              <a:spcBef>
                <a:spcPts val="0"/>
              </a:spcBef>
              <a:spcAft>
                <a:spcPts val="1200"/>
              </a:spcAft>
              <a:buNone/>
            </a:pPr>
            <a:r>
              <a:rPr lang="ru-RU" dirty="0" smtClean="0"/>
              <a:t> </a:t>
            </a:r>
            <a:endParaRPr dirty="0"/>
          </a:p>
        </p:txBody>
      </p:sp>
      <p:pic>
        <p:nvPicPr>
          <p:cNvPr id="1028" name="Picture 4" descr="https://sun9-77.userapi.com/impg/mN1oHGegRTHSlU0oyyOpABOyceG7Jre7uLL_IA/yqRuwTpNfgI.jpg?size=1104x1124&amp;quality=95&amp;sign=6c3a1c9e341d2d6da0142888124c000f&amp;type=alb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3897" y="2756707"/>
            <a:ext cx="2117458" cy="215581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sun9-61.userapi.com/impg/o6RM_dG8zGP8n1qGtcEIkOTn28iDQDxnsHiPow/foDngOxdyAw.jpg?size=1125x1090&amp;quality=95&amp;sign=3decfcb6662af7f4ee4d0136a3a67813&amp;type=albu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5872" y="2756707"/>
            <a:ext cx="2204926" cy="213632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0" descr="https://sun9-73.userapi.com/impg/B1sbzMd2kyrskBGT6SQiDjNx7JnctgkmRDBmug/AqMncyXpbho.jpg?size=1125x1115&amp;quality=95&amp;sign=7ae2d0fd05f846d7e29ce78dd49ff754&amp;type=album"/>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3429" y="2773852"/>
            <a:ext cx="2140555" cy="212152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TotalTime>
  <Words>1133</Words>
  <Application>Microsoft Office PowerPoint</Application>
  <PresentationFormat>Экран (16:9)</PresentationFormat>
  <Paragraphs>71</Paragraphs>
  <Slides>6</Slides>
  <Notes>6</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6</vt:i4>
      </vt:variant>
    </vt:vector>
  </HeadingPairs>
  <TitlesOfParts>
    <vt:vector size="9" baseType="lpstr">
      <vt:lpstr>Arial</vt:lpstr>
      <vt:lpstr>Nunito</vt:lpstr>
      <vt:lpstr>Simple Light</vt:lpstr>
      <vt:lpstr>Базовый английский для незрячих</vt:lpstr>
      <vt:lpstr>Пользователь и проблема</vt:lpstr>
      <vt:lpstr>Как уже решается проблема</vt:lpstr>
      <vt:lpstr>Решение</vt:lpstr>
      <vt:lpstr>Рынок</vt:lpstr>
      <vt:lpstr>Команда</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Скопируйте этот шаблон</dc:title>
  <cp:lastModifiedBy>Пользователь</cp:lastModifiedBy>
  <cp:revision>10</cp:revision>
  <dcterms:modified xsi:type="dcterms:W3CDTF">2024-10-25T08:27:47Z</dcterms:modified>
</cp:coreProperties>
</file>