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301" r:id="rId9"/>
    <p:sldId id="307" r:id="rId10"/>
    <p:sldId id="300" r:id="rId11"/>
    <p:sldId id="303" r:id="rId12"/>
    <p:sldId id="306" r:id="rId13"/>
    <p:sldId id="308" r:id="rId14"/>
    <p:sldId id="293" r:id="rId15"/>
    <p:sldId id="264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D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4" d="100"/>
          <a:sy n="74" d="100"/>
        </p:scale>
        <p:origin x="552" y="54"/>
      </p:cViewPr>
      <p:guideLst>
        <p:guide orient="horz" pos="238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shn\OneDrive\Desktop\&#1092;&#1080;&#1085;%20&#1084;&#1086;&#1076;&#1077;&#1083;&#1100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Структура затрат на старт проекта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6CF1-47FD-8848-8C6FFEACA61F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6CF1-47FD-8848-8C6FFEACA61F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6CF1-47FD-8848-8C6FFEACA61F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6CF1-47FD-8848-8C6FFEACA61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(Лист2!$B$4,Лист2!$B$12,Лист2!$B$16,Лист2!$B$18)</c:f>
              <c:strCache>
                <c:ptCount val="4"/>
                <c:pt idx="0">
                  <c:v> Закупка материалов (расчет на 100 упак.) </c:v>
                </c:pt>
                <c:pt idx="1">
                  <c:v> Закупка оборудования </c:v>
                </c:pt>
                <c:pt idx="2">
                  <c:v> Юридические вопросы </c:v>
                </c:pt>
                <c:pt idx="3">
                  <c:v> Участие в выставках/конференциях </c:v>
                </c:pt>
              </c:strCache>
            </c:strRef>
          </c:cat>
          <c:val>
            <c:numRef>
              <c:f>(Лист2!$C$4,Лист2!$C$12,Лист2!$C$16,Лист2!$C$18)</c:f>
              <c:numCache>
                <c:formatCode>_-* #\ ##0.00\ _₽_-;\-* #\ ##0.00\ _₽_-;_-* "-"??\ _₽_-;_-@_-</c:formatCode>
                <c:ptCount val="4"/>
                <c:pt idx="0">
                  <c:v>32888</c:v>
                </c:pt>
                <c:pt idx="1">
                  <c:v>4000</c:v>
                </c:pt>
                <c:pt idx="2">
                  <c:v>100000</c:v>
                </c:pt>
                <c:pt idx="3">
                  <c:v>150000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CF1-47FD-8848-8C6FFEACA61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3FC2B9-1107-4913-A47C-D6AAB4368039}" type="doc">
      <dgm:prSet loTypeId="urn:microsoft.com/office/officeart/2005/8/layout/venn3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596E07A-D61F-4274-89CF-CAC0DF62D95E}">
      <dgm:prSet phldrT="[Текст]"/>
      <dgm:spPr/>
      <dgm:t>
        <a:bodyPr/>
        <a:lstStyle/>
        <a:p>
          <a:r>
            <a:rPr lang="ru-RU" dirty="0"/>
            <a:t>Простота использования</a:t>
          </a:r>
        </a:p>
      </dgm:t>
    </dgm:pt>
    <dgm:pt modelId="{5EEDC9AB-39AA-4572-A7D4-387388670F79}" type="parTrans" cxnId="{8CCBDD84-9E7F-4E01-AE87-EB32AD2D318F}">
      <dgm:prSet/>
      <dgm:spPr/>
      <dgm:t>
        <a:bodyPr/>
        <a:lstStyle/>
        <a:p>
          <a:endParaRPr lang="ru-RU"/>
        </a:p>
      </dgm:t>
    </dgm:pt>
    <dgm:pt modelId="{803C438C-D403-486D-BB89-04F69FBA2794}" type="sibTrans" cxnId="{8CCBDD84-9E7F-4E01-AE87-EB32AD2D318F}">
      <dgm:prSet/>
      <dgm:spPr/>
      <dgm:t>
        <a:bodyPr/>
        <a:lstStyle/>
        <a:p>
          <a:endParaRPr lang="ru-RU"/>
        </a:p>
      </dgm:t>
    </dgm:pt>
    <dgm:pt modelId="{39004CC3-3089-4C4C-8D34-2421CE4DC1CA}">
      <dgm:prSet phldrT="[Текст]"/>
      <dgm:spPr/>
      <dgm:t>
        <a:bodyPr/>
        <a:lstStyle/>
        <a:p>
          <a:r>
            <a:rPr lang="ru-RU" dirty="0"/>
            <a:t>Быстрый результат </a:t>
          </a:r>
        </a:p>
      </dgm:t>
    </dgm:pt>
    <dgm:pt modelId="{CC7F5135-C474-4FAA-AC50-EB29AD8DBD0E}" type="parTrans" cxnId="{B77C749E-09BA-467C-B27D-68459246A40D}">
      <dgm:prSet/>
      <dgm:spPr/>
      <dgm:t>
        <a:bodyPr/>
        <a:lstStyle/>
        <a:p>
          <a:endParaRPr lang="ru-RU"/>
        </a:p>
      </dgm:t>
    </dgm:pt>
    <dgm:pt modelId="{1912E532-1278-4480-9EF5-A81E894A972B}" type="sibTrans" cxnId="{B77C749E-09BA-467C-B27D-68459246A40D}">
      <dgm:prSet/>
      <dgm:spPr/>
      <dgm:t>
        <a:bodyPr/>
        <a:lstStyle/>
        <a:p>
          <a:endParaRPr lang="ru-RU"/>
        </a:p>
      </dgm:t>
    </dgm:pt>
    <dgm:pt modelId="{D57894D0-BB2D-41FD-96B2-63813FAC89F2}">
      <dgm:prSet phldrT="[Текст]"/>
      <dgm:spPr/>
      <dgm:t>
        <a:bodyPr/>
        <a:lstStyle/>
        <a:p>
          <a:r>
            <a:rPr lang="ru-RU" dirty="0"/>
            <a:t>Точность определения</a:t>
          </a:r>
        </a:p>
      </dgm:t>
    </dgm:pt>
    <dgm:pt modelId="{053E26B0-6530-4DCD-9186-28A79E26D9C7}" type="parTrans" cxnId="{376FD1C2-4261-465F-8074-CE4AE1023421}">
      <dgm:prSet/>
      <dgm:spPr/>
      <dgm:t>
        <a:bodyPr/>
        <a:lstStyle/>
        <a:p>
          <a:endParaRPr lang="ru-RU"/>
        </a:p>
      </dgm:t>
    </dgm:pt>
    <dgm:pt modelId="{77906507-A2FD-4C8D-A4FF-A3D0305A9B0D}" type="sibTrans" cxnId="{376FD1C2-4261-465F-8074-CE4AE1023421}">
      <dgm:prSet/>
      <dgm:spPr/>
      <dgm:t>
        <a:bodyPr/>
        <a:lstStyle/>
        <a:p>
          <a:endParaRPr lang="ru-RU"/>
        </a:p>
      </dgm:t>
    </dgm:pt>
    <dgm:pt modelId="{FDF3BCA4-A6C7-48A4-A826-6F366AB2D8EA}">
      <dgm:prSet phldrT="[Текст]"/>
      <dgm:spPr/>
      <dgm:t>
        <a:bodyPr/>
        <a:lstStyle/>
        <a:p>
          <a:r>
            <a:rPr lang="ru-RU" dirty="0"/>
            <a:t>Отсутствие аналогов</a:t>
          </a:r>
        </a:p>
      </dgm:t>
    </dgm:pt>
    <dgm:pt modelId="{43F8AA22-36DA-4D85-A36D-BE96FA3A96D7}" type="parTrans" cxnId="{F4DA163D-8913-4B64-8622-00784E5926E6}">
      <dgm:prSet/>
      <dgm:spPr/>
      <dgm:t>
        <a:bodyPr/>
        <a:lstStyle/>
        <a:p>
          <a:endParaRPr lang="ru-RU"/>
        </a:p>
      </dgm:t>
    </dgm:pt>
    <dgm:pt modelId="{61CB61A7-BE45-40E5-B8EE-BE5A7A64A1F0}" type="sibTrans" cxnId="{F4DA163D-8913-4B64-8622-00784E5926E6}">
      <dgm:prSet/>
      <dgm:spPr/>
      <dgm:t>
        <a:bodyPr/>
        <a:lstStyle/>
        <a:p>
          <a:endParaRPr lang="ru-RU"/>
        </a:p>
      </dgm:t>
    </dgm:pt>
    <dgm:pt modelId="{3B1DEBA7-BB6D-4ECB-8892-86DA598CA415}" type="pres">
      <dgm:prSet presAssocID="{E33FC2B9-1107-4913-A47C-D6AAB4368039}" presName="Name0" presStyleCnt="0">
        <dgm:presLayoutVars>
          <dgm:dir/>
          <dgm:resizeHandles val="exact"/>
        </dgm:presLayoutVars>
      </dgm:prSet>
      <dgm:spPr/>
    </dgm:pt>
    <dgm:pt modelId="{9A8F5383-299B-431D-88F0-8FF0A32BE456}" type="pres">
      <dgm:prSet presAssocID="{6596E07A-D61F-4274-89CF-CAC0DF62D95E}" presName="Name5" presStyleLbl="vennNode1" presStyleIdx="0" presStyleCnt="4">
        <dgm:presLayoutVars>
          <dgm:bulletEnabled val="1"/>
        </dgm:presLayoutVars>
      </dgm:prSet>
      <dgm:spPr/>
    </dgm:pt>
    <dgm:pt modelId="{2CD1AA38-2F0E-4927-929E-A02ADAE8337A}" type="pres">
      <dgm:prSet presAssocID="{803C438C-D403-486D-BB89-04F69FBA2794}" presName="space" presStyleCnt="0"/>
      <dgm:spPr/>
    </dgm:pt>
    <dgm:pt modelId="{F81F7D5C-9919-414C-9C62-8D02F8C8FA85}" type="pres">
      <dgm:prSet presAssocID="{39004CC3-3089-4C4C-8D34-2421CE4DC1CA}" presName="Name5" presStyleLbl="vennNode1" presStyleIdx="1" presStyleCnt="4">
        <dgm:presLayoutVars>
          <dgm:bulletEnabled val="1"/>
        </dgm:presLayoutVars>
      </dgm:prSet>
      <dgm:spPr/>
    </dgm:pt>
    <dgm:pt modelId="{B573A784-4038-4708-8DD0-013C66338CEC}" type="pres">
      <dgm:prSet presAssocID="{1912E532-1278-4480-9EF5-A81E894A972B}" presName="space" presStyleCnt="0"/>
      <dgm:spPr/>
    </dgm:pt>
    <dgm:pt modelId="{182E4838-B261-4225-821E-8187BD6B46DB}" type="pres">
      <dgm:prSet presAssocID="{D57894D0-BB2D-41FD-96B2-63813FAC89F2}" presName="Name5" presStyleLbl="vennNode1" presStyleIdx="2" presStyleCnt="4">
        <dgm:presLayoutVars>
          <dgm:bulletEnabled val="1"/>
        </dgm:presLayoutVars>
      </dgm:prSet>
      <dgm:spPr/>
    </dgm:pt>
    <dgm:pt modelId="{94E29564-5FE2-4B96-917D-EDD3C19B7DF6}" type="pres">
      <dgm:prSet presAssocID="{77906507-A2FD-4C8D-A4FF-A3D0305A9B0D}" presName="space" presStyleCnt="0"/>
      <dgm:spPr/>
    </dgm:pt>
    <dgm:pt modelId="{777DC4BC-C9AE-4064-B7DA-BC1029C63F2A}" type="pres">
      <dgm:prSet presAssocID="{FDF3BCA4-A6C7-48A4-A826-6F366AB2D8EA}" presName="Name5" presStyleLbl="vennNode1" presStyleIdx="3" presStyleCnt="4">
        <dgm:presLayoutVars>
          <dgm:bulletEnabled val="1"/>
        </dgm:presLayoutVars>
      </dgm:prSet>
      <dgm:spPr/>
    </dgm:pt>
  </dgm:ptLst>
  <dgm:cxnLst>
    <dgm:cxn modelId="{F4DA163D-8913-4B64-8622-00784E5926E6}" srcId="{E33FC2B9-1107-4913-A47C-D6AAB4368039}" destId="{FDF3BCA4-A6C7-48A4-A826-6F366AB2D8EA}" srcOrd="3" destOrd="0" parTransId="{43F8AA22-36DA-4D85-A36D-BE96FA3A96D7}" sibTransId="{61CB61A7-BE45-40E5-B8EE-BE5A7A64A1F0}"/>
    <dgm:cxn modelId="{F3114A50-C4DC-4FB7-9114-9DF23FD0607C}" type="presOf" srcId="{FDF3BCA4-A6C7-48A4-A826-6F366AB2D8EA}" destId="{777DC4BC-C9AE-4064-B7DA-BC1029C63F2A}" srcOrd="0" destOrd="0" presId="urn:microsoft.com/office/officeart/2005/8/layout/venn3"/>
    <dgm:cxn modelId="{99EDD372-216B-43EF-AB1C-C9498B05242D}" type="presOf" srcId="{6596E07A-D61F-4274-89CF-CAC0DF62D95E}" destId="{9A8F5383-299B-431D-88F0-8FF0A32BE456}" srcOrd="0" destOrd="0" presId="urn:microsoft.com/office/officeart/2005/8/layout/venn3"/>
    <dgm:cxn modelId="{EB4B607B-B575-4C0E-A86B-DAFE44EDDC38}" type="presOf" srcId="{E33FC2B9-1107-4913-A47C-D6AAB4368039}" destId="{3B1DEBA7-BB6D-4ECB-8892-86DA598CA415}" srcOrd="0" destOrd="0" presId="urn:microsoft.com/office/officeart/2005/8/layout/venn3"/>
    <dgm:cxn modelId="{18AE7C7E-8D3A-4670-B631-19879F8070B1}" type="presOf" srcId="{39004CC3-3089-4C4C-8D34-2421CE4DC1CA}" destId="{F81F7D5C-9919-414C-9C62-8D02F8C8FA85}" srcOrd="0" destOrd="0" presId="urn:microsoft.com/office/officeart/2005/8/layout/venn3"/>
    <dgm:cxn modelId="{8CCBDD84-9E7F-4E01-AE87-EB32AD2D318F}" srcId="{E33FC2B9-1107-4913-A47C-D6AAB4368039}" destId="{6596E07A-D61F-4274-89CF-CAC0DF62D95E}" srcOrd="0" destOrd="0" parTransId="{5EEDC9AB-39AA-4572-A7D4-387388670F79}" sibTransId="{803C438C-D403-486D-BB89-04F69FBA2794}"/>
    <dgm:cxn modelId="{B77C749E-09BA-467C-B27D-68459246A40D}" srcId="{E33FC2B9-1107-4913-A47C-D6AAB4368039}" destId="{39004CC3-3089-4C4C-8D34-2421CE4DC1CA}" srcOrd="1" destOrd="0" parTransId="{CC7F5135-C474-4FAA-AC50-EB29AD8DBD0E}" sibTransId="{1912E532-1278-4480-9EF5-A81E894A972B}"/>
    <dgm:cxn modelId="{376FD1C2-4261-465F-8074-CE4AE1023421}" srcId="{E33FC2B9-1107-4913-A47C-D6AAB4368039}" destId="{D57894D0-BB2D-41FD-96B2-63813FAC89F2}" srcOrd="2" destOrd="0" parTransId="{053E26B0-6530-4DCD-9186-28A79E26D9C7}" sibTransId="{77906507-A2FD-4C8D-A4FF-A3D0305A9B0D}"/>
    <dgm:cxn modelId="{4D77ADD4-4BD8-4A6C-97BC-D0E60D459725}" type="presOf" srcId="{D57894D0-BB2D-41FD-96B2-63813FAC89F2}" destId="{182E4838-B261-4225-821E-8187BD6B46DB}" srcOrd="0" destOrd="0" presId="urn:microsoft.com/office/officeart/2005/8/layout/venn3"/>
    <dgm:cxn modelId="{8E4C3852-39C9-492D-970C-2C195AD5C51E}" type="presParOf" srcId="{3B1DEBA7-BB6D-4ECB-8892-86DA598CA415}" destId="{9A8F5383-299B-431D-88F0-8FF0A32BE456}" srcOrd="0" destOrd="0" presId="urn:microsoft.com/office/officeart/2005/8/layout/venn3"/>
    <dgm:cxn modelId="{EF374570-0F7D-4433-B0F5-08038095C766}" type="presParOf" srcId="{3B1DEBA7-BB6D-4ECB-8892-86DA598CA415}" destId="{2CD1AA38-2F0E-4927-929E-A02ADAE8337A}" srcOrd="1" destOrd="0" presId="urn:microsoft.com/office/officeart/2005/8/layout/venn3"/>
    <dgm:cxn modelId="{7C17CF2D-D5AB-4048-B6C4-3C942382932E}" type="presParOf" srcId="{3B1DEBA7-BB6D-4ECB-8892-86DA598CA415}" destId="{F81F7D5C-9919-414C-9C62-8D02F8C8FA85}" srcOrd="2" destOrd="0" presId="urn:microsoft.com/office/officeart/2005/8/layout/venn3"/>
    <dgm:cxn modelId="{DB21BE02-C7ED-4599-811C-BFDD285F3CC5}" type="presParOf" srcId="{3B1DEBA7-BB6D-4ECB-8892-86DA598CA415}" destId="{B573A784-4038-4708-8DD0-013C66338CEC}" srcOrd="3" destOrd="0" presId="urn:microsoft.com/office/officeart/2005/8/layout/venn3"/>
    <dgm:cxn modelId="{927273C1-C49B-47E0-AA09-997A45DA24E9}" type="presParOf" srcId="{3B1DEBA7-BB6D-4ECB-8892-86DA598CA415}" destId="{182E4838-B261-4225-821E-8187BD6B46DB}" srcOrd="4" destOrd="0" presId="urn:microsoft.com/office/officeart/2005/8/layout/venn3"/>
    <dgm:cxn modelId="{298F3528-006D-40D9-901B-2486B082AA05}" type="presParOf" srcId="{3B1DEBA7-BB6D-4ECB-8892-86DA598CA415}" destId="{94E29564-5FE2-4B96-917D-EDD3C19B7DF6}" srcOrd="5" destOrd="0" presId="urn:microsoft.com/office/officeart/2005/8/layout/venn3"/>
    <dgm:cxn modelId="{C3F58111-B4D6-4238-AA0B-FC9515804D07}" type="presParOf" srcId="{3B1DEBA7-BB6D-4ECB-8892-86DA598CA415}" destId="{777DC4BC-C9AE-4064-B7DA-BC1029C63F2A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8F5383-299B-431D-88F0-8FF0A32BE456}">
      <dsp:nvSpPr>
        <dsp:cNvPr id="0" name=""/>
        <dsp:cNvSpPr/>
      </dsp:nvSpPr>
      <dsp:spPr>
        <a:xfrm>
          <a:off x="1948" y="156163"/>
          <a:ext cx="1954665" cy="195466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7572" tIns="17780" rIns="107572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Простота использования</a:t>
          </a:r>
        </a:p>
      </dsp:txBody>
      <dsp:txXfrm>
        <a:off x="288202" y="442417"/>
        <a:ext cx="1382157" cy="1382157"/>
      </dsp:txXfrm>
    </dsp:sp>
    <dsp:sp modelId="{F81F7D5C-9919-414C-9C62-8D02F8C8FA85}">
      <dsp:nvSpPr>
        <dsp:cNvPr id="0" name=""/>
        <dsp:cNvSpPr/>
      </dsp:nvSpPr>
      <dsp:spPr>
        <a:xfrm>
          <a:off x="1565680" y="156163"/>
          <a:ext cx="1954665" cy="195466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7572" tIns="17780" rIns="107572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Быстрый результат </a:t>
          </a:r>
        </a:p>
      </dsp:txBody>
      <dsp:txXfrm>
        <a:off x="1851934" y="442417"/>
        <a:ext cx="1382157" cy="1382157"/>
      </dsp:txXfrm>
    </dsp:sp>
    <dsp:sp modelId="{182E4838-B261-4225-821E-8187BD6B46DB}">
      <dsp:nvSpPr>
        <dsp:cNvPr id="0" name=""/>
        <dsp:cNvSpPr/>
      </dsp:nvSpPr>
      <dsp:spPr>
        <a:xfrm>
          <a:off x="3129413" y="156163"/>
          <a:ext cx="1954665" cy="195466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7572" tIns="17780" rIns="107572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Точность определения</a:t>
          </a:r>
        </a:p>
      </dsp:txBody>
      <dsp:txXfrm>
        <a:off x="3415667" y="442417"/>
        <a:ext cx="1382157" cy="1382157"/>
      </dsp:txXfrm>
    </dsp:sp>
    <dsp:sp modelId="{777DC4BC-C9AE-4064-B7DA-BC1029C63F2A}">
      <dsp:nvSpPr>
        <dsp:cNvPr id="0" name=""/>
        <dsp:cNvSpPr/>
      </dsp:nvSpPr>
      <dsp:spPr>
        <a:xfrm>
          <a:off x="4693146" y="156163"/>
          <a:ext cx="1954665" cy="195466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7572" tIns="17780" rIns="107572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Отсутствие аналогов</a:t>
          </a:r>
        </a:p>
      </dsp:txBody>
      <dsp:txXfrm>
        <a:off x="4979400" y="442417"/>
        <a:ext cx="1382157" cy="13821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AE666D-2A86-46A3-918B-8B691C321656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FE04F3-47A1-419C-BB3F-5D6E82ACA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590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>
          <a:extLst>
            <a:ext uri="{FF2B5EF4-FFF2-40B4-BE49-F238E27FC236}">
              <a16:creationId xmlns:a16="http://schemas.microsoft.com/office/drawing/2014/main" id="{3D5155E6-A534-53A2-68E4-ADF46977D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:notes">
            <a:extLst>
              <a:ext uri="{FF2B5EF4-FFF2-40B4-BE49-F238E27FC236}">
                <a16:creationId xmlns:a16="http://schemas.microsoft.com/office/drawing/2014/main" id="{1CBC0684-9176-489B-B7D2-3A1C55F58B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3:notes">
            <a:extLst>
              <a:ext uri="{FF2B5EF4-FFF2-40B4-BE49-F238E27FC236}">
                <a16:creationId xmlns:a16="http://schemas.microsoft.com/office/drawing/2014/main" id="{FBC2572C-9D33-2B84-BB3F-A0AF9233B9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74338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>
          <a:extLst>
            <a:ext uri="{FF2B5EF4-FFF2-40B4-BE49-F238E27FC236}">
              <a16:creationId xmlns:a16="http://schemas.microsoft.com/office/drawing/2014/main" id="{8599FB64-7643-7B04-E030-E073CCD75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:notes">
            <a:extLst>
              <a:ext uri="{FF2B5EF4-FFF2-40B4-BE49-F238E27FC236}">
                <a16:creationId xmlns:a16="http://schemas.microsoft.com/office/drawing/2014/main" id="{BA339AE9-B586-F177-3E33-0CB82DF394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3:notes">
            <a:extLst>
              <a:ext uri="{FF2B5EF4-FFF2-40B4-BE49-F238E27FC236}">
                <a16:creationId xmlns:a16="http://schemas.microsoft.com/office/drawing/2014/main" id="{D915158F-9AC0-0FB9-01E7-1998C41A6F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02325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>
          <a:extLst>
            <a:ext uri="{FF2B5EF4-FFF2-40B4-BE49-F238E27FC236}">
              <a16:creationId xmlns:a16="http://schemas.microsoft.com/office/drawing/2014/main" id="{B52E48D3-2DB0-7B5B-F333-2296BFE76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:notes">
            <a:extLst>
              <a:ext uri="{FF2B5EF4-FFF2-40B4-BE49-F238E27FC236}">
                <a16:creationId xmlns:a16="http://schemas.microsoft.com/office/drawing/2014/main" id="{854EFDD6-80C3-0C49-DD3E-81F75957E2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3:notes">
            <a:extLst>
              <a:ext uri="{FF2B5EF4-FFF2-40B4-BE49-F238E27FC236}">
                <a16:creationId xmlns:a16="http://schemas.microsoft.com/office/drawing/2014/main" id="{81F675EE-FACE-2CB6-F9B9-465515955E4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000044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5387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111716-2B54-A922-AD14-9ABD32D122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2F09F60-FCAF-E4C3-FBB3-7EA57EC86E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C635553-B18E-2523-086E-FC498FAF4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0406F-213E-47E7-B4E2-71A7C96A7A5F}" type="datetime1">
              <a:rPr lang="ru-RU" smtClean="0"/>
              <a:t>20.05.2025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076804-23E8-10A4-3D97-8EC95992E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85F12E-8598-14EF-F188-DA5368CA1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4277D-5B91-4AFA-8300-295818B23A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814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C08382-3DF8-AC70-F05E-544D3711C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317EB8-13DC-9B2C-C722-471CF0BEA8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FE79A6-C7FA-F3EF-9986-21BBA3129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5764E-CC01-48FB-973B-49BA35D9A4EE}" type="datetime1">
              <a:rPr lang="ru-RU" smtClean="0"/>
              <a:t>20.05.2025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3C49DB-BA84-D415-43EF-F46EF6FF6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D4AAA8-2E42-C2D7-DCDE-BD99E18DC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4277D-5B91-4AFA-8300-295818B23A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800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0D2C2F-DA77-5A27-B166-1E507A673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FC958E-5F42-B223-AE4B-6B32F79A58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FC6A07-8D24-8195-7FFA-4341D71E7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5ADBC-45E4-40BC-AF0A-2C3ACB22B4CB}" type="datetime1">
              <a:rPr lang="ru-RU" smtClean="0"/>
              <a:t>20.05.2025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65680D-0470-B1D8-A1CF-69367372D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854C7D-1404-4792-E8E3-43D2A1FB0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4277D-5B91-4AFA-8300-295818B23A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843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6535C4-A218-1C02-4905-E9513808D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B812CB-ED1E-B96C-55F6-EFF1781090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9167C70-2A09-EAEB-D81F-FF8915F5AD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F00006E-B4ED-08BE-46CC-AE9D81FB9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2C47C-6914-405C-A53D-3AAB732864F0}" type="datetime1">
              <a:rPr lang="ru-RU" smtClean="0"/>
              <a:t>20.05.2025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83DC39E-D7D1-BEB5-A38F-DC74EF62B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0BB0125-F336-C2A3-EFB2-EC5D724E1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4277D-5B91-4AFA-8300-295818B23A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5230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9A1DB8-EBCB-E241-1A2A-716B89D93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22DFF8-08A1-6DC1-B18D-5330E23CDD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6B867B9-FEE0-0DE4-E883-30686419BD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B72EC66-1A2A-C683-B94A-A4FE810E72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D158046-1571-0E31-F496-C105A570C5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8ABA612-938B-643D-616D-BACCC4024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01662-5894-49F4-8F0F-72F7A4D455D4}" type="datetime1">
              <a:rPr lang="ru-RU" smtClean="0"/>
              <a:t>20.05.2025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65A514C-3A97-9A49-467E-2B382F8A3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8D8FA35-00A6-69DB-F455-A08A0274D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4277D-5B91-4AFA-8300-295818B23A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245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98E597-98D9-FC15-FC35-7573122CE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7E31CAD-8C3E-27F0-A86A-093F1C3F0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4E30-6C5E-4CFB-85B3-2ADCD98C2CF6}" type="datetime1">
              <a:rPr lang="ru-RU" smtClean="0"/>
              <a:t>20.05.2025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F82BAF3-BE1A-3E37-B925-A5F9666C9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522B725-465B-356C-3A5F-454748CF4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4277D-5B91-4AFA-8300-295818B23A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230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520649D-ED89-AA99-D3A4-90FFCBF4A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DA22E-0055-4972-BD76-799F31C75033}" type="datetime1">
              <a:rPr lang="ru-RU" smtClean="0"/>
              <a:t>20.05.2025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EF01B21-DE75-F285-2C14-42DCFECFA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2C58099-4CE6-520B-69BD-CFB72EB62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4277D-5B91-4AFA-8300-295818B23A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794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692336-9B62-41A7-99EE-B4FDEDA61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17A374-7C0B-C5F0-6022-88A1EFAB0B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8DEFD0F-D6E0-5DF4-D778-9F347BA9F3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C68ED5-A15A-4D2B-59BD-6C4C55C65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D12C-1B07-48EA-BB1A-4C97E7962087}" type="datetime1">
              <a:rPr lang="ru-RU" smtClean="0"/>
              <a:t>20.05.2025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8108D3-1DC1-E488-BA4D-DADA3E9ED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321A380-FC78-B887-53A7-BF30DD6A9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4277D-5B91-4AFA-8300-295818B23A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351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2701E5-48CA-03E6-6B22-3AA2141E7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993A4BE-0189-4E10-D08D-F6216DAB3E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8A31003-F9FD-C5EA-DC2D-507D0D819F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39348D7-85F0-EA28-6152-57F95FB9D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22762-5DEC-4FA4-845F-AADC1E1131E6}" type="datetime1">
              <a:rPr lang="ru-RU" smtClean="0"/>
              <a:t>20.05.2025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E08DC30-FEE9-CE6D-0A62-8E6A3B9FC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292A318-B0A6-88D9-5628-D037C03E7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4277D-5B91-4AFA-8300-295818B23A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135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2F58E4-C7D7-FA97-EE97-9E374D73B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9EE17C8-D85D-1A12-1EAF-259CC296E5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6EF39B-F4C1-543F-701E-9C3092B9B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D48C9-19D1-4CF7-9B6A-A38CAD9BF191}" type="datetime1">
              <a:rPr lang="ru-RU" smtClean="0"/>
              <a:t>20.05.2025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03AD9C-04CE-F3A4-C2E9-817D977DE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481362-EC70-AE33-3873-AF8C7B74B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4277D-5B91-4AFA-8300-295818B23A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454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BF94AB8-C0E3-603C-1A5C-C6967671FD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765E2B9-C999-C2B6-4AF6-BE5FF2F974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C6A248-EEA6-6953-274B-46F7D5C9E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4EE70-DAC8-43CB-BB42-4F691D405DF4}" type="datetime1">
              <a:rPr lang="ru-RU" smtClean="0"/>
              <a:t>20.05.2025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76CB3B-15FE-D64B-35A7-07232DFD2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780233A-6E98-EEC4-F010-160D6E9AA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4277D-5B91-4AFA-8300-295818B23A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027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9"/>
          <p:cNvSpPr>
            <a:spLocks noGrp="1"/>
          </p:cNvSpPr>
          <p:nvPr>
            <p:ph type="pic" idx="2"/>
          </p:nvPr>
        </p:nvSpPr>
        <p:spPr>
          <a:xfrm>
            <a:off x="6543850" y="1219202"/>
            <a:ext cx="5648150" cy="563879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347326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49766B56-DED0-2A5F-502E-DFB3E7564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37297" y="966107"/>
            <a:ext cx="5518147" cy="2620576"/>
          </a:xfrm>
          <a:custGeom>
            <a:avLst/>
            <a:gdLst>
              <a:gd name="connsiteX0" fmla="*/ 309438 w 5518147"/>
              <a:gd name="connsiteY0" fmla="*/ 0 h 2620576"/>
              <a:gd name="connsiteX1" fmla="*/ 5208709 w 5518147"/>
              <a:gd name="connsiteY1" fmla="*/ 0 h 2620576"/>
              <a:gd name="connsiteX2" fmla="*/ 5518147 w 5518147"/>
              <a:gd name="connsiteY2" fmla="*/ 309438 h 2620576"/>
              <a:gd name="connsiteX3" fmla="*/ 5518147 w 5518147"/>
              <a:gd name="connsiteY3" fmla="*/ 2311138 h 2620576"/>
              <a:gd name="connsiteX4" fmla="*/ 5208709 w 5518147"/>
              <a:gd name="connsiteY4" fmla="*/ 2620576 h 2620576"/>
              <a:gd name="connsiteX5" fmla="*/ 309438 w 5518147"/>
              <a:gd name="connsiteY5" fmla="*/ 2620576 h 2620576"/>
              <a:gd name="connsiteX6" fmla="*/ 0 w 5518147"/>
              <a:gd name="connsiteY6" fmla="*/ 2311138 h 2620576"/>
              <a:gd name="connsiteX7" fmla="*/ 0 w 5518147"/>
              <a:gd name="connsiteY7" fmla="*/ 309438 h 2620576"/>
              <a:gd name="connsiteX8" fmla="*/ 309438 w 5518147"/>
              <a:gd name="connsiteY8" fmla="*/ 0 h 2620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18147" h="2620576">
                <a:moveTo>
                  <a:pt x="309438" y="0"/>
                </a:moveTo>
                <a:lnTo>
                  <a:pt x="5208709" y="0"/>
                </a:lnTo>
                <a:cubicBezTo>
                  <a:pt x="5379607" y="0"/>
                  <a:pt x="5518147" y="138540"/>
                  <a:pt x="5518147" y="309438"/>
                </a:cubicBezTo>
                <a:lnTo>
                  <a:pt x="5518147" y="2311138"/>
                </a:lnTo>
                <a:cubicBezTo>
                  <a:pt x="5518147" y="2482036"/>
                  <a:pt x="5379607" y="2620576"/>
                  <a:pt x="5208709" y="2620576"/>
                </a:cubicBezTo>
                <a:lnTo>
                  <a:pt x="309438" y="2620576"/>
                </a:lnTo>
                <a:cubicBezTo>
                  <a:pt x="138540" y="2620576"/>
                  <a:pt x="0" y="2482036"/>
                  <a:pt x="0" y="2311138"/>
                </a:cubicBezTo>
                <a:lnTo>
                  <a:pt x="0" y="309438"/>
                </a:lnTo>
                <a:cubicBezTo>
                  <a:pt x="0" y="138540"/>
                  <a:pt x="138540" y="0"/>
                  <a:pt x="309438" y="0"/>
                </a:cubicBez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213026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AF1BD6-A960-56A4-8ACF-720F11A19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A2BB7AE-CB5C-6442-828D-16DBD6AD46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CB6EB3-15E1-D611-E23C-97A09377ED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9FA0BA-CECB-4506-AE97-DBAB22389CFB}" type="datetime1">
              <a:rPr lang="ru-RU" smtClean="0"/>
              <a:t>20.05.2025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48250E-2DE6-7A1F-9738-0B988A00FC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31B709-DFAD-CFE0-8FBE-C02860D899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A4277D-5B91-4AFA-8300-295818B23A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842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8.png"/><Relationship Id="rId7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hyperlink" Target="https://tass.ru/proisshestviya/68074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gif"/><Relationship Id="rId3" Type="http://schemas.openxmlformats.org/officeDocument/2006/relationships/diagramLayout" Target="../diagrams/layout1.xml"/><Relationship Id="rId7" Type="http://schemas.openxmlformats.org/officeDocument/2006/relationships/image" Target="../media/image1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t.me/accel_spcp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gif"/><Relationship Id="rId5" Type="http://schemas.openxmlformats.org/officeDocument/2006/relationships/hyperlink" Target="mailto:valeriya.shurakova@spcpu.ru" TargetMode="External"/><Relationship Id="rId4" Type="http://schemas.openxmlformats.org/officeDocument/2006/relationships/image" Target="../media/image2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4;p1">
            <a:extLst>
              <a:ext uri="{FF2B5EF4-FFF2-40B4-BE49-F238E27FC236}">
                <a16:creationId xmlns:a16="http://schemas.microsoft.com/office/drawing/2014/main" id="{7C301C8A-3FD6-90E8-1C31-CA589EA67C73}"/>
              </a:ext>
            </a:extLst>
          </p:cNvPr>
          <p:cNvSpPr txBox="1"/>
          <p:nvPr/>
        </p:nvSpPr>
        <p:spPr>
          <a:xfrm rot="10180">
            <a:off x="435030" y="5274146"/>
            <a:ext cx="11040383" cy="1163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 dirty="0">
                <a:latin typeface="Oswald"/>
                <a:ea typeface="Oswald"/>
                <a:cs typeface="Oswald"/>
                <a:sym typeface="Oswald"/>
              </a:rPr>
              <a:t>Лидер проекта: </a:t>
            </a:r>
            <a:r>
              <a:rPr lang="ru-RU" sz="2000" b="0" i="0" u="none" strike="noStrike" cap="none" dirty="0" err="1">
                <a:latin typeface="Oswald"/>
                <a:ea typeface="Oswald"/>
                <a:cs typeface="Oswald"/>
                <a:sym typeface="Oswald"/>
              </a:rPr>
              <a:t>Шуракова</a:t>
            </a:r>
            <a:r>
              <a:rPr lang="ru-RU" sz="2000" b="0" i="0" u="none" strike="noStrike" cap="none" dirty="0">
                <a:latin typeface="Oswald"/>
                <a:ea typeface="Oswald"/>
                <a:cs typeface="Oswald"/>
                <a:sym typeface="Oswald"/>
              </a:rPr>
              <a:t> Валерия Сергеевна</a:t>
            </a:r>
          </a:p>
          <a:p>
            <a:pPr marL="0" marR="0" lvl="0" indent="0" algn="l" rtl="0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latin typeface="Oswald"/>
                <a:sym typeface="Oswald"/>
              </a:rPr>
              <a:t>FoodNet</a:t>
            </a:r>
            <a:r>
              <a:rPr lang="en-US" sz="2000" dirty="0">
                <a:latin typeface="Oswald"/>
                <a:sym typeface="Oswald"/>
              </a:rPr>
              <a:t>, HealthNet</a:t>
            </a:r>
            <a:r>
              <a:rPr lang="ru-RU" sz="2000" dirty="0">
                <a:latin typeface="Oswald"/>
                <a:sym typeface="Oswald"/>
              </a:rPr>
              <a:t>/Новые производственные технологии/Персонифицированная медицина/</a:t>
            </a:r>
          </a:p>
          <a:p>
            <a:pPr marL="0" marR="0" lvl="0" indent="0" algn="l" rtl="0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Oswald"/>
                <a:sym typeface="Oswald"/>
              </a:rPr>
              <a:t>Биомедицинские и ветеринарные технологии /«Человек+»</a:t>
            </a:r>
            <a:endParaRPr sz="1100" dirty="0"/>
          </a:p>
        </p:txBody>
      </p:sp>
      <p:sp>
        <p:nvSpPr>
          <p:cNvPr id="5" name="Google Shape;91;p1">
            <a:extLst>
              <a:ext uri="{FF2B5EF4-FFF2-40B4-BE49-F238E27FC236}">
                <a16:creationId xmlns:a16="http://schemas.microsoft.com/office/drawing/2014/main" id="{B871C664-46C5-11F9-D38B-9D493E529164}"/>
              </a:ext>
            </a:extLst>
          </p:cNvPr>
          <p:cNvSpPr txBox="1"/>
          <p:nvPr/>
        </p:nvSpPr>
        <p:spPr>
          <a:xfrm>
            <a:off x="433332" y="2582511"/>
            <a:ext cx="11325336" cy="1661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sz="3600" b="1" i="0" dirty="0">
                <a:effectLst/>
                <a:latin typeface="Roboto Condensed" panose="020F0502020204030204" pitchFamily="2" charset="0"/>
              </a:rPr>
              <a:t>Разработка тест-системы для выявления потенциально токсичных фитохимических соединений - кумаринов - в сельскохозяйственной и пищевой промышленности</a:t>
            </a:r>
          </a:p>
        </p:txBody>
      </p:sp>
    </p:spTree>
    <p:extLst>
      <p:ext uri="{BB962C8B-B14F-4D97-AF65-F5344CB8AC3E}">
        <p14:creationId xmlns:p14="http://schemas.microsoft.com/office/powerpoint/2010/main" val="2300833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7">
            <a:extLst>
              <a:ext uri="{FF2B5EF4-FFF2-40B4-BE49-F238E27FC236}">
                <a16:creationId xmlns:a16="http://schemas.microsoft.com/office/drawing/2014/main" id="{22712D59-5830-16AA-ACB9-B7223B2489AA}"/>
              </a:ext>
            </a:extLst>
          </p:cNvPr>
          <p:cNvGrpSpPr/>
          <p:nvPr/>
        </p:nvGrpSpPr>
        <p:grpSpPr>
          <a:xfrm>
            <a:off x="1669197" y="328576"/>
            <a:ext cx="9003986" cy="4568210"/>
            <a:chOff x="7058197" y="502412"/>
            <a:chExt cx="7321024" cy="456821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A7AA5D8-BBC2-7913-42A2-E81ACD432131}"/>
                </a:ext>
              </a:extLst>
            </p:cNvPr>
            <p:cNvSpPr txBox="1"/>
            <p:nvPr/>
          </p:nvSpPr>
          <p:spPr>
            <a:xfrm>
              <a:off x="8098100" y="502412"/>
              <a:ext cx="6281121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ontserrat" panose="00000500000000000000" pitchFamily="2" charset="-52"/>
                  <a:cs typeface="Teko Medium" panose="02000000000000000000" pitchFamily="2" charset="0"/>
                </a:rPr>
                <a:t>КРАТКАЯ ИНФОРМАЦИЯ О ПРОЕКТЕ</a:t>
              </a:r>
            </a:p>
          </p:txBody>
        </p:sp>
        <p:grpSp>
          <p:nvGrpSpPr>
            <p:cNvPr id="6" name="Group 8">
              <a:extLst>
                <a:ext uri="{FF2B5EF4-FFF2-40B4-BE49-F238E27FC236}">
                  <a16:creationId xmlns:a16="http://schemas.microsoft.com/office/drawing/2014/main" id="{69253271-E959-4C83-0027-3CE583422E13}"/>
                </a:ext>
              </a:extLst>
            </p:cNvPr>
            <p:cNvGrpSpPr/>
            <p:nvPr/>
          </p:nvGrpSpPr>
          <p:grpSpPr>
            <a:xfrm>
              <a:off x="7058197" y="4815470"/>
              <a:ext cx="802090" cy="255152"/>
              <a:chOff x="6836600" y="4376275"/>
              <a:chExt cx="802090" cy="255152"/>
            </a:xfrm>
          </p:grpSpPr>
          <p:pic>
            <p:nvPicPr>
              <p:cNvPr id="7" name="Graphic 9">
                <a:extLst>
                  <a:ext uri="{FF2B5EF4-FFF2-40B4-BE49-F238E27FC236}">
                    <a16:creationId xmlns:a16="http://schemas.microsoft.com/office/drawing/2014/main" id="{3DBACA99-B835-B8C9-EA93-764D51A22F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6836600" y="4376275"/>
                <a:ext cx="255154" cy="255152"/>
              </a:xfrm>
              <a:prstGeom prst="rect">
                <a:avLst/>
              </a:prstGeom>
            </p:spPr>
          </p:pic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32AE7B5-B535-FDE1-3C4F-F20BCA4F9BB1}"/>
                  </a:ext>
                </a:extLst>
              </p:cNvPr>
              <p:cNvSpPr txBox="1"/>
              <p:nvPr/>
            </p:nvSpPr>
            <p:spPr>
              <a:xfrm>
                <a:off x="7127088" y="4380741"/>
                <a:ext cx="51160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ID" sz="1000" dirty="0">
                    <a:solidFill>
                      <a:schemeClr val="bg1"/>
                    </a:solidFill>
                    <a:cs typeface="Lato" panose="020F0502020204030203" pitchFamily="34" charset="0"/>
                  </a:rPr>
                  <a:t>12 K</a:t>
                </a:r>
              </a:p>
            </p:txBody>
          </p:sp>
        </p:grpSp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C2A2E59-19BB-8ABC-F091-609188ED46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114" y="963060"/>
            <a:ext cx="1651840" cy="165184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DA15943-8B70-B225-11D6-61A6EED349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8561" y="2406907"/>
            <a:ext cx="1849784" cy="1849784"/>
          </a:xfrm>
          <a:prstGeom prst="rect">
            <a:avLst/>
          </a:prstGeom>
        </p:spPr>
      </p:pic>
      <p:sp>
        <p:nvSpPr>
          <p:cNvPr id="11" name="Google Shape;94;p1">
            <a:extLst>
              <a:ext uri="{FF2B5EF4-FFF2-40B4-BE49-F238E27FC236}">
                <a16:creationId xmlns:a16="http://schemas.microsoft.com/office/drawing/2014/main" id="{99298BDE-50B9-ABA5-741D-71976D6B7B92}"/>
              </a:ext>
            </a:extLst>
          </p:cNvPr>
          <p:cNvSpPr txBox="1"/>
          <p:nvPr/>
        </p:nvSpPr>
        <p:spPr>
          <a:xfrm rot="10180">
            <a:off x="2034116" y="1138878"/>
            <a:ext cx="8997924" cy="1163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</a:rPr>
              <a:t>Научная группа разрабатывает тест-систему, которая позволит быстро определить наличие и содержание кумарина в любом объекте растительного происхождения.</a:t>
            </a:r>
            <a:endParaRPr sz="1100" dirty="0">
              <a:latin typeface="+mj-lt"/>
            </a:endParaRPr>
          </a:p>
        </p:txBody>
      </p:sp>
      <p:sp>
        <p:nvSpPr>
          <p:cNvPr id="12" name="Google Shape;94;p1">
            <a:extLst>
              <a:ext uri="{FF2B5EF4-FFF2-40B4-BE49-F238E27FC236}">
                <a16:creationId xmlns:a16="http://schemas.microsoft.com/office/drawing/2014/main" id="{3673EAAB-6020-B8EE-B085-5A59AB0731AD}"/>
              </a:ext>
            </a:extLst>
          </p:cNvPr>
          <p:cNvSpPr txBox="1"/>
          <p:nvPr/>
        </p:nvSpPr>
        <p:spPr>
          <a:xfrm rot="10180">
            <a:off x="170073" y="2628969"/>
            <a:ext cx="9506737" cy="335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85750" marR="0" lvl="0" indent="-285750" rtl="0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dirty="0">
                <a:latin typeface="+mj-lt"/>
              </a:rPr>
              <a:t>Цель проекта: </a:t>
            </a:r>
            <a:r>
              <a:rPr lang="ru-RU" dirty="0">
                <a:latin typeface="+mj-lt"/>
              </a:rPr>
              <a:t>разработать экспрессную тест-систему на основе хроматографического метода с флуоресцирующим детектированием для определения фитохимических токсичных веществ  в пищевой продукции</a:t>
            </a:r>
          </a:p>
          <a:p>
            <a:pPr marL="285750" marR="0" lvl="0" indent="-285750" rtl="0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dirty="0">
                <a:latin typeface="+mj-lt"/>
              </a:rPr>
              <a:t>Задачи проекта: </a:t>
            </a:r>
            <a:r>
              <a:rPr lang="ru-RU" dirty="0">
                <a:latin typeface="+mj-lt"/>
              </a:rPr>
              <a:t>смоделировать тест-систему, разработать ТУ, ТИ, запатентовать технологию и продукт.</a:t>
            </a:r>
          </a:p>
          <a:p>
            <a:pPr marL="285750" marR="0" lvl="0" indent="-285750" rtl="0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dirty="0">
                <a:latin typeface="+mj-lt"/>
              </a:rPr>
              <a:t>Ожидаемые результаты: </a:t>
            </a:r>
            <a:r>
              <a:rPr lang="ru-RU" dirty="0">
                <a:latin typeface="+mj-lt"/>
              </a:rPr>
              <a:t>доведение продукта до уровня </a:t>
            </a:r>
            <a:r>
              <a:rPr lang="ru-RU" dirty="0" err="1">
                <a:latin typeface="+mj-lt"/>
              </a:rPr>
              <a:t>MVP</a:t>
            </a:r>
            <a:endParaRPr lang="ru-RU" dirty="0">
              <a:latin typeface="+mj-lt"/>
            </a:endParaRPr>
          </a:p>
          <a:p>
            <a:pPr marL="285750" marR="0" lvl="0" indent="-285750" rtl="0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dirty="0">
                <a:latin typeface="+mj-lt"/>
              </a:rPr>
              <a:t>Области применения: </a:t>
            </a:r>
            <a:r>
              <a:rPr lang="ru-RU" dirty="0">
                <a:latin typeface="+mj-lt"/>
              </a:rPr>
              <a:t>сельскохозяйственная и пищевая промышленность,</a:t>
            </a:r>
          </a:p>
          <a:p>
            <a:pPr marL="285750" marR="0" lvl="0" indent="-285750" rtl="0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dirty="0">
                <a:latin typeface="+mj-lt"/>
              </a:rPr>
              <a:t>Возможные потребители</a:t>
            </a:r>
            <a:r>
              <a:rPr lang="ru-RU" sz="1100" b="1" dirty="0">
                <a:latin typeface="+mj-lt"/>
              </a:rPr>
              <a:t>: </a:t>
            </a:r>
            <a:r>
              <a:rPr lang="ru-RU" dirty="0">
                <a:latin typeface="+mj-lt"/>
              </a:rPr>
              <a:t>интересующиеся качеством питания лица (фермеры, лаборатории, производители пищевой продукции, потребители)</a:t>
            </a:r>
            <a:endParaRPr lang="ru-RU" sz="1100" dirty="0">
              <a:latin typeface="+mj-lt"/>
            </a:endParaRPr>
          </a:p>
          <a:p>
            <a:pPr marL="171450" marR="0" lvl="0" indent="-171450" rtl="0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1100" dirty="0">
              <a:latin typeface="+mj-lt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0BBC7F8-6B7C-2643-781A-410ACA1C615B}"/>
              </a:ext>
            </a:extLst>
          </p:cNvPr>
          <p:cNvSpPr/>
          <p:nvPr/>
        </p:nvSpPr>
        <p:spPr>
          <a:xfrm>
            <a:off x="0" y="5898524"/>
            <a:ext cx="12192000" cy="959476"/>
          </a:xfrm>
          <a:prstGeom prst="rect">
            <a:avLst/>
          </a:prstGeom>
          <a:gradFill>
            <a:gsLst>
              <a:gs pos="0">
                <a:srgbClr val="46D6B7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AAB0D8B-2C73-D462-5D45-8B3059126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4277D-5B91-4AFA-8300-295818B23AF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881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E48A47-55CA-3917-BEA0-4B060D753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425"/>
            <a:ext cx="10515600" cy="1325563"/>
          </a:xfrm>
        </p:spPr>
        <p:txBody>
          <a:bodyPr>
            <a:normAutofit/>
          </a:bodyPr>
          <a:lstStyle/>
          <a:p>
            <a:endParaRPr lang="ru-RU" sz="48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6926D5-59FA-359B-948A-4351067449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трелка: вниз 3">
            <a:extLst>
              <a:ext uri="{FF2B5EF4-FFF2-40B4-BE49-F238E27FC236}">
                <a16:creationId xmlns:a16="http://schemas.microsoft.com/office/drawing/2014/main" id="{E9DD5100-A4B5-8060-248F-25939A5C35DC}"/>
              </a:ext>
            </a:extLst>
          </p:cNvPr>
          <p:cNvSpPr/>
          <p:nvPr/>
        </p:nvSpPr>
        <p:spPr>
          <a:xfrm rot="1852098">
            <a:off x="9309818" y="2225645"/>
            <a:ext cx="460011" cy="765349"/>
          </a:xfrm>
          <a:prstGeom prst="downArrow">
            <a:avLst/>
          </a:prstGeom>
          <a:solidFill>
            <a:srgbClr val="9933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id="{8AF47810-23E2-CE68-E11A-B17528144539}"/>
              </a:ext>
            </a:extLst>
          </p:cNvPr>
          <p:cNvSpPr/>
          <p:nvPr/>
        </p:nvSpPr>
        <p:spPr>
          <a:xfrm rot="19326829">
            <a:off x="6282521" y="2260022"/>
            <a:ext cx="460011" cy="765349"/>
          </a:xfrm>
          <a:prstGeom prst="downArrow">
            <a:avLst/>
          </a:prstGeom>
          <a:solidFill>
            <a:srgbClr val="9933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id="{A69A8DC5-64A3-D52E-3CE7-D47CBE86CE76}"/>
              </a:ext>
            </a:extLst>
          </p:cNvPr>
          <p:cNvSpPr/>
          <p:nvPr/>
        </p:nvSpPr>
        <p:spPr>
          <a:xfrm>
            <a:off x="7822364" y="3011860"/>
            <a:ext cx="430386" cy="818940"/>
          </a:xfrm>
          <a:prstGeom prst="downArrow">
            <a:avLst/>
          </a:prstGeom>
          <a:solidFill>
            <a:srgbClr val="9933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9317919F-CC15-6E08-351A-2286381EF0FC}"/>
              </a:ext>
            </a:extLst>
          </p:cNvPr>
          <p:cNvSpPr/>
          <p:nvPr/>
        </p:nvSpPr>
        <p:spPr>
          <a:xfrm rot="16200000">
            <a:off x="4290353" y="1544871"/>
            <a:ext cx="273281" cy="1346245"/>
          </a:xfrm>
          <a:prstGeom prst="downArrow">
            <a:avLst/>
          </a:prstGeom>
          <a:solidFill>
            <a:srgbClr val="9933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Стрелка: вниз 7">
            <a:extLst>
              <a:ext uri="{FF2B5EF4-FFF2-40B4-BE49-F238E27FC236}">
                <a16:creationId xmlns:a16="http://schemas.microsoft.com/office/drawing/2014/main" id="{B54CCA7D-97C4-643C-C8A0-6FEE99F3F2AD}"/>
              </a:ext>
            </a:extLst>
          </p:cNvPr>
          <p:cNvSpPr/>
          <p:nvPr/>
        </p:nvSpPr>
        <p:spPr>
          <a:xfrm>
            <a:off x="2312460" y="1662327"/>
            <a:ext cx="430386" cy="1346245"/>
          </a:xfrm>
          <a:prstGeom prst="downArrow">
            <a:avLst/>
          </a:prstGeom>
          <a:solidFill>
            <a:srgbClr val="9933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4DAC609C-1291-3152-2D25-801C40D200D6}"/>
              </a:ext>
            </a:extLst>
          </p:cNvPr>
          <p:cNvSpPr/>
          <p:nvPr/>
        </p:nvSpPr>
        <p:spPr>
          <a:xfrm>
            <a:off x="493019" y="1892661"/>
            <a:ext cx="3956060" cy="638431"/>
          </a:xfrm>
          <a:prstGeom prst="roundRect">
            <a:avLst/>
          </a:prstGeom>
          <a:gradFill>
            <a:gsLst>
              <a:gs pos="0">
                <a:srgbClr val="9933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ysClr val="windowText" lastClr="000000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Токсичность для </a:t>
            </a:r>
            <a:r>
              <a:rPr lang="ru-RU" dirty="0" err="1">
                <a:solidFill>
                  <a:sysClr val="windowText" lastClr="000000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животных</a:t>
            </a:r>
            <a:r>
              <a:rPr lang="ru-RU" baseline="30000" dirty="0" err="1">
                <a:solidFill>
                  <a:schemeClr val="tx1"/>
                </a:solidFill>
                <a:effectLst/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1,2,3</a:t>
            </a:r>
            <a:r>
              <a:rPr lang="ru-RU" sz="1400" baseline="30000" dirty="0">
                <a:solidFill>
                  <a:schemeClr val="tx1"/>
                </a:solidFill>
                <a:effectLst/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ru-RU" sz="1400" dirty="0">
              <a:solidFill>
                <a:schemeClr val="tx1"/>
              </a:solidFill>
              <a:latin typeface="+mj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9D21A1D4-6333-CA62-E6F8-ADCABC50324C}"/>
              </a:ext>
            </a:extLst>
          </p:cNvPr>
          <p:cNvSpPr/>
          <p:nvPr/>
        </p:nvSpPr>
        <p:spPr>
          <a:xfrm>
            <a:off x="493019" y="3008572"/>
            <a:ext cx="3956060" cy="871298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ysClr val="windowText" lastClr="000000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Ожоги, кровотечения, болезнь внутренних органов, сниженная продуктивность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3D12CED7-D687-0F0F-EFE6-385CF2D92B1F}"/>
              </a:ext>
            </a:extLst>
          </p:cNvPr>
          <p:cNvSpPr/>
          <p:nvPr/>
        </p:nvSpPr>
        <p:spPr>
          <a:xfrm>
            <a:off x="6096000" y="2962852"/>
            <a:ext cx="3956060" cy="483877"/>
          </a:xfrm>
          <a:prstGeom prst="roundRect">
            <a:avLst/>
          </a:prstGeom>
          <a:gradFill>
            <a:gsLst>
              <a:gs pos="0">
                <a:srgbClr val="9933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ysClr val="windowText" lastClr="000000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Токсичность для </a:t>
            </a:r>
            <a:r>
              <a:rPr lang="ru-RU" dirty="0" err="1">
                <a:solidFill>
                  <a:sysClr val="windowText" lastClr="000000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человека</a:t>
            </a:r>
            <a:r>
              <a:rPr lang="ru-RU" baseline="30000" dirty="0" err="1">
                <a:solidFill>
                  <a:schemeClr val="tx1"/>
                </a:solidFill>
                <a:effectLst/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1,2,3</a:t>
            </a:r>
            <a:r>
              <a:rPr lang="ru-RU" sz="1400" baseline="30000" dirty="0">
                <a:solidFill>
                  <a:schemeClr val="tx1"/>
                </a:solidFill>
                <a:effectLst/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ru-RU" dirty="0">
              <a:solidFill>
                <a:sysClr val="windowText" lastClr="000000"/>
              </a:solidFill>
              <a:latin typeface="+mj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1A42DA1D-6752-6F4D-8FFE-6208DA744B29}"/>
              </a:ext>
            </a:extLst>
          </p:cNvPr>
          <p:cNvSpPr/>
          <p:nvPr/>
        </p:nvSpPr>
        <p:spPr>
          <a:xfrm>
            <a:off x="5102607" y="1892662"/>
            <a:ext cx="2773712" cy="638430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ysClr val="windowText" lastClr="000000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Экскреция с молоком, накопление в мясе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677E8C3-AFD5-7679-13CC-E8CCC2E95D99}"/>
              </a:ext>
            </a:extLst>
          </p:cNvPr>
          <p:cNvSpPr txBox="1"/>
          <p:nvPr/>
        </p:nvSpPr>
        <p:spPr>
          <a:xfrm>
            <a:off x="324666" y="446337"/>
            <a:ext cx="11542668" cy="646331"/>
          </a:xfrm>
          <a:prstGeom prst="rect">
            <a:avLst/>
          </a:prstGeom>
          <a:gradFill>
            <a:gsLst>
              <a:gs pos="0">
                <a:srgbClr val="9933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effectLst/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Кумаринсодержащие</a:t>
            </a:r>
            <a:r>
              <a:rPr lang="ru-RU" dirty="0">
                <a:effectLst/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 растения могут попадать в биомассу при заготовке сырья для кормов, в пищевые продукты растительного происхождения </a:t>
            </a:r>
            <a:endParaRPr lang="ru-RU" dirty="0">
              <a:latin typeface="+mj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E2EA8C-D16F-439C-A227-C535B4F1990F}"/>
              </a:ext>
            </a:extLst>
          </p:cNvPr>
          <p:cNvSpPr txBox="1"/>
          <p:nvPr/>
        </p:nvSpPr>
        <p:spPr>
          <a:xfrm>
            <a:off x="6862184" y="5504163"/>
            <a:ext cx="4951916" cy="12234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50" kern="100" dirty="0" err="1">
                <a:effectLst/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ВетПиН</a:t>
            </a:r>
            <a:r>
              <a:rPr lang="ru-RU" sz="1050" kern="100" dirty="0">
                <a:effectLst/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 и требования к качеству кормов для непродуктивных животных от 15 июля 1997 г. N 13-7-2/1010,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50" kern="100" dirty="0">
                <a:effectLst/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ГОСТ Р 55453-2022 «Корма для непродуктивных животных. Общие технические условия»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50" kern="100" dirty="0">
                <a:effectLst/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проект Технического регламента «О безопасности кормов и кормовых добавок» </a:t>
            </a:r>
          </a:p>
          <a:p>
            <a:pPr algn="ctr"/>
            <a:r>
              <a:rPr lang="ru-RU" sz="1050" b="1" kern="100" dirty="0">
                <a:effectLst/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не содержат показателей и норм безопасности по содержанию кумаринов.</a:t>
            </a:r>
            <a:endParaRPr lang="ru-RU" sz="1050" dirty="0">
              <a:latin typeface="+mj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FB6D342B-B9A3-6BD4-95DB-B69AB2F4F1A8}"/>
              </a:ext>
            </a:extLst>
          </p:cNvPr>
          <p:cNvSpPr/>
          <p:nvPr/>
        </p:nvSpPr>
        <p:spPr>
          <a:xfrm>
            <a:off x="6096000" y="3853555"/>
            <a:ext cx="3956060" cy="540913"/>
          </a:xfrm>
          <a:prstGeom prst="round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ysClr val="windowText" lastClr="000000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Аллергические реакции, кровотечения, отравления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09FE8FE-DFE3-B3CE-4486-CB24B09E49DA}"/>
              </a:ext>
            </a:extLst>
          </p:cNvPr>
          <p:cNvSpPr txBox="1"/>
          <p:nvPr/>
        </p:nvSpPr>
        <p:spPr>
          <a:xfrm>
            <a:off x="4237" y="4791513"/>
            <a:ext cx="12192000" cy="369332"/>
          </a:xfrm>
          <a:prstGeom prst="rect">
            <a:avLst/>
          </a:prstGeom>
          <a:gradFill>
            <a:gsLst>
              <a:gs pos="0">
                <a:srgbClr val="9933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effectLst/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Нет экспрессных способов контроля критического количества кумарина для сельскохозяйственной и пищевой продукции!</a:t>
            </a:r>
            <a:endParaRPr lang="ru-RU" dirty="0">
              <a:latin typeface="+mj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1BC9E7C9-F953-7B25-0C6C-F3D297326F44}"/>
              </a:ext>
            </a:extLst>
          </p:cNvPr>
          <p:cNvSpPr/>
          <p:nvPr/>
        </p:nvSpPr>
        <p:spPr>
          <a:xfrm>
            <a:off x="493019" y="1240527"/>
            <a:ext cx="3956060" cy="421800"/>
          </a:xfrm>
          <a:prstGeom prst="round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ysClr val="windowText" lastClr="000000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Корма, силос, полевые сорняки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41A840A2-1541-1CB8-7104-FEEF831C629B}"/>
              </a:ext>
            </a:extLst>
          </p:cNvPr>
          <p:cNvSpPr/>
          <p:nvPr/>
        </p:nvSpPr>
        <p:spPr>
          <a:xfrm>
            <a:off x="8304178" y="1898779"/>
            <a:ext cx="3376668" cy="638431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ysClr val="windowText" lastClr="000000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Продукция с корицей, растительные масла, специи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B81C88B-71C1-5BE3-7B38-40C60B286F29}"/>
              </a:ext>
            </a:extLst>
          </p:cNvPr>
          <p:cNvSpPr txBox="1"/>
          <p:nvPr/>
        </p:nvSpPr>
        <p:spPr>
          <a:xfrm>
            <a:off x="148872" y="4443538"/>
            <a:ext cx="117184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Романов, </a:t>
            </a:r>
            <a:r>
              <a:rPr lang="ru-RU" sz="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В.Н</a:t>
            </a:r>
            <a:r>
              <a:rPr lang="ru-RU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Значение пастбищ при выращивании молодняка крупного рогатого скота / </a:t>
            </a:r>
            <a:r>
              <a:rPr lang="ru-RU" sz="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В.Н</a:t>
            </a:r>
            <a:r>
              <a:rPr lang="ru-RU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Романов, </a:t>
            </a:r>
            <a:r>
              <a:rPr lang="ru-RU" sz="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Н.А</a:t>
            </a:r>
            <a:r>
              <a:rPr lang="ru-RU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Табаков, </a:t>
            </a:r>
            <a:r>
              <a:rPr lang="ru-RU" sz="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А.В</a:t>
            </a:r>
            <a:r>
              <a:rPr lang="ru-RU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Василенко, </a:t>
            </a:r>
            <a:r>
              <a:rPr lang="ru-RU" sz="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Н.С</a:t>
            </a:r>
            <a:r>
              <a:rPr lang="ru-RU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Козулина // Научное обеспечение животноводства Сибири: материалы VI Международной научно-практической конференции. – 2022. – </a:t>
            </a:r>
            <a:r>
              <a:rPr lang="en-US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</a:t>
            </a:r>
            <a:r>
              <a:rPr lang="ru-RU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6. – </a:t>
            </a:r>
            <a:r>
              <a:rPr lang="en-US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ru-RU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277-282. </a:t>
            </a:r>
            <a:r>
              <a:rPr lang="ru-RU" sz="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ru-RU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10.52686/9785604525005_277 2. </a:t>
            </a:r>
            <a:r>
              <a:rPr lang="en-US" sz="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Habtamu</a:t>
            </a:r>
            <a:r>
              <a:rPr lang="en-US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F. G. Antinutritional factors in plant foods: Potential health benefits and adverse effects / F.G. </a:t>
            </a:r>
            <a:r>
              <a:rPr lang="en-US" sz="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Habtamu</a:t>
            </a:r>
            <a:r>
              <a:rPr lang="en-US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R. </a:t>
            </a:r>
            <a:r>
              <a:rPr lang="en-US" sz="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Negussie</a:t>
            </a:r>
            <a:r>
              <a:rPr lang="en-US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// International Journal of Nutrition and Food Sciences. – 2014. – No 3. – P. 284-289. </a:t>
            </a:r>
            <a:r>
              <a:rPr lang="en-US" sz="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en-US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10.11648/</a:t>
            </a:r>
            <a:r>
              <a:rPr lang="en-US" sz="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j.ijnfs.20140304.18</a:t>
            </a:r>
            <a:r>
              <a:rPr lang="ru-RU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3. </a:t>
            </a:r>
            <a:r>
              <a:rPr lang="en-US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Plumlee, Konnie H. (2004). Clinical Veterinary Toxicology || Plants. , (), 337–442. </a:t>
            </a:r>
            <a:r>
              <a:rPr lang="en-US" sz="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doi:10.1016</a:t>
            </a:r>
            <a:r>
              <a:rPr lang="en-US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B0</a:t>
            </a:r>
            <a:r>
              <a:rPr lang="en-US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-32-301125-X/50028-5 </a:t>
            </a:r>
            <a:endParaRPr lang="ru-RU" sz="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73F8409-FB30-CAAA-D8B4-0137EB17C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3535" y="958452"/>
            <a:ext cx="1112784" cy="1112784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1B93014-5300-0F02-0934-95405FD5F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6354" y="802988"/>
            <a:ext cx="1408045" cy="140804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4C01A44-B032-44BF-83B3-2DB38E0B6DD2}"/>
              </a:ext>
            </a:extLst>
          </p:cNvPr>
          <p:cNvSpPr txBox="1"/>
          <p:nvPr/>
        </p:nvSpPr>
        <p:spPr>
          <a:xfrm>
            <a:off x="266888" y="5497713"/>
            <a:ext cx="5219512" cy="122341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50" kern="100" dirty="0">
                <a:effectLst/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Кумарин был изъят из использования в США в 1954 году на основании результатов </a:t>
            </a:r>
            <a:r>
              <a:rPr lang="ru-RU" sz="1050" kern="100" dirty="0" err="1">
                <a:effectLst/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гепатотоксичности</a:t>
            </a:r>
            <a:r>
              <a:rPr lang="ru-RU" sz="1050" kern="100" dirty="0">
                <a:effectLst/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 у крыс и собак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50" kern="100" dirty="0"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Регламент (ЕС) № 1334/2008 Европейского парламента и совета: Согласно Приложению III этого регламента, кумарин не должен добавляться в качестве вещества в пищевые продукты, хотя максимальный уровень кумарина установлен для некоторых составных пищевых продуктов, в которые корица добавляется в качестве ароматизатора и/или пищевого ингредиента со вкусовыми свойствами</a:t>
            </a:r>
            <a:endParaRPr lang="ru-RU" sz="1050" dirty="0">
              <a:latin typeface="+mj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97A7F19-5853-B8A9-11AC-39D094AF7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4277D-5B91-4AFA-8300-295818B23AF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697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AD476FC5-B385-B389-BE1E-676E27E07A6A}"/>
              </a:ext>
            </a:extLst>
          </p:cNvPr>
          <p:cNvSpPr/>
          <p:nvPr/>
        </p:nvSpPr>
        <p:spPr>
          <a:xfrm>
            <a:off x="4511912" y="46861"/>
            <a:ext cx="7582491" cy="3263009"/>
          </a:xfrm>
          <a:prstGeom prst="roundRect">
            <a:avLst/>
          </a:prstGeom>
          <a:noFill/>
          <a:ln>
            <a:solidFill>
              <a:srgbClr val="FF66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686F9B4-8EFD-653E-5A28-91217B39F59D}"/>
              </a:ext>
            </a:extLst>
          </p:cNvPr>
          <p:cNvSpPr/>
          <p:nvPr/>
        </p:nvSpPr>
        <p:spPr>
          <a:xfrm>
            <a:off x="7843234" y="3548131"/>
            <a:ext cx="4195594" cy="3230780"/>
          </a:xfrm>
          <a:prstGeom prst="roundRect">
            <a:avLst/>
          </a:prstGeom>
          <a:noFill/>
          <a:ln>
            <a:solidFill>
              <a:srgbClr val="FF66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5AC81B-0235-8994-546F-B6F2C34815F0}"/>
              </a:ext>
            </a:extLst>
          </p:cNvPr>
          <p:cNvSpPr txBox="1"/>
          <p:nvPr/>
        </p:nvSpPr>
        <p:spPr>
          <a:xfrm>
            <a:off x="-66522" y="145439"/>
            <a:ext cx="46999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+mj-lt"/>
              </a:rPr>
              <a:t>Кумарины в растительных объектах</a:t>
            </a:r>
            <a:endParaRPr lang="ru-RU" b="1" dirty="0"/>
          </a:p>
          <a:p>
            <a:pPr algn="ctr"/>
            <a:r>
              <a:rPr lang="ru-RU" dirty="0"/>
              <a:t>Как показатель качества </a:t>
            </a:r>
          </a:p>
          <a:p>
            <a:pPr algn="ctr"/>
            <a:r>
              <a:rPr lang="ru-RU" dirty="0"/>
              <a:t>пищевой продукции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3DFC83-6E13-0E72-C4A2-2A1ADFC5F159}"/>
              </a:ext>
            </a:extLst>
          </p:cNvPr>
          <p:cNvSpPr txBox="1"/>
          <p:nvPr/>
        </p:nvSpPr>
        <p:spPr>
          <a:xfrm>
            <a:off x="4440070" y="97684"/>
            <a:ext cx="76800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+mj-lt"/>
              </a:rPr>
              <a:t>Синтетические кумарины: отрава для крыс</a:t>
            </a:r>
          </a:p>
          <a:p>
            <a:endParaRPr lang="ru-RU" dirty="0"/>
          </a:p>
          <a:p>
            <a:pPr algn="ctr"/>
            <a:r>
              <a:rPr lang="ru-RU" dirty="0"/>
              <a:t>Быстрое выявление причины отравления</a:t>
            </a:r>
            <a:r>
              <a:rPr lang="en-US" dirty="0"/>
              <a:t>,</a:t>
            </a:r>
            <a:r>
              <a:rPr lang="ru-RU" dirty="0"/>
              <a:t> в частности</a:t>
            </a:r>
            <a:r>
              <a:rPr lang="en-US" dirty="0"/>
              <a:t>,</a:t>
            </a:r>
            <a:r>
              <a:rPr lang="ru-RU" dirty="0"/>
              <a:t> домашних животных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6D221D-D810-497A-9303-DBD0B6010995}"/>
              </a:ext>
            </a:extLst>
          </p:cNvPr>
          <p:cNvSpPr txBox="1"/>
          <p:nvPr/>
        </p:nvSpPr>
        <p:spPr>
          <a:xfrm>
            <a:off x="7983035" y="3548131"/>
            <a:ext cx="384804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+mj-lt"/>
              </a:rPr>
              <a:t>Синтетические кумарины: </a:t>
            </a:r>
          </a:p>
          <a:p>
            <a:pPr algn="ctr"/>
            <a:r>
              <a:rPr lang="ru-RU" b="1" dirty="0">
                <a:latin typeface="+mj-lt"/>
              </a:rPr>
              <a:t>лекарственные препараты</a:t>
            </a:r>
            <a:endParaRPr lang="ru-RU" dirty="0"/>
          </a:p>
          <a:p>
            <a:r>
              <a:rPr lang="ru-RU" dirty="0"/>
              <a:t>Косвенный интерес к отравлениям:</a:t>
            </a:r>
          </a:p>
          <a:p>
            <a:r>
              <a:rPr lang="ru-RU" dirty="0"/>
              <a:t>Редко, ограниченный круг потребителей, взрослый не приверженный возраст, изученная проблема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1349705-630C-A3EC-2DCA-0AC357A969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162" t="22520" r="22148" b="8544"/>
          <a:stretch/>
        </p:blipFill>
        <p:spPr>
          <a:xfrm>
            <a:off x="962480" y="1143686"/>
            <a:ext cx="2745014" cy="227867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4979A2B-EF61-B6BD-E491-12DA4C6CD1A9}"/>
              </a:ext>
            </a:extLst>
          </p:cNvPr>
          <p:cNvSpPr txBox="1"/>
          <p:nvPr/>
        </p:nvSpPr>
        <p:spPr>
          <a:xfrm>
            <a:off x="335725" y="6295727"/>
            <a:ext cx="51240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" dirty="0" err="1"/>
              <a:t>https</a:t>
            </a:r>
            <a:r>
              <a:rPr lang="ru-RU" sz="400" dirty="0"/>
              <a:t>://</a:t>
            </a:r>
            <a:r>
              <a:rPr lang="ru-RU" sz="400" dirty="0" err="1"/>
              <a:t>www.ozon.ru</a:t>
            </a:r>
            <a:r>
              <a:rPr lang="ru-RU" sz="400" dirty="0"/>
              <a:t>/</a:t>
            </a:r>
            <a:r>
              <a:rPr lang="ru-RU" sz="400" dirty="0" err="1"/>
              <a:t>product</a:t>
            </a:r>
            <a:r>
              <a:rPr lang="ru-RU" sz="400" dirty="0"/>
              <a:t>/</a:t>
            </a:r>
            <a:r>
              <a:rPr lang="ru-RU" sz="400" dirty="0" err="1"/>
              <a:t>boby</a:t>
            </a:r>
            <a:r>
              <a:rPr lang="ru-RU" sz="400" dirty="0"/>
              <a:t>-</a:t>
            </a:r>
            <a:r>
              <a:rPr lang="ru-RU" sz="400" dirty="0" err="1"/>
              <a:t>tonka</a:t>
            </a:r>
            <a:r>
              <a:rPr lang="ru-RU" sz="400" dirty="0"/>
              <a:t>-</a:t>
            </a:r>
            <a:r>
              <a:rPr lang="ru-RU" sz="400" dirty="0" err="1"/>
              <a:t>tselye</a:t>
            </a:r>
            <a:r>
              <a:rPr lang="ru-RU" sz="400" dirty="0"/>
              <a:t>-</a:t>
            </a:r>
            <a:r>
              <a:rPr lang="ru-RU" sz="400" dirty="0" err="1"/>
              <a:t>venesuela</a:t>
            </a:r>
            <a:r>
              <a:rPr lang="ru-RU" sz="400" dirty="0"/>
              <a:t>-25-g-1653113312/?</a:t>
            </a:r>
            <a:r>
              <a:rPr lang="ru-RU" sz="400" dirty="0" err="1"/>
              <a:t>advert</a:t>
            </a:r>
            <a:r>
              <a:rPr lang="ru-RU" sz="400" dirty="0"/>
              <a:t>=ACkBkfUqwfVQcU2jzGtByDbhPMM-eA8J_wZofIK9gvCsvKgM1KfhqduwG7yCyu1vSbXsx8FZ9fLHBzP3YVnhwKen3gv7qnfI8zGF0tJBZKMskWyfNILOmJ2-Q8fxOxenObfY61uN5nmpq-oz2sM2Qv19hTv1k6Cdz98U4Bw-n9E8OHvyz3dA_yGIyB4h0LgS7vRQEN7QEpbXkr41Jdw1wEUfPg7mvn33-Exoyd00dAA0FgureCpVlubwzsCA7nDcdaiaSGGMLyqFTzylC95MnBDdvSOR7hhi2bZ5P4KRyKeMfF-uJgX2H8-6aLSKNMyONNY6OhEcn_WMZxaUyFMIz5zVEPj_fkg6Eenb3pEDNfMCG15EYgSeSAZCSbjvOWomVrY0LwI9crRDXRk1IdeRqSiX88QTcaDzgPaqUPL6MLw_VEA_zL-ii5el0G92dw5O-bbWA55-gcPAulw2Bt8_r6pXwhmjZE9qSU3CWwh-VA&amp;avtc=</a:t>
            </a:r>
            <a:r>
              <a:rPr lang="ru-RU" sz="400" dirty="0" err="1"/>
              <a:t>1&amp;avte</a:t>
            </a:r>
            <a:r>
              <a:rPr lang="ru-RU" sz="400" dirty="0"/>
              <a:t>=</a:t>
            </a:r>
            <a:r>
              <a:rPr lang="ru-RU" sz="400" dirty="0" err="1"/>
              <a:t>4&amp;avts</a:t>
            </a:r>
            <a:r>
              <a:rPr lang="ru-RU" sz="400" dirty="0"/>
              <a:t>=</a:t>
            </a:r>
            <a:r>
              <a:rPr lang="ru-RU" sz="400" dirty="0" err="1"/>
              <a:t>1736534018&amp;keywords</a:t>
            </a:r>
            <a:r>
              <a:rPr lang="ru-RU" sz="400" dirty="0"/>
              <a:t>=%</a:t>
            </a:r>
            <a:r>
              <a:rPr lang="ru-RU" sz="400" dirty="0" err="1"/>
              <a:t>D0%B1%D0%BE%D0%B1%D1%8B</a:t>
            </a:r>
            <a:r>
              <a:rPr lang="ru-RU" sz="400" dirty="0"/>
              <a:t>+%</a:t>
            </a:r>
            <a:r>
              <a:rPr lang="ru-RU" sz="400" dirty="0" err="1"/>
              <a:t>D1%82%D0%BE%D0%BD%D0%BA%D0%B0</a:t>
            </a:r>
            <a:r>
              <a:rPr lang="ru-RU" sz="400" dirty="0"/>
              <a:t>+%</a:t>
            </a:r>
            <a:r>
              <a:rPr lang="ru-RU" sz="400" dirty="0" err="1"/>
              <a:t>D1%81%D0%BF%D0%B5%D1%86%D0%B8%D1%8F</a:t>
            </a:r>
            <a:endParaRPr lang="ru-RU" sz="400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1246A30-5499-5810-2B2B-243A9B1478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219" t="24316" r="25845" b="28816"/>
          <a:stretch/>
        </p:blipFill>
        <p:spPr>
          <a:xfrm>
            <a:off x="8408916" y="1266064"/>
            <a:ext cx="3547124" cy="164162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D9F338D-F7D9-D6B8-4093-03B81DD5216F}"/>
              </a:ext>
            </a:extLst>
          </p:cNvPr>
          <p:cNvSpPr txBox="1"/>
          <p:nvPr/>
        </p:nvSpPr>
        <p:spPr>
          <a:xfrm>
            <a:off x="10182478" y="2917130"/>
            <a:ext cx="333992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" dirty="0">
                <a:hlinkClick r:id="rId4"/>
              </a:rPr>
              <a:t>https://</a:t>
            </a:r>
            <a:r>
              <a:rPr lang="en-US" sz="400" dirty="0" err="1">
                <a:hlinkClick r:id="rId4"/>
              </a:rPr>
              <a:t>tass.ru</a:t>
            </a:r>
            <a:r>
              <a:rPr lang="en-US" sz="400" dirty="0">
                <a:hlinkClick r:id="rId4"/>
              </a:rPr>
              <a:t>/</a:t>
            </a:r>
            <a:r>
              <a:rPr lang="en-US" sz="400" dirty="0" err="1">
                <a:hlinkClick r:id="rId4"/>
              </a:rPr>
              <a:t>proisshestviya</a:t>
            </a:r>
            <a:r>
              <a:rPr lang="en-US" sz="400" dirty="0">
                <a:hlinkClick r:id="rId4"/>
              </a:rPr>
              <a:t>/6807405</a:t>
            </a:r>
            <a:endParaRPr lang="ru-RU" sz="400" dirty="0"/>
          </a:p>
          <a:p>
            <a:r>
              <a:rPr lang="en-US" sz="400" dirty="0"/>
              <a:t>https://</a:t>
            </a:r>
            <a:r>
              <a:rPr lang="en-US" sz="400" dirty="0" err="1"/>
              <a:t>vet.cap.ru</a:t>
            </a:r>
            <a:r>
              <a:rPr lang="en-US" sz="400" dirty="0"/>
              <a:t>/news/2021/03/23/</a:t>
            </a:r>
            <a:r>
              <a:rPr lang="en-US" sz="400" dirty="0" err="1"/>
              <a:t>otravlenie-zhivotnih-krisinim-yadom</a:t>
            </a:r>
            <a:endParaRPr lang="ru-RU" sz="400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62F112A-979B-2C67-B26B-5A370D83CFF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818" t="23119" r="25435" b="47247"/>
          <a:stretch/>
        </p:blipFill>
        <p:spPr>
          <a:xfrm>
            <a:off x="4739626" y="1305920"/>
            <a:ext cx="3633621" cy="1169910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4A2B1812-CCB2-87DB-81A2-228A3661D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16" y="3422364"/>
            <a:ext cx="3208214" cy="2784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>
            <a:extLst>
              <a:ext uri="{FF2B5EF4-FFF2-40B4-BE49-F238E27FC236}">
                <a16:creationId xmlns:a16="http://schemas.microsoft.com/office/drawing/2014/main" id="{06DFC673-729C-17BB-D517-8134A3734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8763" y="5362035"/>
            <a:ext cx="2396529" cy="110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C04D098-7246-C118-370C-E117DB624C25}"/>
              </a:ext>
            </a:extLst>
          </p:cNvPr>
          <p:cNvSpPr/>
          <p:nvPr/>
        </p:nvSpPr>
        <p:spPr>
          <a:xfrm>
            <a:off x="71842" y="23443"/>
            <a:ext cx="7680088" cy="6804825"/>
          </a:xfrm>
          <a:custGeom>
            <a:avLst/>
            <a:gdLst>
              <a:gd name="connsiteX0" fmla="*/ 0 w 4325599"/>
              <a:gd name="connsiteY0" fmla="*/ 720948 h 6701668"/>
              <a:gd name="connsiteX1" fmla="*/ 720948 w 4325599"/>
              <a:gd name="connsiteY1" fmla="*/ 0 h 6701668"/>
              <a:gd name="connsiteX2" fmla="*/ 3604651 w 4325599"/>
              <a:gd name="connsiteY2" fmla="*/ 0 h 6701668"/>
              <a:gd name="connsiteX3" fmla="*/ 4325599 w 4325599"/>
              <a:gd name="connsiteY3" fmla="*/ 720948 h 6701668"/>
              <a:gd name="connsiteX4" fmla="*/ 4325599 w 4325599"/>
              <a:gd name="connsiteY4" fmla="*/ 5980720 h 6701668"/>
              <a:gd name="connsiteX5" fmla="*/ 3604651 w 4325599"/>
              <a:gd name="connsiteY5" fmla="*/ 6701668 h 6701668"/>
              <a:gd name="connsiteX6" fmla="*/ 720948 w 4325599"/>
              <a:gd name="connsiteY6" fmla="*/ 6701668 h 6701668"/>
              <a:gd name="connsiteX7" fmla="*/ 0 w 4325599"/>
              <a:gd name="connsiteY7" fmla="*/ 5980720 h 6701668"/>
              <a:gd name="connsiteX8" fmla="*/ 0 w 4325599"/>
              <a:gd name="connsiteY8" fmla="*/ 720948 h 6701668"/>
              <a:gd name="connsiteX0" fmla="*/ 0 w 5935458"/>
              <a:gd name="connsiteY0" fmla="*/ 720948 h 6725853"/>
              <a:gd name="connsiteX1" fmla="*/ 720948 w 5935458"/>
              <a:gd name="connsiteY1" fmla="*/ 0 h 6725853"/>
              <a:gd name="connsiteX2" fmla="*/ 3604651 w 5935458"/>
              <a:gd name="connsiteY2" fmla="*/ 0 h 6725853"/>
              <a:gd name="connsiteX3" fmla="*/ 4325599 w 5935458"/>
              <a:gd name="connsiteY3" fmla="*/ 720948 h 6725853"/>
              <a:gd name="connsiteX4" fmla="*/ 5935458 w 5935458"/>
              <a:gd name="connsiteY4" fmla="*/ 6444359 h 6725853"/>
              <a:gd name="connsiteX5" fmla="*/ 3604651 w 5935458"/>
              <a:gd name="connsiteY5" fmla="*/ 6701668 h 6725853"/>
              <a:gd name="connsiteX6" fmla="*/ 720948 w 5935458"/>
              <a:gd name="connsiteY6" fmla="*/ 6701668 h 6725853"/>
              <a:gd name="connsiteX7" fmla="*/ 0 w 5935458"/>
              <a:gd name="connsiteY7" fmla="*/ 5980720 h 6725853"/>
              <a:gd name="connsiteX8" fmla="*/ 0 w 5935458"/>
              <a:gd name="connsiteY8" fmla="*/ 720948 h 6725853"/>
              <a:gd name="connsiteX0" fmla="*/ 0 w 5959844"/>
              <a:gd name="connsiteY0" fmla="*/ 720948 h 6725853"/>
              <a:gd name="connsiteX1" fmla="*/ 720948 w 5959844"/>
              <a:gd name="connsiteY1" fmla="*/ 0 h 6725853"/>
              <a:gd name="connsiteX2" fmla="*/ 3604651 w 5959844"/>
              <a:gd name="connsiteY2" fmla="*/ 0 h 6725853"/>
              <a:gd name="connsiteX3" fmla="*/ 4325599 w 5959844"/>
              <a:gd name="connsiteY3" fmla="*/ 720948 h 6725853"/>
              <a:gd name="connsiteX4" fmla="*/ 4474402 w 5959844"/>
              <a:gd name="connsiteY4" fmla="*/ 3765284 h 6725853"/>
              <a:gd name="connsiteX5" fmla="*/ 5935458 w 5959844"/>
              <a:gd name="connsiteY5" fmla="*/ 6444359 h 6725853"/>
              <a:gd name="connsiteX6" fmla="*/ 3604651 w 5959844"/>
              <a:gd name="connsiteY6" fmla="*/ 6701668 h 6725853"/>
              <a:gd name="connsiteX7" fmla="*/ 720948 w 5959844"/>
              <a:gd name="connsiteY7" fmla="*/ 6701668 h 6725853"/>
              <a:gd name="connsiteX8" fmla="*/ 0 w 5959844"/>
              <a:gd name="connsiteY8" fmla="*/ 5980720 h 6725853"/>
              <a:gd name="connsiteX9" fmla="*/ 0 w 5959844"/>
              <a:gd name="connsiteY9" fmla="*/ 720948 h 6725853"/>
              <a:gd name="connsiteX0" fmla="*/ 0 w 6071867"/>
              <a:gd name="connsiteY0" fmla="*/ 720948 h 6725853"/>
              <a:gd name="connsiteX1" fmla="*/ 720948 w 6071867"/>
              <a:gd name="connsiteY1" fmla="*/ 0 h 6725853"/>
              <a:gd name="connsiteX2" fmla="*/ 3604651 w 6071867"/>
              <a:gd name="connsiteY2" fmla="*/ 0 h 6725853"/>
              <a:gd name="connsiteX3" fmla="*/ 4325599 w 6071867"/>
              <a:gd name="connsiteY3" fmla="*/ 720948 h 6725853"/>
              <a:gd name="connsiteX4" fmla="*/ 4474402 w 6071867"/>
              <a:gd name="connsiteY4" fmla="*/ 3765284 h 6725853"/>
              <a:gd name="connsiteX5" fmla="*/ 5852441 w 6071867"/>
              <a:gd name="connsiteY5" fmla="*/ 3739527 h 6725853"/>
              <a:gd name="connsiteX6" fmla="*/ 5935458 w 6071867"/>
              <a:gd name="connsiteY6" fmla="*/ 6444359 h 6725853"/>
              <a:gd name="connsiteX7" fmla="*/ 3604651 w 6071867"/>
              <a:gd name="connsiteY7" fmla="*/ 6701668 h 6725853"/>
              <a:gd name="connsiteX8" fmla="*/ 720948 w 6071867"/>
              <a:gd name="connsiteY8" fmla="*/ 6701668 h 6725853"/>
              <a:gd name="connsiteX9" fmla="*/ 0 w 6071867"/>
              <a:gd name="connsiteY9" fmla="*/ 5980720 h 6725853"/>
              <a:gd name="connsiteX10" fmla="*/ 0 w 6071867"/>
              <a:gd name="connsiteY10" fmla="*/ 720948 h 6725853"/>
              <a:gd name="connsiteX0" fmla="*/ 0 w 6071867"/>
              <a:gd name="connsiteY0" fmla="*/ 720948 h 6725853"/>
              <a:gd name="connsiteX1" fmla="*/ 720948 w 6071867"/>
              <a:gd name="connsiteY1" fmla="*/ 0 h 6725853"/>
              <a:gd name="connsiteX2" fmla="*/ 3604651 w 6071867"/>
              <a:gd name="connsiteY2" fmla="*/ 0 h 6725853"/>
              <a:gd name="connsiteX3" fmla="*/ 4325599 w 6071867"/>
              <a:gd name="connsiteY3" fmla="*/ 720948 h 6725853"/>
              <a:gd name="connsiteX4" fmla="*/ 4513039 w 6071867"/>
              <a:gd name="connsiteY4" fmla="*/ 3185734 h 6725853"/>
              <a:gd name="connsiteX5" fmla="*/ 5852441 w 6071867"/>
              <a:gd name="connsiteY5" fmla="*/ 3739527 h 6725853"/>
              <a:gd name="connsiteX6" fmla="*/ 5935458 w 6071867"/>
              <a:gd name="connsiteY6" fmla="*/ 6444359 h 6725853"/>
              <a:gd name="connsiteX7" fmla="*/ 3604651 w 6071867"/>
              <a:gd name="connsiteY7" fmla="*/ 6701668 h 6725853"/>
              <a:gd name="connsiteX8" fmla="*/ 720948 w 6071867"/>
              <a:gd name="connsiteY8" fmla="*/ 6701668 h 6725853"/>
              <a:gd name="connsiteX9" fmla="*/ 0 w 6071867"/>
              <a:gd name="connsiteY9" fmla="*/ 5980720 h 6725853"/>
              <a:gd name="connsiteX10" fmla="*/ 0 w 6071867"/>
              <a:gd name="connsiteY10" fmla="*/ 720948 h 6725853"/>
              <a:gd name="connsiteX0" fmla="*/ 0 w 6102527"/>
              <a:gd name="connsiteY0" fmla="*/ 720948 h 6725853"/>
              <a:gd name="connsiteX1" fmla="*/ 720948 w 6102527"/>
              <a:gd name="connsiteY1" fmla="*/ 0 h 6725853"/>
              <a:gd name="connsiteX2" fmla="*/ 3604651 w 6102527"/>
              <a:gd name="connsiteY2" fmla="*/ 0 h 6725853"/>
              <a:gd name="connsiteX3" fmla="*/ 4325599 w 6102527"/>
              <a:gd name="connsiteY3" fmla="*/ 720948 h 6725853"/>
              <a:gd name="connsiteX4" fmla="*/ 4513039 w 6102527"/>
              <a:gd name="connsiteY4" fmla="*/ 3185734 h 6725853"/>
              <a:gd name="connsiteX5" fmla="*/ 5852441 w 6102527"/>
              <a:gd name="connsiteY5" fmla="*/ 3739527 h 6725853"/>
              <a:gd name="connsiteX6" fmla="*/ 5891078 w 6102527"/>
              <a:gd name="connsiteY6" fmla="*/ 4113014 h 6725853"/>
              <a:gd name="connsiteX7" fmla="*/ 5935458 w 6102527"/>
              <a:gd name="connsiteY7" fmla="*/ 6444359 h 6725853"/>
              <a:gd name="connsiteX8" fmla="*/ 3604651 w 6102527"/>
              <a:gd name="connsiteY8" fmla="*/ 6701668 h 6725853"/>
              <a:gd name="connsiteX9" fmla="*/ 720948 w 6102527"/>
              <a:gd name="connsiteY9" fmla="*/ 6701668 h 6725853"/>
              <a:gd name="connsiteX10" fmla="*/ 0 w 6102527"/>
              <a:gd name="connsiteY10" fmla="*/ 5980720 h 6725853"/>
              <a:gd name="connsiteX11" fmla="*/ 0 w 6102527"/>
              <a:gd name="connsiteY11" fmla="*/ 720948 h 6725853"/>
              <a:gd name="connsiteX0" fmla="*/ 0 w 6105025"/>
              <a:gd name="connsiteY0" fmla="*/ 720948 h 6725853"/>
              <a:gd name="connsiteX1" fmla="*/ 720948 w 6105025"/>
              <a:gd name="connsiteY1" fmla="*/ 0 h 6725853"/>
              <a:gd name="connsiteX2" fmla="*/ 3604651 w 6105025"/>
              <a:gd name="connsiteY2" fmla="*/ 0 h 6725853"/>
              <a:gd name="connsiteX3" fmla="*/ 4325599 w 6105025"/>
              <a:gd name="connsiteY3" fmla="*/ 720948 h 6725853"/>
              <a:gd name="connsiteX4" fmla="*/ 4513039 w 6105025"/>
              <a:gd name="connsiteY4" fmla="*/ 3185734 h 6725853"/>
              <a:gd name="connsiteX5" fmla="*/ 5852441 w 6105025"/>
              <a:gd name="connsiteY5" fmla="*/ 3739527 h 6725853"/>
              <a:gd name="connsiteX6" fmla="*/ 5891078 w 6105025"/>
              <a:gd name="connsiteY6" fmla="*/ 4113014 h 6725853"/>
              <a:gd name="connsiteX7" fmla="*/ 5891078 w 6105025"/>
              <a:gd name="connsiteY7" fmla="*/ 5066051 h 6725853"/>
              <a:gd name="connsiteX8" fmla="*/ 5935458 w 6105025"/>
              <a:gd name="connsiteY8" fmla="*/ 6444359 h 6725853"/>
              <a:gd name="connsiteX9" fmla="*/ 3604651 w 6105025"/>
              <a:gd name="connsiteY9" fmla="*/ 6701668 h 6725853"/>
              <a:gd name="connsiteX10" fmla="*/ 720948 w 6105025"/>
              <a:gd name="connsiteY10" fmla="*/ 6701668 h 6725853"/>
              <a:gd name="connsiteX11" fmla="*/ 0 w 6105025"/>
              <a:gd name="connsiteY11" fmla="*/ 5980720 h 6725853"/>
              <a:gd name="connsiteX12" fmla="*/ 0 w 6105025"/>
              <a:gd name="connsiteY12" fmla="*/ 720948 h 6725853"/>
              <a:gd name="connsiteX0" fmla="*/ 0 w 6118333"/>
              <a:gd name="connsiteY0" fmla="*/ 720948 h 6725853"/>
              <a:gd name="connsiteX1" fmla="*/ 720948 w 6118333"/>
              <a:gd name="connsiteY1" fmla="*/ 0 h 6725853"/>
              <a:gd name="connsiteX2" fmla="*/ 3604651 w 6118333"/>
              <a:gd name="connsiteY2" fmla="*/ 0 h 6725853"/>
              <a:gd name="connsiteX3" fmla="*/ 4325599 w 6118333"/>
              <a:gd name="connsiteY3" fmla="*/ 720948 h 6725853"/>
              <a:gd name="connsiteX4" fmla="*/ 4513039 w 6118333"/>
              <a:gd name="connsiteY4" fmla="*/ 3185734 h 6725853"/>
              <a:gd name="connsiteX5" fmla="*/ 5852441 w 6118333"/>
              <a:gd name="connsiteY5" fmla="*/ 3739527 h 6725853"/>
              <a:gd name="connsiteX6" fmla="*/ 5891078 w 6118333"/>
              <a:gd name="connsiteY6" fmla="*/ 4113014 h 6725853"/>
              <a:gd name="connsiteX7" fmla="*/ 5891078 w 6118333"/>
              <a:gd name="connsiteY7" fmla="*/ 5066051 h 6725853"/>
              <a:gd name="connsiteX8" fmla="*/ 5929715 w 6118333"/>
              <a:gd name="connsiteY8" fmla="*/ 5928935 h 6725853"/>
              <a:gd name="connsiteX9" fmla="*/ 5935458 w 6118333"/>
              <a:gd name="connsiteY9" fmla="*/ 6444359 h 6725853"/>
              <a:gd name="connsiteX10" fmla="*/ 3604651 w 6118333"/>
              <a:gd name="connsiteY10" fmla="*/ 6701668 h 6725853"/>
              <a:gd name="connsiteX11" fmla="*/ 720948 w 6118333"/>
              <a:gd name="connsiteY11" fmla="*/ 6701668 h 6725853"/>
              <a:gd name="connsiteX12" fmla="*/ 0 w 6118333"/>
              <a:gd name="connsiteY12" fmla="*/ 5980720 h 6725853"/>
              <a:gd name="connsiteX13" fmla="*/ 0 w 6118333"/>
              <a:gd name="connsiteY13" fmla="*/ 720948 h 6725853"/>
              <a:gd name="connsiteX0" fmla="*/ 0 w 6120727"/>
              <a:gd name="connsiteY0" fmla="*/ 720948 h 6725853"/>
              <a:gd name="connsiteX1" fmla="*/ 720948 w 6120727"/>
              <a:gd name="connsiteY1" fmla="*/ 0 h 6725853"/>
              <a:gd name="connsiteX2" fmla="*/ 3604651 w 6120727"/>
              <a:gd name="connsiteY2" fmla="*/ 0 h 6725853"/>
              <a:gd name="connsiteX3" fmla="*/ 4325599 w 6120727"/>
              <a:gd name="connsiteY3" fmla="*/ 720948 h 6725853"/>
              <a:gd name="connsiteX4" fmla="*/ 4513039 w 6120727"/>
              <a:gd name="connsiteY4" fmla="*/ 3185734 h 6725853"/>
              <a:gd name="connsiteX5" fmla="*/ 5852441 w 6120727"/>
              <a:gd name="connsiteY5" fmla="*/ 3739527 h 6725853"/>
              <a:gd name="connsiteX6" fmla="*/ 5891078 w 6120727"/>
              <a:gd name="connsiteY6" fmla="*/ 4113014 h 6725853"/>
              <a:gd name="connsiteX7" fmla="*/ 5891078 w 6120727"/>
              <a:gd name="connsiteY7" fmla="*/ 5066051 h 6725853"/>
              <a:gd name="connsiteX8" fmla="*/ 5929715 w 6120727"/>
              <a:gd name="connsiteY8" fmla="*/ 5928935 h 6725853"/>
              <a:gd name="connsiteX9" fmla="*/ 5929715 w 6120727"/>
              <a:gd name="connsiteY9" fmla="*/ 6444090 h 6725853"/>
              <a:gd name="connsiteX10" fmla="*/ 5935458 w 6120727"/>
              <a:gd name="connsiteY10" fmla="*/ 6444359 h 6725853"/>
              <a:gd name="connsiteX11" fmla="*/ 3604651 w 6120727"/>
              <a:gd name="connsiteY11" fmla="*/ 6701668 h 6725853"/>
              <a:gd name="connsiteX12" fmla="*/ 720948 w 6120727"/>
              <a:gd name="connsiteY12" fmla="*/ 6701668 h 6725853"/>
              <a:gd name="connsiteX13" fmla="*/ 0 w 6120727"/>
              <a:gd name="connsiteY13" fmla="*/ 5980720 h 6725853"/>
              <a:gd name="connsiteX14" fmla="*/ 0 w 6120727"/>
              <a:gd name="connsiteY14" fmla="*/ 720948 h 6725853"/>
              <a:gd name="connsiteX0" fmla="*/ 0 w 5967714"/>
              <a:gd name="connsiteY0" fmla="*/ 720948 h 6869350"/>
              <a:gd name="connsiteX1" fmla="*/ 720948 w 5967714"/>
              <a:gd name="connsiteY1" fmla="*/ 0 h 6869350"/>
              <a:gd name="connsiteX2" fmla="*/ 3604651 w 5967714"/>
              <a:gd name="connsiteY2" fmla="*/ 0 h 6869350"/>
              <a:gd name="connsiteX3" fmla="*/ 4325599 w 5967714"/>
              <a:gd name="connsiteY3" fmla="*/ 720948 h 6869350"/>
              <a:gd name="connsiteX4" fmla="*/ 4513039 w 5967714"/>
              <a:gd name="connsiteY4" fmla="*/ 3185734 h 6869350"/>
              <a:gd name="connsiteX5" fmla="*/ 5852441 w 5967714"/>
              <a:gd name="connsiteY5" fmla="*/ 3739527 h 6869350"/>
              <a:gd name="connsiteX6" fmla="*/ 5891078 w 5967714"/>
              <a:gd name="connsiteY6" fmla="*/ 4113014 h 6869350"/>
              <a:gd name="connsiteX7" fmla="*/ 5891078 w 5967714"/>
              <a:gd name="connsiteY7" fmla="*/ 5066051 h 6869350"/>
              <a:gd name="connsiteX8" fmla="*/ 5929715 w 5967714"/>
              <a:gd name="connsiteY8" fmla="*/ 5928935 h 6869350"/>
              <a:gd name="connsiteX9" fmla="*/ 5929715 w 5967714"/>
              <a:gd name="connsiteY9" fmla="*/ 6444090 h 6869350"/>
              <a:gd name="connsiteX10" fmla="*/ 5368787 w 5967714"/>
              <a:gd name="connsiteY10" fmla="*/ 6689057 h 6869350"/>
              <a:gd name="connsiteX11" fmla="*/ 3604651 w 5967714"/>
              <a:gd name="connsiteY11" fmla="*/ 6701668 h 6869350"/>
              <a:gd name="connsiteX12" fmla="*/ 720948 w 5967714"/>
              <a:gd name="connsiteY12" fmla="*/ 6701668 h 6869350"/>
              <a:gd name="connsiteX13" fmla="*/ 0 w 5967714"/>
              <a:gd name="connsiteY13" fmla="*/ 5980720 h 6869350"/>
              <a:gd name="connsiteX14" fmla="*/ 0 w 5967714"/>
              <a:gd name="connsiteY14" fmla="*/ 720948 h 6869350"/>
              <a:gd name="connsiteX0" fmla="*/ 0 w 5967714"/>
              <a:gd name="connsiteY0" fmla="*/ 720948 h 6761294"/>
              <a:gd name="connsiteX1" fmla="*/ 720948 w 5967714"/>
              <a:gd name="connsiteY1" fmla="*/ 0 h 6761294"/>
              <a:gd name="connsiteX2" fmla="*/ 3604651 w 5967714"/>
              <a:gd name="connsiteY2" fmla="*/ 0 h 6761294"/>
              <a:gd name="connsiteX3" fmla="*/ 4325599 w 5967714"/>
              <a:gd name="connsiteY3" fmla="*/ 720948 h 6761294"/>
              <a:gd name="connsiteX4" fmla="*/ 4513039 w 5967714"/>
              <a:gd name="connsiteY4" fmla="*/ 3185734 h 6761294"/>
              <a:gd name="connsiteX5" fmla="*/ 5852441 w 5967714"/>
              <a:gd name="connsiteY5" fmla="*/ 3739527 h 6761294"/>
              <a:gd name="connsiteX6" fmla="*/ 5891078 w 5967714"/>
              <a:gd name="connsiteY6" fmla="*/ 4113014 h 6761294"/>
              <a:gd name="connsiteX7" fmla="*/ 5891078 w 5967714"/>
              <a:gd name="connsiteY7" fmla="*/ 5066051 h 6761294"/>
              <a:gd name="connsiteX8" fmla="*/ 5929715 w 5967714"/>
              <a:gd name="connsiteY8" fmla="*/ 5928935 h 6761294"/>
              <a:gd name="connsiteX9" fmla="*/ 5929715 w 5967714"/>
              <a:gd name="connsiteY9" fmla="*/ 6444090 h 6761294"/>
              <a:gd name="connsiteX10" fmla="*/ 5523334 w 5967714"/>
              <a:gd name="connsiteY10" fmla="*/ 6521632 h 6761294"/>
              <a:gd name="connsiteX11" fmla="*/ 3604651 w 5967714"/>
              <a:gd name="connsiteY11" fmla="*/ 6701668 h 6761294"/>
              <a:gd name="connsiteX12" fmla="*/ 720948 w 5967714"/>
              <a:gd name="connsiteY12" fmla="*/ 6701668 h 6761294"/>
              <a:gd name="connsiteX13" fmla="*/ 0 w 5967714"/>
              <a:gd name="connsiteY13" fmla="*/ 5980720 h 6761294"/>
              <a:gd name="connsiteX14" fmla="*/ 0 w 5967714"/>
              <a:gd name="connsiteY14" fmla="*/ 720948 h 6761294"/>
              <a:gd name="connsiteX0" fmla="*/ 0 w 5967714"/>
              <a:gd name="connsiteY0" fmla="*/ 720948 h 6761294"/>
              <a:gd name="connsiteX1" fmla="*/ 720948 w 5967714"/>
              <a:gd name="connsiteY1" fmla="*/ 0 h 6761294"/>
              <a:gd name="connsiteX2" fmla="*/ 3604651 w 5967714"/>
              <a:gd name="connsiteY2" fmla="*/ 0 h 6761294"/>
              <a:gd name="connsiteX3" fmla="*/ 4325599 w 5967714"/>
              <a:gd name="connsiteY3" fmla="*/ 720948 h 6761294"/>
              <a:gd name="connsiteX4" fmla="*/ 4513039 w 5967714"/>
              <a:gd name="connsiteY4" fmla="*/ 3185734 h 6761294"/>
              <a:gd name="connsiteX5" fmla="*/ 5852441 w 5967714"/>
              <a:gd name="connsiteY5" fmla="*/ 3739527 h 6761294"/>
              <a:gd name="connsiteX6" fmla="*/ 5891078 w 5967714"/>
              <a:gd name="connsiteY6" fmla="*/ 4113014 h 6761294"/>
              <a:gd name="connsiteX7" fmla="*/ 5891078 w 5967714"/>
              <a:gd name="connsiteY7" fmla="*/ 5066051 h 6761294"/>
              <a:gd name="connsiteX8" fmla="*/ 5929715 w 5967714"/>
              <a:gd name="connsiteY8" fmla="*/ 5928935 h 6761294"/>
              <a:gd name="connsiteX9" fmla="*/ 5523334 w 5967714"/>
              <a:gd name="connsiteY9" fmla="*/ 6521632 h 6761294"/>
              <a:gd name="connsiteX10" fmla="*/ 3604651 w 5967714"/>
              <a:gd name="connsiteY10" fmla="*/ 6701668 h 6761294"/>
              <a:gd name="connsiteX11" fmla="*/ 720948 w 5967714"/>
              <a:gd name="connsiteY11" fmla="*/ 6701668 h 6761294"/>
              <a:gd name="connsiteX12" fmla="*/ 0 w 5967714"/>
              <a:gd name="connsiteY12" fmla="*/ 5980720 h 6761294"/>
              <a:gd name="connsiteX13" fmla="*/ 0 w 5967714"/>
              <a:gd name="connsiteY13" fmla="*/ 720948 h 6761294"/>
              <a:gd name="connsiteX0" fmla="*/ 0 w 5967714"/>
              <a:gd name="connsiteY0" fmla="*/ 720948 h 6783134"/>
              <a:gd name="connsiteX1" fmla="*/ 720948 w 5967714"/>
              <a:gd name="connsiteY1" fmla="*/ 0 h 6783134"/>
              <a:gd name="connsiteX2" fmla="*/ 3604651 w 5967714"/>
              <a:gd name="connsiteY2" fmla="*/ 0 h 6783134"/>
              <a:gd name="connsiteX3" fmla="*/ 4325599 w 5967714"/>
              <a:gd name="connsiteY3" fmla="*/ 720948 h 6783134"/>
              <a:gd name="connsiteX4" fmla="*/ 4513039 w 5967714"/>
              <a:gd name="connsiteY4" fmla="*/ 3185734 h 6783134"/>
              <a:gd name="connsiteX5" fmla="*/ 5852441 w 5967714"/>
              <a:gd name="connsiteY5" fmla="*/ 3739527 h 6783134"/>
              <a:gd name="connsiteX6" fmla="*/ 5891078 w 5967714"/>
              <a:gd name="connsiteY6" fmla="*/ 4113014 h 6783134"/>
              <a:gd name="connsiteX7" fmla="*/ 5891078 w 5967714"/>
              <a:gd name="connsiteY7" fmla="*/ 5066051 h 6783134"/>
              <a:gd name="connsiteX8" fmla="*/ 5929715 w 5967714"/>
              <a:gd name="connsiteY8" fmla="*/ 5928935 h 6783134"/>
              <a:gd name="connsiteX9" fmla="*/ 5600607 w 5967714"/>
              <a:gd name="connsiteY9" fmla="*/ 6560269 h 6783134"/>
              <a:gd name="connsiteX10" fmla="*/ 3604651 w 5967714"/>
              <a:gd name="connsiteY10" fmla="*/ 6701668 h 6783134"/>
              <a:gd name="connsiteX11" fmla="*/ 720948 w 5967714"/>
              <a:gd name="connsiteY11" fmla="*/ 6701668 h 6783134"/>
              <a:gd name="connsiteX12" fmla="*/ 0 w 5967714"/>
              <a:gd name="connsiteY12" fmla="*/ 5980720 h 6783134"/>
              <a:gd name="connsiteX13" fmla="*/ 0 w 5967714"/>
              <a:gd name="connsiteY13" fmla="*/ 720948 h 6783134"/>
              <a:gd name="connsiteX0" fmla="*/ 0 w 5967714"/>
              <a:gd name="connsiteY0" fmla="*/ 720948 h 6783134"/>
              <a:gd name="connsiteX1" fmla="*/ 720948 w 5967714"/>
              <a:gd name="connsiteY1" fmla="*/ 0 h 6783134"/>
              <a:gd name="connsiteX2" fmla="*/ 3604651 w 5967714"/>
              <a:gd name="connsiteY2" fmla="*/ 0 h 6783134"/>
              <a:gd name="connsiteX3" fmla="*/ 4325599 w 5967714"/>
              <a:gd name="connsiteY3" fmla="*/ 720948 h 6783134"/>
              <a:gd name="connsiteX4" fmla="*/ 4513039 w 5967714"/>
              <a:gd name="connsiteY4" fmla="*/ 3185734 h 6783134"/>
              <a:gd name="connsiteX5" fmla="*/ 5852441 w 5967714"/>
              <a:gd name="connsiteY5" fmla="*/ 3739527 h 6783134"/>
              <a:gd name="connsiteX6" fmla="*/ 5891078 w 5967714"/>
              <a:gd name="connsiteY6" fmla="*/ 4113014 h 6783134"/>
              <a:gd name="connsiteX7" fmla="*/ 5891078 w 5967714"/>
              <a:gd name="connsiteY7" fmla="*/ 5066051 h 6783134"/>
              <a:gd name="connsiteX8" fmla="*/ 5929715 w 5967714"/>
              <a:gd name="connsiteY8" fmla="*/ 5928935 h 6783134"/>
              <a:gd name="connsiteX9" fmla="*/ 5600607 w 5967714"/>
              <a:gd name="connsiteY9" fmla="*/ 6560269 h 6783134"/>
              <a:gd name="connsiteX10" fmla="*/ 3604651 w 5967714"/>
              <a:gd name="connsiteY10" fmla="*/ 6701668 h 6783134"/>
              <a:gd name="connsiteX11" fmla="*/ 720948 w 5967714"/>
              <a:gd name="connsiteY11" fmla="*/ 6701668 h 6783134"/>
              <a:gd name="connsiteX12" fmla="*/ 0 w 5967714"/>
              <a:gd name="connsiteY12" fmla="*/ 5980720 h 6783134"/>
              <a:gd name="connsiteX13" fmla="*/ 0 w 5967714"/>
              <a:gd name="connsiteY13" fmla="*/ 720948 h 6783134"/>
              <a:gd name="connsiteX0" fmla="*/ 0 w 5967714"/>
              <a:gd name="connsiteY0" fmla="*/ 720948 h 6732049"/>
              <a:gd name="connsiteX1" fmla="*/ 720948 w 5967714"/>
              <a:gd name="connsiteY1" fmla="*/ 0 h 6732049"/>
              <a:gd name="connsiteX2" fmla="*/ 3604651 w 5967714"/>
              <a:gd name="connsiteY2" fmla="*/ 0 h 6732049"/>
              <a:gd name="connsiteX3" fmla="*/ 4325599 w 5967714"/>
              <a:gd name="connsiteY3" fmla="*/ 720948 h 6732049"/>
              <a:gd name="connsiteX4" fmla="*/ 4513039 w 5967714"/>
              <a:gd name="connsiteY4" fmla="*/ 3185734 h 6732049"/>
              <a:gd name="connsiteX5" fmla="*/ 5852441 w 5967714"/>
              <a:gd name="connsiteY5" fmla="*/ 3739527 h 6732049"/>
              <a:gd name="connsiteX6" fmla="*/ 5891078 w 5967714"/>
              <a:gd name="connsiteY6" fmla="*/ 4113014 h 6732049"/>
              <a:gd name="connsiteX7" fmla="*/ 5891078 w 5967714"/>
              <a:gd name="connsiteY7" fmla="*/ 5066051 h 6732049"/>
              <a:gd name="connsiteX8" fmla="*/ 5929715 w 5967714"/>
              <a:gd name="connsiteY8" fmla="*/ 5928935 h 6732049"/>
              <a:gd name="connsiteX9" fmla="*/ 5600607 w 5967714"/>
              <a:gd name="connsiteY9" fmla="*/ 6560269 h 6732049"/>
              <a:gd name="connsiteX10" fmla="*/ 3604651 w 5967714"/>
              <a:gd name="connsiteY10" fmla="*/ 6701668 h 6732049"/>
              <a:gd name="connsiteX11" fmla="*/ 720948 w 5967714"/>
              <a:gd name="connsiteY11" fmla="*/ 6701668 h 6732049"/>
              <a:gd name="connsiteX12" fmla="*/ 0 w 5967714"/>
              <a:gd name="connsiteY12" fmla="*/ 5980720 h 6732049"/>
              <a:gd name="connsiteX13" fmla="*/ 0 w 5967714"/>
              <a:gd name="connsiteY13" fmla="*/ 720948 h 6732049"/>
              <a:gd name="connsiteX0" fmla="*/ 0 w 5929715"/>
              <a:gd name="connsiteY0" fmla="*/ 720948 h 6732049"/>
              <a:gd name="connsiteX1" fmla="*/ 720948 w 5929715"/>
              <a:gd name="connsiteY1" fmla="*/ 0 h 6732049"/>
              <a:gd name="connsiteX2" fmla="*/ 3604651 w 5929715"/>
              <a:gd name="connsiteY2" fmla="*/ 0 h 6732049"/>
              <a:gd name="connsiteX3" fmla="*/ 4325599 w 5929715"/>
              <a:gd name="connsiteY3" fmla="*/ 720948 h 6732049"/>
              <a:gd name="connsiteX4" fmla="*/ 4513039 w 5929715"/>
              <a:gd name="connsiteY4" fmla="*/ 3185734 h 6732049"/>
              <a:gd name="connsiteX5" fmla="*/ 5891078 w 5929715"/>
              <a:gd name="connsiteY5" fmla="*/ 4113014 h 6732049"/>
              <a:gd name="connsiteX6" fmla="*/ 5891078 w 5929715"/>
              <a:gd name="connsiteY6" fmla="*/ 5066051 h 6732049"/>
              <a:gd name="connsiteX7" fmla="*/ 5929715 w 5929715"/>
              <a:gd name="connsiteY7" fmla="*/ 5928935 h 6732049"/>
              <a:gd name="connsiteX8" fmla="*/ 5600607 w 5929715"/>
              <a:gd name="connsiteY8" fmla="*/ 6560269 h 6732049"/>
              <a:gd name="connsiteX9" fmla="*/ 3604651 w 5929715"/>
              <a:gd name="connsiteY9" fmla="*/ 6701668 h 6732049"/>
              <a:gd name="connsiteX10" fmla="*/ 720948 w 5929715"/>
              <a:gd name="connsiteY10" fmla="*/ 6701668 h 6732049"/>
              <a:gd name="connsiteX11" fmla="*/ 0 w 5929715"/>
              <a:gd name="connsiteY11" fmla="*/ 5980720 h 6732049"/>
              <a:gd name="connsiteX12" fmla="*/ 0 w 5929715"/>
              <a:gd name="connsiteY12" fmla="*/ 720948 h 6732049"/>
              <a:gd name="connsiteX0" fmla="*/ 0 w 5929715"/>
              <a:gd name="connsiteY0" fmla="*/ 720948 h 6732049"/>
              <a:gd name="connsiteX1" fmla="*/ 720948 w 5929715"/>
              <a:gd name="connsiteY1" fmla="*/ 0 h 6732049"/>
              <a:gd name="connsiteX2" fmla="*/ 3604651 w 5929715"/>
              <a:gd name="connsiteY2" fmla="*/ 0 h 6732049"/>
              <a:gd name="connsiteX3" fmla="*/ 4325599 w 5929715"/>
              <a:gd name="connsiteY3" fmla="*/ 720948 h 6732049"/>
              <a:gd name="connsiteX4" fmla="*/ 4513039 w 5929715"/>
              <a:gd name="connsiteY4" fmla="*/ 3185734 h 6732049"/>
              <a:gd name="connsiteX5" fmla="*/ 5903957 w 5929715"/>
              <a:gd name="connsiteY5" fmla="*/ 3597859 h 6732049"/>
              <a:gd name="connsiteX6" fmla="*/ 5891078 w 5929715"/>
              <a:gd name="connsiteY6" fmla="*/ 5066051 h 6732049"/>
              <a:gd name="connsiteX7" fmla="*/ 5929715 w 5929715"/>
              <a:gd name="connsiteY7" fmla="*/ 5928935 h 6732049"/>
              <a:gd name="connsiteX8" fmla="*/ 5600607 w 5929715"/>
              <a:gd name="connsiteY8" fmla="*/ 6560269 h 6732049"/>
              <a:gd name="connsiteX9" fmla="*/ 3604651 w 5929715"/>
              <a:gd name="connsiteY9" fmla="*/ 6701668 h 6732049"/>
              <a:gd name="connsiteX10" fmla="*/ 720948 w 5929715"/>
              <a:gd name="connsiteY10" fmla="*/ 6701668 h 6732049"/>
              <a:gd name="connsiteX11" fmla="*/ 0 w 5929715"/>
              <a:gd name="connsiteY11" fmla="*/ 5980720 h 6732049"/>
              <a:gd name="connsiteX12" fmla="*/ 0 w 5929715"/>
              <a:gd name="connsiteY12" fmla="*/ 720948 h 6732049"/>
              <a:gd name="connsiteX0" fmla="*/ 0 w 5912738"/>
              <a:gd name="connsiteY0" fmla="*/ 720948 h 6732049"/>
              <a:gd name="connsiteX1" fmla="*/ 720948 w 5912738"/>
              <a:gd name="connsiteY1" fmla="*/ 0 h 6732049"/>
              <a:gd name="connsiteX2" fmla="*/ 3604651 w 5912738"/>
              <a:gd name="connsiteY2" fmla="*/ 0 h 6732049"/>
              <a:gd name="connsiteX3" fmla="*/ 4325599 w 5912738"/>
              <a:gd name="connsiteY3" fmla="*/ 720948 h 6732049"/>
              <a:gd name="connsiteX4" fmla="*/ 4513039 w 5912738"/>
              <a:gd name="connsiteY4" fmla="*/ 3185734 h 6732049"/>
              <a:gd name="connsiteX5" fmla="*/ 5903957 w 5912738"/>
              <a:gd name="connsiteY5" fmla="*/ 3597859 h 6732049"/>
              <a:gd name="connsiteX6" fmla="*/ 5891078 w 5912738"/>
              <a:gd name="connsiteY6" fmla="*/ 5066051 h 6732049"/>
              <a:gd name="connsiteX7" fmla="*/ 5600607 w 5912738"/>
              <a:gd name="connsiteY7" fmla="*/ 6560269 h 6732049"/>
              <a:gd name="connsiteX8" fmla="*/ 3604651 w 5912738"/>
              <a:gd name="connsiteY8" fmla="*/ 6701668 h 6732049"/>
              <a:gd name="connsiteX9" fmla="*/ 720948 w 5912738"/>
              <a:gd name="connsiteY9" fmla="*/ 6701668 h 6732049"/>
              <a:gd name="connsiteX10" fmla="*/ 0 w 5912738"/>
              <a:gd name="connsiteY10" fmla="*/ 5980720 h 6732049"/>
              <a:gd name="connsiteX11" fmla="*/ 0 w 5912738"/>
              <a:gd name="connsiteY11" fmla="*/ 720948 h 6732049"/>
              <a:gd name="connsiteX0" fmla="*/ 0 w 5891078"/>
              <a:gd name="connsiteY0" fmla="*/ 720948 h 6732049"/>
              <a:gd name="connsiteX1" fmla="*/ 720948 w 5891078"/>
              <a:gd name="connsiteY1" fmla="*/ 0 h 6732049"/>
              <a:gd name="connsiteX2" fmla="*/ 3604651 w 5891078"/>
              <a:gd name="connsiteY2" fmla="*/ 0 h 6732049"/>
              <a:gd name="connsiteX3" fmla="*/ 4325599 w 5891078"/>
              <a:gd name="connsiteY3" fmla="*/ 720948 h 6732049"/>
              <a:gd name="connsiteX4" fmla="*/ 4513039 w 5891078"/>
              <a:gd name="connsiteY4" fmla="*/ 3185734 h 6732049"/>
              <a:gd name="connsiteX5" fmla="*/ 5800926 w 5891078"/>
              <a:gd name="connsiteY5" fmla="*/ 3610738 h 6732049"/>
              <a:gd name="connsiteX6" fmla="*/ 5891078 w 5891078"/>
              <a:gd name="connsiteY6" fmla="*/ 5066051 h 6732049"/>
              <a:gd name="connsiteX7" fmla="*/ 5600607 w 5891078"/>
              <a:gd name="connsiteY7" fmla="*/ 6560269 h 6732049"/>
              <a:gd name="connsiteX8" fmla="*/ 3604651 w 5891078"/>
              <a:gd name="connsiteY8" fmla="*/ 6701668 h 6732049"/>
              <a:gd name="connsiteX9" fmla="*/ 720948 w 5891078"/>
              <a:gd name="connsiteY9" fmla="*/ 6701668 h 6732049"/>
              <a:gd name="connsiteX10" fmla="*/ 0 w 5891078"/>
              <a:gd name="connsiteY10" fmla="*/ 5980720 h 6732049"/>
              <a:gd name="connsiteX11" fmla="*/ 0 w 5891078"/>
              <a:gd name="connsiteY11" fmla="*/ 720948 h 6732049"/>
              <a:gd name="connsiteX0" fmla="*/ 0 w 5936037"/>
              <a:gd name="connsiteY0" fmla="*/ 720948 h 6732049"/>
              <a:gd name="connsiteX1" fmla="*/ 720948 w 5936037"/>
              <a:gd name="connsiteY1" fmla="*/ 0 h 6732049"/>
              <a:gd name="connsiteX2" fmla="*/ 3604651 w 5936037"/>
              <a:gd name="connsiteY2" fmla="*/ 0 h 6732049"/>
              <a:gd name="connsiteX3" fmla="*/ 4325599 w 5936037"/>
              <a:gd name="connsiteY3" fmla="*/ 720948 h 6732049"/>
              <a:gd name="connsiteX4" fmla="*/ 4513039 w 5936037"/>
              <a:gd name="connsiteY4" fmla="*/ 3185734 h 6732049"/>
              <a:gd name="connsiteX5" fmla="*/ 5929715 w 5936037"/>
              <a:gd name="connsiteY5" fmla="*/ 3520586 h 6732049"/>
              <a:gd name="connsiteX6" fmla="*/ 5891078 w 5936037"/>
              <a:gd name="connsiteY6" fmla="*/ 5066051 h 6732049"/>
              <a:gd name="connsiteX7" fmla="*/ 5600607 w 5936037"/>
              <a:gd name="connsiteY7" fmla="*/ 6560269 h 6732049"/>
              <a:gd name="connsiteX8" fmla="*/ 3604651 w 5936037"/>
              <a:gd name="connsiteY8" fmla="*/ 6701668 h 6732049"/>
              <a:gd name="connsiteX9" fmla="*/ 720948 w 5936037"/>
              <a:gd name="connsiteY9" fmla="*/ 6701668 h 6732049"/>
              <a:gd name="connsiteX10" fmla="*/ 0 w 5936037"/>
              <a:gd name="connsiteY10" fmla="*/ 5980720 h 6732049"/>
              <a:gd name="connsiteX11" fmla="*/ 0 w 5936037"/>
              <a:gd name="connsiteY11" fmla="*/ 720948 h 6732049"/>
              <a:gd name="connsiteX0" fmla="*/ 0 w 5936037"/>
              <a:gd name="connsiteY0" fmla="*/ 720948 h 6732049"/>
              <a:gd name="connsiteX1" fmla="*/ 720948 w 5936037"/>
              <a:gd name="connsiteY1" fmla="*/ 0 h 6732049"/>
              <a:gd name="connsiteX2" fmla="*/ 3604651 w 5936037"/>
              <a:gd name="connsiteY2" fmla="*/ 0 h 6732049"/>
              <a:gd name="connsiteX3" fmla="*/ 4325599 w 5936037"/>
              <a:gd name="connsiteY3" fmla="*/ 720948 h 6732049"/>
              <a:gd name="connsiteX4" fmla="*/ 4538797 w 5936037"/>
              <a:gd name="connsiteY4" fmla="*/ 3082703 h 6732049"/>
              <a:gd name="connsiteX5" fmla="*/ 5929715 w 5936037"/>
              <a:gd name="connsiteY5" fmla="*/ 3520586 h 6732049"/>
              <a:gd name="connsiteX6" fmla="*/ 5891078 w 5936037"/>
              <a:gd name="connsiteY6" fmla="*/ 5066051 h 6732049"/>
              <a:gd name="connsiteX7" fmla="*/ 5600607 w 5936037"/>
              <a:gd name="connsiteY7" fmla="*/ 6560269 h 6732049"/>
              <a:gd name="connsiteX8" fmla="*/ 3604651 w 5936037"/>
              <a:gd name="connsiteY8" fmla="*/ 6701668 h 6732049"/>
              <a:gd name="connsiteX9" fmla="*/ 720948 w 5936037"/>
              <a:gd name="connsiteY9" fmla="*/ 6701668 h 6732049"/>
              <a:gd name="connsiteX10" fmla="*/ 0 w 5936037"/>
              <a:gd name="connsiteY10" fmla="*/ 5980720 h 6732049"/>
              <a:gd name="connsiteX11" fmla="*/ 0 w 5936037"/>
              <a:gd name="connsiteY11" fmla="*/ 720948 h 6732049"/>
              <a:gd name="connsiteX0" fmla="*/ 0 w 5936037"/>
              <a:gd name="connsiteY0" fmla="*/ 720948 h 6732049"/>
              <a:gd name="connsiteX1" fmla="*/ 720948 w 5936037"/>
              <a:gd name="connsiteY1" fmla="*/ 0 h 6732049"/>
              <a:gd name="connsiteX2" fmla="*/ 3604651 w 5936037"/>
              <a:gd name="connsiteY2" fmla="*/ 0 h 6732049"/>
              <a:gd name="connsiteX3" fmla="*/ 4377115 w 5936037"/>
              <a:gd name="connsiteY3" fmla="*/ 450492 h 6732049"/>
              <a:gd name="connsiteX4" fmla="*/ 4538797 w 5936037"/>
              <a:gd name="connsiteY4" fmla="*/ 3082703 h 6732049"/>
              <a:gd name="connsiteX5" fmla="*/ 5929715 w 5936037"/>
              <a:gd name="connsiteY5" fmla="*/ 3520586 h 6732049"/>
              <a:gd name="connsiteX6" fmla="*/ 5891078 w 5936037"/>
              <a:gd name="connsiteY6" fmla="*/ 5066051 h 6732049"/>
              <a:gd name="connsiteX7" fmla="*/ 5600607 w 5936037"/>
              <a:gd name="connsiteY7" fmla="*/ 6560269 h 6732049"/>
              <a:gd name="connsiteX8" fmla="*/ 3604651 w 5936037"/>
              <a:gd name="connsiteY8" fmla="*/ 6701668 h 6732049"/>
              <a:gd name="connsiteX9" fmla="*/ 720948 w 5936037"/>
              <a:gd name="connsiteY9" fmla="*/ 6701668 h 6732049"/>
              <a:gd name="connsiteX10" fmla="*/ 0 w 5936037"/>
              <a:gd name="connsiteY10" fmla="*/ 5980720 h 6732049"/>
              <a:gd name="connsiteX11" fmla="*/ 0 w 5936037"/>
              <a:gd name="connsiteY11" fmla="*/ 720948 h 6732049"/>
              <a:gd name="connsiteX0" fmla="*/ 0 w 5936037"/>
              <a:gd name="connsiteY0" fmla="*/ 720948 h 6732049"/>
              <a:gd name="connsiteX1" fmla="*/ 720948 w 5936037"/>
              <a:gd name="connsiteY1" fmla="*/ 0 h 6732049"/>
              <a:gd name="connsiteX2" fmla="*/ 3604651 w 5936037"/>
              <a:gd name="connsiteY2" fmla="*/ 0 h 6732049"/>
              <a:gd name="connsiteX3" fmla="*/ 4377115 w 5936037"/>
              <a:gd name="connsiteY3" fmla="*/ 450492 h 6732049"/>
              <a:gd name="connsiteX4" fmla="*/ 4538797 w 5936037"/>
              <a:gd name="connsiteY4" fmla="*/ 3082703 h 6732049"/>
              <a:gd name="connsiteX5" fmla="*/ 5929715 w 5936037"/>
              <a:gd name="connsiteY5" fmla="*/ 3520586 h 6732049"/>
              <a:gd name="connsiteX6" fmla="*/ 5891078 w 5936037"/>
              <a:gd name="connsiteY6" fmla="*/ 5066051 h 6732049"/>
              <a:gd name="connsiteX7" fmla="*/ 5600607 w 5936037"/>
              <a:gd name="connsiteY7" fmla="*/ 6560269 h 6732049"/>
              <a:gd name="connsiteX8" fmla="*/ 3604651 w 5936037"/>
              <a:gd name="connsiteY8" fmla="*/ 6701668 h 6732049"/>
              <a:gd name="connsiteX9" fmla="*/ 720948 w 5936037"/>
              <a:gd name="connsiteY9" fmla="*/ 6701668 h 6732049"/>
              <a:gd name="connsiteX10" fmla="*/ 0 w 5936037"/>
              <a:gd name="connsiteY10" fmla="*/ 5980720 h 6732049"/>
              <a:gd name="connsiteX11" fmla="*/ 0 w 5936037"/>
              <a:gd name="connsiteY11" fmla="*/ 720948 h 6732049"/>
              <a:gd name="connsiteX0" fmla="*/ 0 w 5936037"/>
              <a:gd name="connsiteY0" fmla="*/ 720948 h 6732049"/>
              <a:gd name="connsiteX1" fmla="*/ 720948 w 5936037"/>
              <a:gd name="connsiteY1" fmla="*/ 0 h 6732049"/>
              <a:gd name="connsiteX2" fmla="*/ 3604651 w 5936037"/>
              <a:gd name="connsiteY2" fmla="*/ 0 h 6732049"/>
              <a:gd name="connsiteX3" fmla="*/ 4467267 w 5936037"/>
              <a:gd name="connsiteY3" fmla="*/ 463371 h 6732049"/>
              <a:gd name="connsiteX4" fmla="*/ 4538797 w 5936037"/>
              <a:gd name="connsiteY4" fmla="*/ 3082703 h 6732049"/>
              <a:gd name="connsiteX5" fmla="*/ 5929715 w 5936037"/>
              <a:gd name="connsiteY5" fmla="*/ 3520586 h 6732049"/>
              <a:gd name="connsiteX6" fmla="*/ 5891078 w 5936037"/>
              <a:gd name="connsiteY6" fmla="*/ 5066051 h 6732049"/>
              <a:gd name="connsiteX7" fmla="*/ 5600607 w 5936037"/>
              <a:gd name="connsiteY7" fmla="*/ 6560269 h 6732049"/>
              <a:gd name="connsiteX8" fmla="*/ 3604651 w 5936037"/>
              <a:gd name="connsiteY8" fmla="*/ 6701668 h 6732049"/>
              <a:gd name="connsiteX9" fmla="*/ 720948 w 5936037"/>
              <a:gd name="connsiteY9" fmla="*/ 6701668 h 6732049"/>
              <a:gd name="connsiteX10" fmla="*/ 0 w 5936037"/>
              <a:gd name="connsiteY10" fmla="*/ 5980720 h 6732049"/>
              <a:gd name="connsiteX11" fmla="*/ 0 w 5936037"/>
              <a:gd name="connsiteY11" fmla="*/ 720948 h 6732049"/>
              <a:gd name="connsiteX0" fmla="*/ 0 w 5936037"/>
              <a:gd name="connsiteY0" fmla="*/ 720948 h 6732049"/>
              <a:gd name="connsiteX1" fmla="*/ 720948 w 5936037"/>
              <a:gd name="connsiteY1" fmla="*/ 0 h 6732049"/>
              <a:gd name="connsiteX2" fmla="*/ 3604651 w 5936037"/>
              <a:gd name="connsiteY2" fmla="*/ 0 h 6732049"/>
              <a:gd name="connsiteX3" fmla="*/ 4467267 w 5936037"/>
              <a:gd name="connsiteY3" fmla="*/ 463371 h 6732049"/>
              <a:gd name="connsiteX4" fmla="*/ 3431127 w 5936037"/>
              <a:gd name="connsiteY4" fmla="*/ 1253904 h 6732049"/>
              <a:gd name="connsiteX5" fmla="*/ 4538797 w 5936037"/>
              <a:gd name="connsiteY5" fmla="*/ 3082703 h 6732049"/>
              <a:gd name="connsiteX6" fmla="*/ 5929715 w 5936037"/>
              <a:gd name="connsiteY6" fmla="*/ 3520586 h 6732049"/>
              <a:gd name="connsiteX7" fmla="*/ 5891078 w 5936037"/>
              <a:gd name="connsiteY7" fmla="*/ 5066051 h 6732049"/>
              <a:gd name="connsiteX8" fmla="*/ 5600607 w 5936037"/>
              <a:gd name="connsiteY8" fmla="*/ 6560269 h 6732049"/>
              <a:gd name="connsiteX9" fmla="*/ 3604651 w 5936037"/>
              <a:gd name="connsiteY9" fmla="*/ 6701668 h 6732049"/>
              <a:gd name="connsiteX10" fmla="*/ 720948 w 5936037"/>
              <a:gd name="connsiteY10" fmla="*/ 6701668 h 6732049"/>
              <a:gd name="connsiteX11" fmla="*/ 0 w 5936037"/>
              <a:gd name="connsiteY11" fmla="*/ 5980720 h 6732049"/>
              <a:gd name="connsiteX12" fmla="*/ 0 w 5936037"/>
              <a:gd name="connsiteY12" fmla="*/ 720948 h 6732049"/>
              <a:gd name="connsiteX0" fmla="*/ 0 w 5936037"/>
              <a:gd name="connsiteY0" fmla="*/ 720948 h 6732049"/>
              <a:gd name="connsiteX1" fmla="*/ 720948 w 5936037"/>
              <a:gd name="connsiteY1" fmla="*/ 0 h 6732049"/>
              <a:gd name="connsiteX2" fmla="*/ 3604651 w 5936037"/>
              <a:gd name="connsiteY2" fmla="*/ 0 h 6732049"/>
              <a:gd name="connsiteX3" fmla="*/ 3432166 w 5936037"/>
              <a:gd name="connsiteY3" fmla="*/ 502008 h 6732049"/>
              <a:gd name="connsiteX4" fmla="*/ 3431127 w 5936037"/>
              <a:gd name="connsiteY4" fmla="*/ 1253904 h 6732049"/>
              <a:gd name="connsiteX5" fmla="*/ 4538797 w 5936037"/>
              <a:gd name="connsiteY5" fmla="*/ 3082703 h 6732049"/>
              <a:gd name="connsiteX6" fmla="*/ 5929715 w 5936037"/>
              <a:gd name="connsiteY6" fmla="*/ 3520586 h 6732049"/>
              <a:gd name="connsiteX7" fmla="*/ 5891078 w 5936037"/>
              <a:gd name="connsiteY7" fmla="*/ 5066051 h 6732049"/>
              <a:gd name="connsiteX8" fmla="*/ 5600607 w 5936037"/>
              <a:gd name="connsiteY8" fmla="*/ 6560269 h 6732049"/>
              <a:gd name="connsiteX9" fmla="*/ 3604651 w 5936037"/>
              <a:gd name="connsiteY9" fmla="*/ 6701668 h 6732049"/>
              <a:gd name="connsiteX10" fmla="*/ 720948 w 5936037"/>
              <a:gd name="connsiteY10" fmla="*/ 6701668 h 6732049"/>
              <a:gd name="connsiteX11" fmla="*/ 0 w 5936037"/>
              <a:gd name="connsiteY11" fmla="*/ 5980720 h 6732049"/>
              <a:gd name="connsiteX12" fmla="*/ 0 w 5936037"/>
              <a:gd name="connsiteY12" fmla="*/ 720948 h 6732049"/>
              <a:gd name="connsiteX0" fmla="*/ 0 w 5936037"/>
              <a:gd name="connsiteY0" fmla="*/ 720948 h 6732049"/>
              <a:gd name="connsiteX1" fmla="*/ 720948 w 5936037"/>
              <a:gd name="connsiteY1" fmla="*/ 0 h 6732049"/>
              <a:gd name="connsiteX2" fmla="*/ 3604651 w 5936037"/>
              <a:gd name="connsiteY2" fmla="*/ 0 h 6732049"/>
              <a:gd name="connsiteX3" fmla="*/ 3431127 w 5936037"/>
              <a:gd name="connsiteY3" fmla="*/ 1253904 h 6732049"/>
              <a:gd name="connsiteX4" fmla="*/ 4538797 w 5936037"/>
              <a:gd name="connsiteY4" fmla="*/ 3082703 h 6732049"/>
              <a:gd name="connsiteX5" fmla="*/ 5929715 w 5936037"/>
              <a:gd name="connsiteY5" fmla="*/ 3520586 h 6732049"/>
              <a:gd name="connsiteX6" fmla="*/ 5891078 w 5936037"/>
              <a:gd name="connsiteY6" fmla="*/ 5066051 h 6732049"/>
              <a:gd name="connsiteX7" fmla="*/ 5600607 w 5936037"/>
              <a:gd name="connsiteY7" fmla="*/ 6560269 h 6732049"/>
              <a:gd name="connsiteX8" fmla="*/ 3604651 w 5936037"/>
              <a:gd name="connsiteY8" fmla="*/ 6701668 h 6732049"/>
              <a:gd name="connsiteX9" fmla="*/ 720948 w 5936037"/>
              <a:gd name="connsiteY9" fmla="*/ 6701668 h 6732049"/>
              <a:gd name="connsiteX10" fmla="*/ 0 w 5936037"/>
              <a:gd name="connsiteY10" fmla="*/ 5980720 h 6732049"/>
              <a:gd name="connsiteX11" fmla="*/ 0 w 5936037"/>
              <a:gd name="connsiteY11" fmla="*/ 720948 h 6732049"/>
              <a:gd name="connsiteX0" fmla="*/ 0 w 5936037"/>
              <a:gd name="connsiteY0" fmla="*/ 733826 h 6744927"/>
              <a:gd name="connsiteX1" fmla="*/ 720948 w 5936037"/>
              <a:gd name="connsiteY1" fmla="*/ 12878 h 6744927"/>
              <a:gd name="connsiteX2" fmla="*/ 3323265 w 5936037"/>
              <a:gd name="connsiteY2" fmla="*/ 0 h 6744927"/>
              <a:gd name="connsiteX3" fmla="*/ 3431127 w 5936037"/>
              <a:gd name="connsiteY3" fmla="*/ 1266782 h 6744927"/>
              <a:gd name="connsiteX4" fmla="*/ 4538797 w 5936037"/>
              <a:gd name="connsiteY4" fmla="*/ 3095581 h 6744927"/>
              <a:gd name="connsiteX5" fmla="*/ 5929715 w 5936037"/>
              <a:gd name="connsiteY5" fmla="*/ 3533464 h 6744927"/>
              <a:gd name="connsiteX6" fmla="*/ 5891078 w 5936037"/>
              <a:gd name="connsiteY6" fmla="*/ 5078929 h 6744927"/>
              <a:gd name="connsiteX7" fmla="*/ 5600607 w 5936037"/>
              <a:gd name="connsiteY7" fmla="*/ 6573147 h 6744927"/>
              <a:gd name="connsiteX8" fmla="*/ 3604651 w 5936037"/>
              <a:gd name="connsiteY8" fmla="*/ 6714546 h 6744927"/>
              <a:gd name="connsiteX9" fmla="*/ 720948 w 5936037"/>
              <a:gd name="connsiteY9" fmla="*/ 6714546 h 6744927"/>
              <a:gd name="connsiteX10" fmla="*/ 0 w 5936037"/>
              <a:gd name="connsiteY10" fmla="*/ 5993598 h 6744927"/>
              <a:gd name="connsiteX11" fmla="*/ 0 w 5936037"/>
              <a:gd name="connsiteY11" fmla="*/ 733826 h 6744927"/>
              <a:gd name="connsiteX0" fmla="*/ 0 w 5936037"/>
              <a:gd name="connsiteY0" fmla="*/ 720948 h 6732049"/>
              <a:gd name="connsiteX1" fmla="*/ 720948 w 5936037"/>
              <a:gd name="connsiteY1" fmla="*/ 0 h 6732049"/>
              <a:gd name="connsiteX2" fmla="*/ 3222770 w 5936037"/>
              <a:gd name="connsiteY2" fmla="*/ 38638 h 6732049"/>
              <a:gd name="connsiteX3" fmla="*/ 3431127 w 5936037"/>
              <a:gd name="connsiteY3" fmla="*/ 1253904 h 6732049"/>
              <a:gd name="connsiteX4" fmla="*/ 4538797 w 5936037"/>
              <a:gd name="connsiteY4" fmla="*/ 3082703 h 6732049"/>
              <a:gd name="connsiteX5" fmla="*/ 5929715 w 5936037"/>
              <a:gd name="connsiteY5" fmla="*/ 3520586 h 6732049"/>
              <a:gd name="connsiteX6" fmla="*/ 5891078 w 5936037"/>
              <a:gd name="connsiteY6" fmla="*/ 5066051 h 6732049"/>
              <a:gd name="connsiteX7" fmla="*/ 5600607 w 5936037"/>
              <a:gd name="connsiteY7" fmla="*/ 6560269 h 6732049"/>
              <a:gd name="connsiteX8" fmla="*/ 3604651 w 5936037"/>
              <a:gd name="connsiteY8" fmla="*/ 6701668 h 6732049"/>
              <a:gd name="connsiteX9" fmla="*/ 720948 w 5936037"/>
              <a:gd name="connsiteY9" fmla="*/ 6701668 h 6732049"/>
              <a:gd name="connsiteX10" fmla="*/ 0 w 5936037"/>
              <a:gd name="connsiteY10" fmla="*/ 5980720 h 6732049"/>
              <a:gd name="connsiteX11" fmla="*/ 0 w 5936037"/>
              <a:gd name="connsiteY11" fmla="*/ 720948 h 6732049"/>
              <a:gd name="connsiteX0" fmla="*/ 0 w 5936037"/>
              <a:gd name="connsiteY0" fmla="*/ 720948 h 6732049"/>
              <a:gd name="connsiteX1" fmla="*/ 720948 w 5936037"/>
              <a:gd name="connsiteY1" fmla="*/ 0 h 6732049"/>
              <a:gd name="connsiteX2" fmla="*/ 3222770 w 5936037"/>
              <a:gd name="connsiteY2" fmla="*/ 38638 h 6732049"/>
              <a:gd name="connsiteX3" fmla="*/ 3431127 w 5936037"/>
              <a:gd name="connsiteY3" fmla="*/ 1253904 h 6732049"/>
              <a:gd name="connsiteX4" fmla="*/ 3471325 w 5936037"/>
              <a:gd name="connsiteY4" fmla="*/ 3211493 h 6732049"/>
              <a:gd name="connsiteX5" fmla="*/ 4538797 w 5936037"/>
              <a:gd name="connsiteY5" fmla="*/ 3082703 h 6732049"/>
              <a:gd name="connsiteX6" fmla="*/ 5929715 w 5936037"/>
              <a:gd name="connsiteY6" fmla="*/ 3520586 h 6732049"/>
              <a:gd name="connsiteX7" fmla="*/ 5891078 w 5936037"/>
              <a:gd name="connsiteY7" fmla="*/ 5066051 h 6732049"/>
              <a:gd name="connsiteX8" fmla="*/ 5600607 w 5936037"/>
              <a:gd name="connsiteY8" fmla="*/ 6560269 h 6732049"/>
              <a:gd name="connsiteX9" fmla="*/ 3604651 w 5936037"/>
              <a:gd name="connsiteY9" fmla="*/ 6701668 h 6732049"/>
              <a:gd name="connsiteX10" fmla="*/ 720948 w 5936037"/>
              <a:gd name="connsiteY10" fmla="*/ 6701668 h 6732049"/>
              <a:gd name="connsiteX11" fmla="*/ 0 w 5936037"/>
              <a:gd name="connsiteY11" fmla="*/ 5980720 h 6732049"/>
              <a:gd name="connsiteX12" fmla="*/ 0 w 5936037"/>
              <a:gd name="connsiteY12" fmla="*/ 720948 h 6732049"/>
              <a:gd name="connsiteX0" fmla="*/ 0 w 5936037"/>
              <a:gd name="connsiteY0" fmla="*/ 720948 h 6732049"/>
              <a:gd name="connsiteX1" fmla="*/ 720948 w 5936037"/>
              <a:gd name="connsiteY1" fmla="*/ 0 h 6732049"/>
              <a:gd name="connsiteX2" fmla="*/ 3222770 w 5936037"/>
              <a:gd name="connsiteY2" fmla="*/ 38638 h 6732049"/>
              <a:gd name="connsiteX3" fmla="*/ 3431127 w 5936037"/>
              <a:gd name="connsiteY3" fmla="*/ 1253904 h 6732049"/>
              <a:gd name="connsiteX4" fmla="*/ 3471325 w 5936037"/>
              <a:gd name="connsiteY4" fmla="*/ 3211493 h 6732049"/>
              <a:gd name="connsiteX5" fmla="*/ 4589044 w 5936037"/>
              <a:gd name="connsiteY5" fmla="*/ 3353159 h 6732049"/>
              <a:gd name="connsiteX6" fmla="*/ 5929715 w 5936037"/>
              <a:gd name="connsiteY6" fmla="*/ 3520586 h 6732049"/>
              <a:gd name="connsiteX7" fmla="*/ 5891078 w 5936037"/>
              <a:gd name="connsiteY7" fmla="*/ 5066051 h 6732049"/>
              <a:gd name="connsiteX8" fmla="*/ 5600607 w 5936037"/>
              <a:gd name="connsiteY8" fmla="*/ 6560269 h 6732049"/>
              <a:gd name="connsiteX9" fmla="*/ 3604651 w 5936037"/>
              <a:gd name="connsiteY9" fmla="*/ 6701668 h 6732049"/>
              <a:gd name="connsiteX10" fmla="*/ 720948 w 5936037"/>
              <a:gd name="connsiteY10" fmla="*/ 6701668 h 6732049"/>
              <a:gd name="connsiteX11" fmla="*/ 0 w 5936037"/>
              <a:gd name="connsiteY11" fmla="*/ 5980720 h 6732049"/>
              <a:gd name="connsiteX12" fmla="*/ 0 w 5936037"/>
              <a:gd name="connsiteY12" fmla="*/ 720948 h 6732049"/>
              <a:gd name="connsiteX0" fmla="*/ 0 w 5936037"/>
              <a:gd name="connsiteY0" fmla="*/ 720948 h 6732049"/>
              <a:gd name="connsiteX1" fmla="*/ 720948 w 5936037"/>
              <a:gd name="connsiteY1" fmla="*/ 0 h 6732049"/>
              <a:gd name="connsiteX2" fmla="*/ 3222770 w 5936037"/>
              <a:gd name="connsiteY2" fmla="*/ 38638 h 6732049"/>
              <a:gd name="connsiteX3" fmla="*/ 3431127 w 5936037"/>
              <a:gd name="connsiteY3" fmla="*/ 1253904 h 6732049"/>
              <a:gd name="connsiteX4" fmla="*/ 3471325 w 5936037"/>
              <a:gd name="connsiteY4" fmla="*/ 3211493 h 6732049"/>
              <a:gd name="connsiteX5" fmla="*/ 4589044 w 5936037"/>
              <a:gd name="connsiteY5" fmla="*/ 3353159 h 6732049"/>
              <a:gd name="connsiteX6" fmla="*/ 5929715 w 5936037"/>
              <a:gd name="connsiteY6" fmla="*/ 3520586 h 6732049"/>
              <a:gd name="connsiteX7" fmla="*/ 5891078 w 5936037"/>
              <a:gd name="connsiteY7" fmla="*/ 5066051 h 6732049"/>
              <a:gd name="connsiteX8" fmla="*/ 5600607 w 5936037"/>
              <a:gd name="connsiteY8" fmla="*/ 6560269 h 6732049"/>
              <a:gd name="connsiteX9" fmla="*/ 3604651 w 5936037"/>
              <a:gd name="connsiteY9" fmla="*/ 6701668 h 6732049"/>
              <a:gd name="connsiteX10" fmla="*/ 720948 w 5936037"/>
              <a:gd name="connsiteY10" fmla="*/ 6701668 h 6732049"/>
              <a:gd name="connsiteX11" fmla="*/ 0 w 5936037"/>
              <a:gd name="connsiteY11" fmla="*/ 5980720 h 6732049"/>
              <a:gd name="connsiteX12" fmla="*/ 0 w 5936037"/>
              <a:gd name="connsiteY12" fmla="*/ 720948 h 6732049"/>
              <a:gd name="connsiteX0" fmla="*/ 0 w 5936037"/>
              <a:gd name="connsiteY0" fmla="*/ 720948 h 6732049"/>
              <a:gd name="connsiteX1" fmla="*/ 720948 w 5936037"/>
              <a:gd name="connsiteY1" fmla="*/ 0 h 6732049"/>
              <a:gd name="connsiteX2" fmla="*/ 3431127 w 5936037"/>
              <a:gd name="connsiteY2" fmla="*/ 1253904 h 6732049"/>
              <a:gd name="connsiteX3" fmla="*/ 3471325 w 5936037"/>
              <a:gd name="connsiteY3" fmla="*/ 3211493 h 6732049"/>
              <a:gd name="connsiteX4" fmla="*/ 4589044 w 5936037"/>
              <a:gd name="connsiteY4" fmla="*/ 3353159 h 6732049"/>
              <a:gd name="connsiteX5" fmla="*/ 5929715 w 5936037"/>
              <a:gd name="connsiteY5" fmla="*/ 3520586 h 6732049"/>
              <a:gd name="connsiteX6" fmla="*/ 5891078 w 5936037"/>
              <a:gd name="connsiteY6" fmla="*/ 5066051 h 6732049"/>
              <a:gd name="connsiteX7" fmla="*/ 5600607 w 5936037"/>
              <a:gd name="connsiteY7" fmla="*/ 6560269 h 6732049"/>
              <a:gd name="connsiteX8" fmla="*/ 3604651 w 5936037"/>
              <a:gd name="connsiteY8" fmla="*/ 6701668 h 6732049"/>
              <a:gd name="connsiteX9" fmla="*/ 720948 w 5936037"/>
              <a:gd name="connsiteY9" fmla="*/ 6701668 h 6732049"/>
              <a:gd name="connsiteX10" fmla="*/ 0 w 5936037"/>
              <a:gd name="connsiteY10" fmla="*/ 5980720 h 6732049"/>
              <a:gd name="connsiteX11" fmla="*/ 0 w 5936037"/>
              <a:gd name="connsiteY11" fmla="*/ 720948 h 6732049"/>
              <a:gd name="connsiteX0" fmla="*/ 0 w 5936037"/>
              <a:gd name="connsiteY0" fmla="*/ 720948 h 6732049"/>
              <a:gd name="connsiteX1" fmla="*/ 720948 w 5936037"/>
              <a:gd name="connsiteY1" fmla="*/ 0 h 6732049"/>
              <a:gd name="connsiteX2" fmla="*/ 3461275 w 5936037"/>
              <a:gd name="connsiteY2" fmla="*/ 133442 h 6732049"/>
              <a:gd name="connsiteX3" fmla="*/ 3431127 w 5936037"/>
              <a:gd name="connsiteY3" fmla="*/ 1253904 h 6732049"/>
              <a:gd name="connsiteX4" fmla="*/ 3471325 w 5936037"/>
              <a:gd name="connsiteY4" fmla="*/ 3211493 h 6732049"/>
              <a:gd name="connsiteX5" fmla="*/ 4589044 w 5936037"/>
              <a:gd name="connsiteY5" fmla="*/ 3353159 h 6732049"/>
              <a:gd name="connsiteX6" fmla="*/ 5929715 w 5936037"/>
              <a:gd name="connsiteY6" fmla="*/ 3520586 h 6732049"/>
              <a:gd name="connsiteX7" fmla="*/ 5891078 w 5936037"/>
              <a:gd name="connsiteY7" fmla="*/ 5066051 h 6732049"/>
              <a:gd name="connsiteX8" fmla="*/ 5600607 w 5936037"/>
              <a:gd name="connsiteY8" fmla="*/ 6560269 h 6732049"/>
              <a:gd name="connsiteX9" fmla="*/ 3604651 w 5936037"/>
              <a:gd name="connsiteY9" fmla="*/ 6701668 h 6732049"/>
              <a:gd name="connsiteX10" fmla="*/ 720948 w 5936037"/>
              <a:gd name="connsiteY10" fmla="*/ 6701668 h 6732049"/>
              <a:gd name="connsiteX11" fmla="*/ 0 w 5936037"/>
              <a:gd name="connsiteY11" fmla="*/ 5980720 h 6732049"/>
              <a:gd name="connsiteX12" fmla="*/ 0 w 5936037"/>
              <a:gd name="connsiteY12" fmla="*/ 720948 h 6732049"/>
              <a:gd name="connsiteX0" fmla="*/ 0 w 5936037"/>
              <a:gd name="connsiteY0" fmla="*/ 720948 h 6732049"/>
              <a:gd name="connsiteX1" fmla="*/ 720948 w 5936037"/>
              <a:gd name="connsiteY1" fmla="*/ 0 h 6732049"/>
              <a:gd name="connsiteX2" fmla="*/ 3461275 w 5936037"/>
              <a:gd name="connsiteY2" fmla="*/ 133442 h 6732049"/>
              <a:gd name="connsiteX3" fmla="*/ 3471325 w 5936037"/>
              <a:gd name="connsiteY3" fmla="*/ 3211493 h 6732049"/>
              <a:gd name="connsiteX4" fmla="*/ 4589044 w 5936037"/>
              <a:gd name="connsiteY4" fmla="*/ 3353159 h 6732049"/>
              <a:gd name="connsiteX5" fmla="*/ 5929715 w 5936037"/>
              <a:gd name="connsiteY5" fmla="*/ 3520586 h 6732049"/>
              <a:gd name="connsiteX6" fmla="*/ 5891078 w 5936037"/>
              <a:gd name="connsiteY6" fmla="*/ 5066051 h 6732049"/>
              <a:gd name="connsiteX7" fmla="*/ 5600607 w 5936037"/>
              <a:gd name="connsiteY7" fmla="*/ 6560269 h 6732049"/>
              <a:gd name="connsiteX8" fmla="*/ 3604651 w 5936037"/>
              <a:gd name="connsiteY8" fmla="*/ 6701668 h 6732049"/>
              <a:gd name="connsiteX9" fmla="*/ 720948 w 5936037"/>
              <a:gd name="connsiteY9" fmla="*/ 6701668 h 6732049"/>
              <a:gd name="connsiteX10" fmla="*/ 0 w 5936037"/>
              <a:gd name="connsiteY10" fmla="*/ 5980720 h 6732049"/>
              <a:gd name="connsiteX11" fmla="*/ 0 w 5936037"/>
              <a:gd name="connsiteY11" fmla="*/ 720948 h 6732049"/>
              <a:gd name="connsiteX0" fmla="*/ 0 w 5936037"/>
              <a:gd name="connsiteY0" fmla="*/ 841157 h 6852258"/>
              <a:gd name="connsiteX1" fmla="*/ 3461275 w 5936037"/>
              <a:gd name="connsiteY1" fmla="*/ 253651 h 6852258"/>
              <a:gd name="connsiteX2" fmla="*/ 3471325 w 5936037"/>
              <a:gd name="connsiteY2" fmla="*/ 3331702 h 6852258"/>
              <a:gd name="connsiteX3" fmla="*/ 4589044 w 5936037"/>
              <a:gd name="connsiteY3" fmla="*/ 3473368 h 6852258"/>
              <a:gd name="connsiteX4" fmla="*/ 5929715 w 5936037"/>
              <a:gd name="connsiteY4" fmla="*/ 3640795 h 6852258"/>
              <a:gd name="connsiteX5" fmla="*/ 5891078 w 5936037"/>
              <a:gd name="connsiteY5" fmla="*/ 5186260 h 6852258"/>
              <a:gd name="connsiteX6" fmla="*/ 5600607 w 5936037"/>
              <a:gd name="connsiteY6" fmla="*/ 6680478 h 6852258"/>
              <a:gd name="connsiteX7" fmla="*/ 3604651 w 5936037"/>
              <a:gd name="connsiteY7" fmla="*/ 6821877 h 6852258"/>
              <a:gd name="connsiteX8" fmla="*/ 720948 w 5936037"/>
              <a:gd name="connsiteY8" fmla="*/ 6821877 h 6852258"/>
              <a:gd name="connsiteX9" fmla="*/ 0 w 5936037"/>
              <a:gd name="connsiteY9" fmla="*/ 6100929 h 6852258"/>
              <a:gd name="connsiteX10" fmla="*/ 0 w 5936037"/>
              <a:gd name="connsiteY10" fmla="*/ 841157 h 6852258"/>
              <a:gd name="connsiteX0" fmla="*/ 0 w 5956135"/>
              <a:gd name="connsiteY0" fmla="*/ 594825 h 7056687"/>
              <a:gd name="connsiteX1" fmla="*/ 3481373 w 5956135"/>
              <a:gd name="connsiteY1" fmla="*/ 458080 h 7056687"/>
              <a:gd name="connsiteX2" fmla="*/ 3491423 w 5956135"/>
              <a:gd name="connsiteY2" fmla="*/ 3536131 h 7056687"/>
              <a:gd name="connsiteX3" fmla="*/ 4609142 w 5956135"/>
              <a:gd name="connsiteY3" fmla="*/ 3677797 h 7056687"/>
              <a:gd name="connsiteX4" fmla="*/ 5949813 w 5956135"/>
              <a:gd name="connsiteY4" fmla="*/ 3845224 h 7056687"/>
              <a:gd name="connsiteX5" fmla="*/ 5911176 w 5956135"/>
              <a:gd name="connsiteY5" fmla="*/ 5390689 h 7056687"/>
              <a:gd name="connsiteX6" fmla="*/ 5620705 w 5956135"/>
              <a:gd name="connsiteY6" fmla="*/ 6884907 h 7056687"/>
              <a:gd name="connsiteX7" fmla="*/ 3624749 w 5956135"/>
              <a:gd name="connsiteY7" fmla="*/ 7026306 h 7056687"/>
              <a:gd name="connsiteX8" fmla="*/ 741046 w 5956135"/>
              <a:gd name="connsiteY8" fmla="*/ 7026306 h 7056687"/>
              <a:gd name="connsiteX9" fmla="*/ 20098 w 5956135"/>
              <a:gd name="connsiteY9" fmla="*/ 6305358 h 7056687"/>
              <a:gd name="connsiteX10" fmla="*/ 0 w 5956135"/>
              <a:gd name="connsiteY10" fmla="*/ 594825 h 7056687"/>
              <a:gd name="connsiteX0" fmla="*/ 0 w 5956135"/>
              <a:gd name="connsiteY0" fmla="*/ 385786 h 6847648"/>
              <a:gd name="connsiteX1" fmla="*/ 3481373 w 5956135"/>
              <a:gd name="connsiteY1" fmla="*/ 249041 h 6847648"/>
              <a:gd name="connsiteX2" fmla="*/ 3491423 w 5956135"/>
              <a:gd name="connsiteY2" fmla="*/ 3327092 h 6847648"/>
              <a:gd name="connsiteX3" fmla="*/ 4609142 w 5956135"/>
              <a:gd name="connsiteY3" fmla="*/ 3468758 h 6847648"/>
              <a:gd name="connsiteX4" fmla="*/ 5949813 w 5956135"/>
              <a:gd name="connsiteY4" fmla="*/ 3636185 h 6847648"/>
              <a:gd name="connsiteX5" fmla="*/ 5911176 w 5956135"/>
              <a:gd name="connsiteY5" fmla="*/ 5181650 h 6847648"/>
              <a:gd name="connsiteX6" fmla="*/ 5620705 w 5956135"/>
              <a:gd name="connsiteY6" fmla="*/ 6675868 h 6847648"/>
              <a:gd name="connsiteX7" fmla="*/ 3624749 w 5956135"/>
              <a:gd name="connsiteY7" fmla="*/ 6817267 h 6847648"/>
              <a:gd name="connsiteX8" fmla="*/ 741046 w 5956135"/>
              <a:gd name="connsiteY8" fmla="*/ 6817267 h 6847648"/>
              <a:gd name="connsiteX9" fmla="*/ 20098 w 5956135"/>
              <a:gd name="connsiteY9" fmla="*/ 6096319 h 6847648"/>
              <a:gd name="connsiteX10" fmla="*/ 0 w 5956135"/>
              <a:gd name="connsiteY10" fmla="*/ 385786 h 6847648"/>
              <a:gd name="connsiteX0" fmla="*/ 0 w 5956135"/>
              <a:gd name="connsiteY0" fmla="*/ 293606 h 6755468"/>
              <a:gd name="connsiteX1" fmla="*/ 3431126 w 5956135"/>
              <a:gd name="connsiteY1" fmla="*/ 324287 h 6755468"/>
              <a:gd name="connsiteX2" fmla="*/ 3491423 w 5956135"/>
              <a:gd name="connsiteY2" fmla="*/ 3234912 h 6755468"/>
              <a:gd name="connsiteX3" fmla="*/ 4609142 w 5956135"/>
              <a:gd name="connsiteY3" fmla="*/ 3376578 h 6755468"/>
              <a:gd name="connsiteX4" fmla="*/ 5949813 w 5956135"/>
              <a:gd name="connsiteY4" fmla="*/ 3544005 h 6755468"/>
              <a:gd name="connsiteX5" fmla="*/ 5911176 w 5956135"/>
              <a:gd name="connsiteY5" fmla="*/ 5089470 h 6755468"/>
              <a:gd name="connsiteX6" fmla="*/ 5620705 w 5956135"/>
              <a:gd name="connsiteY6" fmla="*/ 6583688 h 6755468"/>
              <a:gd name="connsiteX7" fmla="*/ 3624749 w 5956135"/>
              <a:gd name="connsiteY7" fmla="*/ 6725087 h 6755468"/>
              <a:gd name="connsiteX8" fmla="*/ 741046 w 5956135"/>
              <a:gd name="connsiteY8" fmla="*/ 6725087 h 6755468"/>
              <a:gd name="connsiteX9" fmla="*/ 20098 w 5956135"/>
              <a:gd name="connsiteY9" fmla="*/ 6004139 h 6755468"/>
              <a:gd name="connsiteX10" fmla="*/ 0 w 5956135"/>
              <a:gd name="connsiteY10" fmla="*/ 293606 h 6755468"/>
              <a:gd name="connsiteX0" fmla="*/ 0 w 5956135"/>
              <a:gd name="connsiteY0" fmla="*/ 293606 h 6755468"/>
              <a:gd name="connsiteX1" fmla="*/ 3431126 w 5956135"/>
              <a:gd name="connsiteY1" fmla="*/ 324287 h 6755468"/>
              <a:gd name="connsiteX2" fmla="*/ 3491423 w 5956135"/>
              <a:gd name="connsiteY2" fmla="*/ 3234912 h 6755468"/>
              <a:gd name="connsiteX3" fmla="*/ 5949813 w 5956135"/>
              <a:gd name="connsiteY3" fmla="*/ 3544005 h 6755468"/>
              <a:gd name="connsiteX4" fmla="*/ 5911176 w 5956135"/>
              <a:gd name="connsiteY4" fmla="*/ 5089470 h 6755468"/>
              <a:gd name="connsiteX5" fmla="*/ 5620705 w 5956135"/>
              <a:gd name="connsiteY5" fmla="*/ 6583688 h 6755468"/>
              <a:gd name="connsiteX6" fmla="*/ 3624749 w 5956135"/>
              <a:gd name="connsiteY6" fmla="*/ 6725087 h 6755468"/>
              <a:gd name="connsiteX7" fmla="*/ 741046 w 5956135"/>
              <a:gd name="connsiteY7" fmla="*/ 6725087 h 6755468"/>
              <a:gd name="connsiteX8" fmla="*/ 20098 w 5956135"/>
              <a:gd name="connsiteY8" fmla="*/ 6004139 h 6755468"/>
              <a:gd name="connsiteX9" fmla="*/ 0 w 5956135"/>
              <a:gd name="connsiteY9" fmla="*/ 293606 h 6755468"/>
              <a:gd name="connsiteX0" fmla="*/ 0 w 5937803"/>
              <a:gd name="connsiteY0" fmla="*/ 293606 h 6755468"/>
              <a:gd name="connsiteX1" fmla="*/ 3431126 w 5937803"/>
              <a:gd name="connsiteY1" fmla="*/ 324287 h 6755468"/>
              <a:gd name="connsiteX2" fmla="*/ 3491423 w 5937803"/>
              <a:gd name="connsiteY2" fmla="*/ 3234912 h 6755468"/>
              <a:gd name="connsiteX3" fmla="*/ 5929714 w 5937803"/>
              <a:gd name="connsiteY3" fmla="*/ 3453853 h 6755468"/>
              <a:gd name="connsiteX4" fmla="*/ 5911176 w 5937803"/>
              <a:gd name="connsiteY4" fmla="*/ 5089470 h 6755468"/>
              <a:gd name="connsiteX5" fmla="*/ 5620705 w 5937803"/>
              <a:gd name="connsiteY5" fmla="*/ 6583688 h 6755468"/>
              <a:gd name="connsiteX6" fmla="*/ 3624749 w 5937803"/>
              <a:gd name="connsiteY6" fmla="*/ 6725087 h 6755468"/>
              <a:gd name="connsiteX7" fmla="*/ 741046 w 5937803"/>
              <a:gd name="connsiteY7" fmla="*/ 6725087 h 6755468"/>
              <a:gd name="connsiteX8" fmla="*/ 20098 w 5937803"/>
              <a:gd name="connsiteY8" fmla="*/ 6004139 h 6755468"/>
              <a:gd name="connsiteX9" fmla="*/ 0 w 5937803"/>
              <a:gd name="connsiteY9" fmla="*/ 293606 h 6755468"/>
              <a:gd name="connsiteX0" fmla="*/ 0 w 5937803"/>
              <a:gd name="connsiteY0" fmla="*/ 293606 h 6755468"/>
              <a:gd name="connsiteX1" fmla="*/ 3431126 w 5937803"/>
              <a:gd name="connsiteY1" fmla="*/ 324287 h 6755468"/>
              <a:gd name="connsiteX2" fmla="*/ 3521572 w 5937803"/>
              <a:gd name="connsiteY2" fmla="*/ 3106123 h 6755468"/>
              <a:gd name="connsiteX3" fmla="*/ 5929714 w 5937803"/>
              <a:gd name="connsiteY3" fmla="*/ 3453853 h 6755468"/>
              <a:gd name="connsiteX4" fmla="*/ 5911176 w 5937803"/>
              <a:gd name="connsiteY4" fmla="*/ 5089470 h 6755468"/>
              <a:gd name="connsiteX5" fmla="*/ 5620705 w 5937803"/>
              <a:gd name="connsiteY5" fmla="*/ 6583688 h 6755468"/>
              <a:gd name="connsiteX6" fmla="*/ 3624749 w 5937803"/>
              <a:gd name="connsiteY6" fmla="*/ 6725087 h 6755468"/>
              <a:gd name="connsiteX7" fmla="*/ 741046 w 5937803"/>
              <a:gd name="connsiteY7" fmla="*/ 6725087 h 6755468"/>
              <a:gd name="connsiteX8" fmla="*/ 20098 w 5937803"/>
              <a:gd name="connsiteY8" fmla="*/ 6004139 h 6755468"/>
              <a:gd name="connsiteX9" fmla="*/ 0 w 5937803"/>
              <a:gd name="connsiteY9" fmla="*/ 293606 h 6755468"/>
              <a:gd name="connsiteX0" fmla="*/ 0 w 5977206"/>
              <a:gd name="connsiteY0" fmla="*/ 293606 h 6817269"/>
              <a:gd name="connsiteX1" fmla="*/ 3431126 w 5977206"/>
              <a:gd name="connsiteY1" fmla="*/ 324287 h 6817269"/>
              <a:gd name="connsiteX2" fmla="*/ 3521572 w 5977206"/>
              <a:gd name="connsiteY2" fmla="*/ 3106123 h 6817269"/>
              <a:gd name="connsiteX3" fmla="*/ 5929714 w 5977206"/>
              <a:gd name="connsiteY3" fmla="*/ 3453853 h 6817269"/>
              <a:gd name="connsiteX4" fmla="*/ 5911176 w 5977206"/>
              <a:gd name="connsiteY4" fmla="*/ 5089470 h 6817269"/>
              <a:gd name="connsiteX5" fmla="*/ 5781497 w 5977206"/>
              <a:gd name="connsiteY5" fmla="*/ 6686719 h 6817269"/>
              <a:gd name="connsiteX6" fmla="*/ 3624749 w 5977206"/>
              <a:gd name="connsiteY6" fmla="*/ 6725087 h 6817269"/>
              <a:gd name="connsiteX7" fmla="*/ 741046 w 5977206"/>
              <a:gd name="connsiteY7" fmla="*/ 6725087 h 6817269"/>
              <a:gd name="connsiteX8" fmla="*/ 20098 w 5977206"/>
              <a:gd name="connsiteY8" fmla="*/ 6004139 h 6817269"/>
              <a:gd name="connsiteX9" fmla="*/ 0 w 5977206"/>
              <a:gd name="connsiteY9" fmla="*/ 293606 h 6817269"/>
              <a:gd name="connsiteX0" fmla="*/ 0 w 6150974"/>
              <a:gd name="connsiteY0" fmla="*/ 293606 h 6817269"/>
              <a:gd name="connsiteX1" fmla="*/ 3431126 w 6150974"/>
              <a:gd name="connsiteY1" fmla="*/ 324287 h 6817269"/>
              <a:gd name="connsiteX2" fmla="*/ 3521572 w 6150974"/>
              <a:gd name="connsiteY2" fmla="*/ 3106123 h 6817269"/>
              <a:gd name="connsiteX3" fmla="*/ 5929714 w 6150974"/>
              <a:gd name="connsiteY3" fmla="*/ 3453853 h 6817269"/>
              <a:gd name="connsiteX4" fmla="*/ 5781497 w 6150974"/>
              <a:gd name="connsiteY4" fmla="*/ 6686719 h 6817269"/>
              <a:gd name="connsiteX5" fmla="*/ 3624749 w 6150974"/>
              <a:gd name="connsiteY5" fmla="*/ 6725087 h 6817269"/>
              <a:gd name="connsiteX6" fmla="*/ 741046 w 6150974"/>
              <a:gd name="connsiteY6" fmla="*/ 6725087 h 6817269"/>
              <a:gd name="connsiteX7" fmla="*/ 20098 w 6150974"/>
              <a:gd name="connsiteY7" fmla="*/ 6004139 h 6817269"/>
              <a:gd name="connsiteX8" fmla="*/ 0 w 6150974"/>
              <a:gd name="connsiteY8" fmla="*/ 293606 h 6817269"/>
              <a:gd name="connsiteX0" fmla="*/ 0 w 6150974"/>
              <a:gd name="connsiteY0" fmla="*/ 293606 h 6968702"/>
              <a:gd name="connsiteX1" fmla="*/ 3431126 w 6150974"/>
              <a:gd name="connsiteY1" fmla="*/ 324287 h 6968702"/>
              <a:gd name="connsiteX2" fmla="*/ 3521572 w 6150974"/>
              <a:gd name="connsiteY2" fmla="*/ 3106123 h 6968702"/>
              <a:gd name="connsiteX3" fmla="*/ 5929714 w 6150974"/>
              <a:gd name="connsiteY3" fmla="*/ 3453853 h 6968702"/>
              <a:gd name="connsiteX4" fmla="*/ 5781497 w 6150974"/>
              <a:gd name="connsiteY4" fmla="*/ 6686719 h 6968702"/>
              <a:gd name="connsiteX5" fmla="*/ 741046 w 6150974"/>
              <a:gd name="connsiteY5" fmla="*/ 6725087 h 6968702"/>
              <a:gd name="connsiteX6" fmla="*/ 20098 w 6150974"/>
              <a:gd name="connsiteY6" fmla="*/ 6004139 h 6968702"/>
              <a:gd name="connsiteX7" fmla="*/ 0 w 6150974"/>
              <a:gd name="connsiteY7" fmla="*/ 293606 h 6968702"/>
              <a:gd name="connsiteX0" fmla="*/ 0 w 6188895"/>
              <a:gd name="connsiteY0" fmla="*/ 293606 h 6804825"/>
              <a:gd name="connsiteX1" fmla="*/ 3431126 w 6188895"/>
              <a:gd name="connsiteY1" fmla="*/ 324287 h 6804825"/>
              <a:gd name="connsiteX2" fmla="*/ 3521572 w 6188895"/>
              <a:gd name="connsiteY2" fmla="*/ 3106123 h 6804825"/>
              <a:gd name="connsiteX3" fmla="*/ 5929714 w 6188895"/>
              <a:gd name="connsiteY3" fmla="*/ 3453853 h 6804825"/>
              <a:gd name="connsiteX4" fmla="*/ 5874902 w 6188895"/>
              <a:gd name="connsiteY4" fmla="*/ 6364748 h 6804825"/>
              <a:gd name="connsiteX5" fmla="*/ 741046 w 6188895"/>
              <a:gd name="connsiteY5" fmla="*/ 6725087 h 6804825"/>
              <a:gd name="connsiteX6" fmla="*/ 20098 w 6188895"/>
              <a:gd name="connsiteY6" fmla="*/ 6004139 h 6804825"/>
              <a:gd name="connsiteX7" fmla="*/ 0 w 6188895"/>
              <a:gd name="connsiteY7" fmla="*/ 293606 h 68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88895" h="6804825">
                <a:moveTo>
                  <a:pt x="0" y="293606"/>
                </a:moveTo>
                <a:cubicBezTo>
                  <a:pt x="808018" y="-114269"/>
                  <a:pt x="2852572" y="-90804"/>
                  <a:pt x="3431126" y="324287"/>
                </a:cubicBezTo>
                <a:lnTo>
                  <a:pt x="3521572" y="3106123"/>
                </a:lnTo>
                <a:cubicBezTo>
                  <a:pt x="3941353" y="3642743"/>
                  <a:pt x="5526422" y="3144760"/>
                  <a:pt x="5929714" y="3453853"/>
                </a:cubicBezTo>
                <a:cubicBezTo>
                  <a:pt x="6306368" y="4050619"/>
                  <a:pt x="6259063" y="5819542"/>
                  <a:pt x="5874902" y="6364748"/>
                </a:cubicBezTo>
                <a:cubicBezTo>
                  <a:pt x="5010124" y="6909954"/>
                  <a:pt x="1701279" y="6838850"/>
                  <a:pt x="741046" y="6725087"/>
                </a:cubicBezTo>
                <a:cubicBezTo>
                  <a:pt x="342877" y="6725087"/>
                  <a:pt x="20098" y="6402308"/>
                  <a:pt x="20098" y="6004139"/>
                </a:cubicBezTo>
                <a:cubicBezTo>
                  <a:pt x="13399" y="4100628"/>
                  <a:pt x="6699" y="2197117"/>
                  <a:pt x="0" y="293606"/>
                </a:cubicBezTo>
                <a:close/>
              </a:path>
            </a:pathLst>
          </a:custGeom>
          <a:noFill/>
          <a:ln>
            <a:solidFill>
              <a:srgbClr val="FF66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5000CE70-6987-A0B2-C2F8-F5DE3BA19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708" y="3775954"/>
            <a:ext cx="3850990" cy="2166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16D1DDC-BEF6-A820-F902-ECD532851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4277D-5B91-4AFA-8300-295818B23AF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0317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BC1BA9-7DE4-884D-442D-041D0A0C5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A58989-AC95-110D-0791-FA15965059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2F9C3201-1200-C99C-E6B0-C5A81266D9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8245311"/>
              </p:ext>
            </p:extLst>
          </p:nvPr>
        </p:nvGraphicFramePr>
        <p:xfrm>
          <a:off x="5144278" y="767780"/>
          <a:ext cx="6649760" cy="22669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37ED9DC-BEDB-0948-4745-CF93B7996FCF}"/>
              </a:ext>
            </a:extLst>
          </p:cNvPr>
          <p:cNvSpPr txBox="1"/>
          <p:nvPr/>
        </p:nvSpPr>
        <p:spPr>
          <a:xfrm>
            <a:off x="6310838" y="3261480"/>
            <a:ext cx="471332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3 варианта комплектации: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ru-RU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/>
              <a:t>Набор с УФ-фонариком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/>
              <a:t>Набор полосок без фонарика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/>
              <a:t>УФ-фонарик отдельно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8161F43-C994-4281-43A2-539AF57D631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7393" t="36753" r="10429" b="49339"/>
          <a:stretch/>
        </p:blipFill>
        <p:spPr>
          <a:xfrm>
            <a:off x="5493818" y="4846890"/>
            <a:ext cx="5950680" cy="89183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086E348-198A-C3A6-566B-B2DF137061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71" y="1208419"/>
            <a:ext cx="4560286" cy="4205597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DD0DCCB-CCC0-3405-E660-0D71FF4BD844}"/>
              </a:ext>
            </a:extLst>
          </p:cNvPr>
          <p:cNvSpPr/>
          <p:nvPr/>
        </p:nvSpPr>
        <p:spPr>
          <a:xfrm>
            <a:off x="2677457" y="-183466"/>
            <a:ext cx="9116581" cy="755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6116"/>
              </a:lnSpc>
              <a:spcBef>
                <a:spcPct val="0"/>
              </a:spcBef>
            </a:pP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Тест-полоски для определения кумаринов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Montserrat" panose="00000500000000000000" pitchFamily="2" charset="-52"/>
              <a:cs typeface="Teko Medium" panose="02000000000000000000" pitchFamily="2" charset="0"/>
              <a:sym typeface="Oswald Bold"/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BECB572-7CB0-A985-BA2D-45A172F58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4277D-5B91-4AFA-8300-295818B23AF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026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158343D-FD61-F04D-0DAB-F15BBC3BD996}"/>
              </a:ext>
            </a:extLst>
          </p:cNvPr>
          <p:cNvSpPr/>
          <p:nvPr/>
        </p:nvSpPr>
        <p:spPr>
          <a:xfrm>
            <a:off x="3999627" y="595923"/>
            <a:ext cx="46425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ЦЕЛЕВАЯ АУДИТОРИЯ </a:t>
            </a:r>
          </a:p>
        </p:txBody>
      </p:sp>
      <p:pic>
        <p:nvPicPr>
          <p:cNvPr id="5" name="Рисунок 4" descr="Изображение выглядит как графическая вставка, мультфильм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CC7A6A01-F3F7-B146-DC73-BC636C7667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92" y="805290"/>
            <a:ext cx="1339357" cy="13393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B40D1B-DC27-13BC-B3DE-F6823CCAEA7E}"/>
              </a:ext>
            </a:extLst>
          </p:cNvPr>
          <p:cNvSpPr txBox="1"/>
          <p:nvPr/>
        </p:nvSpPr>
        <p:spPr>
          <a:xfrm>
            <a:off x="0" y="2319132"/>
            <a:ext cx="30376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0" i="0" dirty="0">
                <a:solidFill>
                  <a:srgbClr val="000000"/>
                </a:solidFill>
                <a:effectLst/>
              </a:rPr>
              <a:t>Сельскохозяйственные регуляторы</a:t>
            </a:r>
            <a:endParaRPr lang="ru-RU" sz="1600" dirty="0"/>
          </a:p>
        </p:txBody>
      </p:sp>
      <p:pic>
        <p:nvPicPr>
          <p:cNvPr id="7" name="Рисунок 6" descr="Изображение выглядит как мультфильм, графическая вставка, рисунок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658F858B-C47E-E5BF-6F89-E7850684F9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901" y="1982433"/>
            <a:ext cx="1392598" cy="13925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698B991-43A5-1E8C-5695-44793A91A592}"/>
              </a:ext>
            </a:extLst>
          </p:cNvPr>
          <p:cNvSpPr txBox="1"/>
          <p:nvPr/>
        </p:nvSpPr>
        <p:spPr>
          <a:xfrm>
            <a:off x="1969570" y="3379765"/>
            <a:ext cx="30467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0" i="0" dirty="0">
                <a:solidFill>
                  <a:srgbClr val="000000"/>
                </a:solidFill>
                <a:effectLst/>
              </a:rPr>
              <a:t>Производители сельскохозяйственных культур</a:t>
            </a:r>
            <a:endParaRPr lang="ru-RU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B7FE7D-C1DE-01A1-DF05-84A0C8199E0B}"/>
              </a:ext>
            </a:extLst>
          </p:cNvPr>
          <p:cNvSpPr txBox="1"/>
          <p:nvPr/>
        </p:nvSpPr>
        <p:spPr>
          <a:xfrm>
            <a:off x="4932933" y="3838761"/>
            <a:ext cx="26731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0" i="0" dirty="0">
                <a:solidFill>
                  <a:srgbClr val="000000"/>
                </a:solidFill>
                <a:effectLst/>
              </a:rPr>
              <a:t>Производители кормов для животных </a:t>
            </a:r>
            <a:endParaRPr lang="ru-RU" sz="1600" dirty="0"/>
          </a:p>
        </p:txBody>
      </p:sp>
      <p:pic>
        <p:nvPicPr>
          <p:cNvPr id="10" name="Рисунок 9" descr="Изображение выглядит как кот&#10;&#10;Автоматически созданное описание">
            <a:extLst>
              <a:ext uri="{FF2B5EF4-FFF2-40B4-BE49-F238E27FC236}">
                <a16:creationId xmlns:a16="http://schemas.microsoft.com/office/drawing/2014/main" id="{4A17856F-C0FF-B31E-2CEA-D501FCD21D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070" y="2282831"/>
            <a:ext cx="1585726" cy="158572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7C41107-54FE-887F-6470-784642A0687B}"/>
              </a:ext>
            </a:extLst>
          </p:cNvPr>
          <p:cNvSpPr txBox="1"/>
          <p:nvPr/>
        </p:nvSpPr>
        <p:spPr>
          <a:xfrm>
            <a:off x="7599707" y="3444586"/>
            <a:ext cx="24906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0" i="0" dirty="0">
                <a:solidFill>
                  <a:srgbClr val="000000"/>
                </a:solidFill>
                <a:effectLst/>
              </a:rPr>
              <a:t>Агрохимические компании</a:t>
            </a:r>
            <a:endParaRPr lang="ru-RU" sz="1600" dirty="0"/>
          </a:p>
        </p:txBody>
      </p:sp>
      <p:pic>
        <p:nvPicPr>
          <p:cNvPr id="12" name="Рисунок 11" descr="Изображение выглядит как шляпа, мультфильм, графическая вставка,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4B0FC0FB-6442-5457-E8C1-D22F895DDF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502" y="1843274"/>
            <a:ext cx="1585726" cy="158572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C5C1A06-9D26-0ACB-21F9-67CBF66021C4}"/>
              </a:ext>
            </a:extLst>
          </p:cNvPr>
          <p:cNvSpPr txBox="1"/>
          <p:nvPr/>
        </p:nvSpPr>
        <p:spPr>
          <a:xfrm>
            <a:off x="9391253" y="2319132"/>
            <a:ext cx="26972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0" i="0" dirty="0">
                <a:solidFill>
                  <a:srgbClr val="000000"/>
                </a:solidFill>
                <a:effectLst/>
              </a:rPr>
              <a:t>Потребители</a:t>
            </a:r>
            <a:endParaRPr lang="ru-RU" sz="1600" dirty="0"/>
          </a:p>
        </p:txBody>
      </p:sp>
      <p:pic>
        <p:nvPicPr>
          <p:cNvPr id="14" name="Рисунок 13" descr="Изображение выглядит как мультфильм, графическая вставка, рисунок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2BDAD48A-3CD7-AAE4-BDEC-89C74239CC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6314" y="805290"/>
            <a:ext cx="1427085" cy="1427085"/>
          </a:xfrm>
          <a:prstGeom prst="rect">
            <a:avLst/>
          </a:prstGeom>
        </p:spPr>
      </p:pic>
      <p:sp>
        <p:nvSpPr>
          <p:cNvPr id="2" name="Правая фигурная скобка 1">
            <a:extLst>
              <a:ext uri="{FF2B5EF4-FFF2-40B4-BE49-F238E27FC236}">
                <a16:creationId xmlns:a16="http://schemas.microsoft.com/office/drawing/2014/main" id="{6381C94D-25DF-4D9B-C0C5-17BA6BB62C1F}"/>
              </a:ext>
            </a:extLst>
          </p:cNvPr>
          <p:cNvSpPr/>
          <p:nvPr/>
        </p:nvSpPr>
        <p:spPr>
          <a:xfrm rot="5400000">
            <a:off x="4778080" y="-39316"/>
            <a:ext cx="708338" cy="913535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4D07C7-7F4C-C400-9BA9-E196978703EA}"/>
              </a:ext>
            </a:extLst>
          </p:cNvPr>
          <p:cNvSpPr txBox="1"/>
          <p:nvPr/>
        </p:nvSpPr>
        <p:spPr>
          <a:xfrm>
            <a:off x="2210455" y="4874868"/>
            <a:ext cx="58435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/>
              <a:t>Нет НД – не выгодно проверять на количество кумарина сырье</a:t>
            </a:r>
          </a:p>
        </p:txBody>
      </p: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6BA9FD31-D6E4-9D6B-1AC4-54A578C58FB4}"/>
              </a:ext>
            </a:extLst>
          </p:cNvPr>
          <p:cNvCxnSpPr>
            <a:cxnSpLocks/>
          </p:cNvCxnSpPr>
          <p:nvPr/>
        </p:nvCxnSpPr>
        <p:spPr>
          <a:xfrm>
            <a:off x="10739856" y="2903907"/>
            <a:ext cx="0" cy="18483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0CEC0DD-4447-A331-FCBE-DE8D3BFB2FCC}"/>
              </a:ext>
            </a:extLst>
          </p:cNvPr>
          <p:cNvSpPr txBox="1"/>
          <p:nvPr/>
        </p:nvSpPr>
        <p:spPr>
          <a:xfrm>
            <a:off x="9391253" y="4775103"/>
            <a:ext cx="26972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Не осведомлены об опасности, чаще всего не знают причины отравления</a:t>
            </a:r>
          </a:p>
        </p:txBody>
      </p:sp>
      <p:sp>
        <p:nvSpPr>
          <p:cNvPr id="19" name="Стрелка: вниз 18">
            <a:extLst>
              <a:ext uri="{FF2B5EF4-FFF2-40B4-BE49-F238E27FC236}">
                <a16:creationId xmlns:a16="http://schemas.microsoft.com/office/drawing/2014/main" id="{A665AC87-224C-7067-302A-4B36F89A19A9}"/>
              </a:ext>
            </a:extLst>
          </p:cNvPr>
          <p:cNvSpPr/>
          <p:nvPr/>
        </p:nvSpPr>
        <p:spPr>
          <a:xfrm>
            <a:off x="5032446" y="5213422"/>
            <a:ext cx="199603" cy="70833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CB4D24C-5887-0D2B-0E6D-04597646ADC2}"/>
              </a:ext>
            </a:extLst>
          </p:cNvPr>
          <p:cNvSpPr txBox="1"/>
          <p:nvPr/>
        </p:nvSpPr>
        <p:spPr>
          <a:xfrm>
            <a:off x="2159028" y="5914096"/>
            <a:ext cx="57146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Нормирования содержания растительного кумарина</a:t>
            </a:r>
          </a:p>
          <a:p>
            <a:pPr algn="ctr"/>
            <a:r>
              <a:rPr lang="ru-RU" dirty="0"/>
              <a:t>Контроль сырья на отраву для крыс со складов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2A5499F-234A-7D98-3C65-AEDC0FB77B5D}"/>
              </a:ext>
            </a:extLst>
          </p:cNvPr>
          <p:cNvSpPr txBox="1"/>
          <p:nvPr/>
        </p:nvSpPr>
        <p:spPr>
          <a:xfrm>
            <a:off x="7882542" y="5998082"/>
            <a:ext cx="5714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Качественный маркетинг</a:t>
            </a:r>
          </a:p>
        </p:txBody>
      </p:sp>
      <p:sp>
        <p:nvSpPr>
          <p:cNvPr id="22" name="Стрелка: вниз 21">
            <a:extLst>
              <a:ext uri="{FF2B5EF4-FFF2-40B4-BE49-F238E27FC236}">
                <a16:creationId xmlns:a16="http://schemas.microsoft.com/office/drawing/2014/main" id="{0EB3A093-2E9F-B6A4-74F6-A6AAF56E54A7}"/>
              </a:ext>
            </a:extLst>
          </p:cNvPr>
          <p:cNvSpPr/>
          <p:nvPr/>
        </p:nvSpPr>
        <p:spPr>
          <a:xfrm>
            <a:off x="10656244" y="5567591"/>
            <a:ext cx="199603" cy="43049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72682C84-1C7C-AFD3-48DF-938D2F17F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4277D-5B91-4AFA-8300-295818B23AF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90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135;p3">
            <a:extLst>
              <a:ext uri="{FF2B5EF4-FFF2-40B4-BE49-F238E27FC236}">
                <a16:creationId xmlns:a16="http://schemas.microsoft.com/office/drawing/2014/main" id="{D2113094-7523-02DB-67A0-E472FC30267D}"/>
              </a:ext>
            </a:extLst>
          </p:cNvPr>
          <p:cNvGrpSpPr/>
          <p:nvPr/>
        </p:nvGrpSpPr>
        <p:grpSpPr>
          <a:xfrm>
            <a:off x="1514554" y="4709367"/>
            <a:ext cx="802090" cy="255152"/>
            <a:chOff x="6836600" y="4376275"/>
            <a:chExt cx="802090" cy="255152"/>
          </a:xfrm>
        </p:grpSpPr>
        <p:pic>
          <p:nvPicPr>
            <p:cNvPr id="6" name="Google Shape;136;p3">
              <a:extLst>
                <a:ext uri="{FF2B5EF4-FFF2-40B4-BE49-F238E27FC236}">
                  <a16:creationId xmlns:a16="http://schemas.microsoft.com/office/drawing/2014/main" id="{913D9947-BD27-986D-8DB7-6750706BCEDB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836600" y="4376275"/>
              <a:ext cx="255154" cy="2551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Google Shape;137;p3">
              <a:extLst>
                <a:ext uri="{FF2B5EF4-FFF2-40B4-BE49-F238E27FC236}">
                  <a16:creationId xmlns:a16="http://schemas.microsoft.com/office/drawing/2014/main" id="{0C791715-3C2A-1EF0-9CC4-79A9B09F2EA2}"/>
                </a:ext>
              </a:extLst>
            </p:cNvPr>
            <p:cNvSpPr txBox="1"/>
            <p:nvPr/>
          </p:nvSpPr>
          <p:spPr>
            <a:xfrm>
              <a:off x="7127088" y="4380741"/>
              <a:ext cx="511602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12 K</a:t>
              </a:r>
              <a:endParaRPr/>
            </a:p>
          </p:txBody>
        </p:sp>
      </p:grp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61F99B0-1D3E-751B-D55D-04BF7C16400C}"/>
              </a:ext>
            </a:extLst>
          </p:cNvPr>
          <p:cNvSpPr/>
          <p:nvPr/>
        </p:nvSpPr>
        <p:spPr>
          <a:xfrm>
            <a:off x="4614664" y="-102367"/>
            <a:ext cx="2962671" cy="6658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КОНКУРЕНТЫ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Montserrat" panose="00000500000000000000" pitchFamily="2" charset="-52"/>
              <a:cs typeface="Teko Medium" panose="02000000000000000000" pitchFamily="2" charset="0"/>
              <a:sym typeface="Oswald Bold"/>
            </a:endParaRPr>
          </a:p>
        </p:txBody>
      </p:sp>
      <p:graphicFrame>
        <p:nvGraphicFramePr>
          <p:cNvPr id="18" name="Таблица 17">
            <a:extLst>
              <a:ext uri="{FF2B5EF4-FFF2-40B4-BE49-F238E27FC236}">
                <a16:creationId xmlns:a16="http://schemas.microsoft.com/office/drawing/2014/main" id="{38079FAD-9984-F620-E0C9-FF46F62DC6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7487698"/>
              </p:ext>
            </p:extLst>
          </p:nvPr>
        </p:nvGraphicFramePr>
        <p:xfrm>
          <a:off x="5433404" y="1350871"/>
          <a:ext cx="6415540" cy="370151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391986">
                  <a:extLst>
                    <a:ext uri="{9D8B030D-6E8A-4147-A177-3AD203B41FA5}">
                      <a16:colId xmlns:a16="http://schemas.microsoft.com/office/drawing/2014/main" val="3267367396"/>
                    </a:ext>
                  </a:extLst>
                </a:gridCol>
                <a:gridCol w="1023554">
                  <a:extLst>
                    <a:ext uri="{9D8B030D-6E8A-4147-A177-3AD203B41FA5}">
                      <a16:colId xmlns:a16="http://schemas.microsoft.com/office/drawing/2014/main" val="2035433146"/>
                    </a:ext>
                  </a:extLst>
                </a:gridCol>
              </a:tblGrid>
              <a:tr h="288278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Ценовое сравнение с потенциальными конкурентами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168158"/>
                  </a:ext>
                </a:extLst>
              </a:tr>
              <a:tr h="672648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Название анализа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Цена (с учетом НДС), </a:t>
                      </a:r>
                      <a:r>
                        <a:rPr lang="ru-RU" sz="1200" b="1" dirty="0" err="1"/>
                        <a:t>руб</a:t>
                      </a:r>
                      <a:endParaRPr lang="ru-RU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661733"/>
                  </a:ext>
                </a:extLst>
              </a:tr>
              <a:tr h="864833">
                <a:tc>
                  <a:txBody>
                    <a:bodyPr/>
                    <a:lstStyle/>
                    <a:p>
                      <a:r>
                        <a:rPr lang="ru-RU" sz="1200" dirty="0"/>
                        <a:t>Одновременное определение подлинности и количественного содержания методом </a:t>
                      </a:r>
                      <a:r>
                        <a:rPr lang="ru-RU" sz="1200" dirty="0" err="1"/>
                        <a:t>ВЭЖХ</a:t>
                      </a:r>
                      <a:r>
                        <a:rPr lang="ru-RU" sz="1200" dirty="0"/>
                        <a:t> </a:t>
                      </a:r>
                    </a:p>
                    <a:p>
                      <a:r>
                        <a:rPr lang="ru-RU" sz="1200" dirty="0"/>
                        <a:t>1 компонент</a:t>
                      </a:r>
                    </a:p>
                    <a:p>
                      <a:r>
                        <a:rPr lang="ru-RU" sz="1200" dirty="0"/>
                        <a:t>Более 1 компонента – за каждый последующий дополнительно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200" dirty="0"/>
                    </a:p>
                    <a:p>
                      <a:pPr algn="r"/>
                      <a:endParaRPr lang="ru-RU" sz="1200" dirty="0"/>
                    </a:p>
                    <a:p>
                      <a:pPr algn="r"/>
                      <a:r>
                        <a:rPr lang="ru-RU" sz="1200" dirty="0"/>
                        <a:t>5 400</a:t>
                      </a:r>
                    </a:p>
                    <a:p>
                      <a:pPr algn="r"/>
                      <a:r>
                        <a:rPr lang="ru-RU" sz="1200" dirty="0"/>
                        <a:t>2 640*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749488"/>
                  </a:ext>
                </a:extLst>
              </a:tr>
              <a:tr h="288278">
                <a:tc>
                  <a:txBody>
                    <a:bodyPr/>
                    <a:lstStyle/>
                    <a:p>
                      <a:r>
                        <a:rPr lang="ru-RU" sz="1200" dirty="0"/>
                        <a:t>Посторонние примеси (суммарно)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/>
                        <a:t>9 600*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223160"/>
                  </a:ext>
                </a:extLst>
              </a:tr>
              <a:tr h="791158">
                <a:tc>
                  <a:txBody>
                    <a:bodyPr/>
                    <a:lstStyle/>
                    <a:p>
                      <a:r>
                        <a:rPr lang="ru-RU" sz="1200" dirty="0"/>
                        <a:t>Количественное определение </a:t>
                      </a:r>
                      <a:r>
                        <a:rPr lang="ru-RU" sz="1200" dirty="0" err="1"/>
                        <a:t>ВЭЖХ</a:t>
                      </a:r>
                      <a:r>
                        <a:rPr lang="ru-RU" sz="1200" dirty="0"/>
                        <a:t> (время записи)</a:t>
                      </a:r>
                    </a:p>
                    <a:p>
                      <a:r>
                        <a:rPr lang="en-US" sz="1200" dirty="0"/>
                        <a:t>&lt;</a:t>
                      </a:r>
                      <a:r>
                        <a:rPr lang="ru-RU" sz="1200" dirty="0"/>
                        <a:t>30 мин</a:t>
                      </a:r>
                    </a:p>
                    <a:p>
                      <a:r>
                        <a:rPr lang="ru-RU" sz="1200" dirty="0"/>
                        <a:t>30-60 мин</a:t>
                      </a:r>
                    </a:p>
                    <a:p>
                      <a:r>
                        <a:rPr lang="en-US" sz="1200" dirty="0"/>
                        <a:t>&gt;</a:t>
                      </a:r>
                      <a:r>
                        <a:rPr lang="ru-RU" sz="1200" dirty="0"/>
                        <a:t>60 мин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200" dirty="0"/>
                    </a:p>
                    <a:p>
                      <a:pPr algn="r"/>
                      <a:r>
                        <a:rPr lang="ru-RU" sz="1200" dirty="0"/>
                        <a:t>6 950</a:t>
                      </a:r>
                    </a:p>
                    <a:p>
                      <a:pPr algn="r"/>
                      <a:r>
                        <a:rPr lang="ru-RU" sz="1200" dirty="0"/>
                        <a:t>8 350</a:t>
                      </a:r>
                    </a:p>
                    <a:p>
                      <a:pPr algn="r"/>
                      <a:r>
                        <a:rPr lang="ru-RU" sz="1200" dirty="0"/>
                        <a:t>13 850**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279382"/>
                  </a:ext>
                </a:extLst>
              </a:tr>
              <a:tr h="382259">
                <a:tc>
                  <a:txBody>
                    <a:bodyPr/>
                    <a:lstStyle/>
                    <a:p>
                      <a:r>
                        <a:rPr lang="ru-RU" sz="1200" dirty="0"/>
                        <a:t>Индивидуальные заказы (НИР)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/>
                        <a:t>От 30 000*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630342"/>
                  </a:ext>
                </a:extLst>
              </a:tr>
              <a:tr h="382259">
                <a:tc>
                  <a:txBody>
                    <a:bodyPr/>
                    <a:lstStyle/>
                    <a:p>
                      <a:r>
                        <a:rPr lang="ru-RU" sz="1200" b="1" dirty="0"/>
                        <a:t>Разработанные тест-системы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1 500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462713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0C47C7F4-A42F-48F7-86C6-CC94F3B8E2ED}"/>
              </a:ext>
            </a:extLst>
          </p:cNvPr>
          <p:cNvSpPr txBox="1"/>
          <p:nvPr/>
        </p:nvSpPr>
        <p:spPr>
          <a:xfrm>
            <a:off x="9033666" y="5023149"/>
            <a:ext cx="5298539" cy="4308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wrap="square" rtlCol="0">
            <a:spAutoFit/>
          </a:bodyPr>
          <a:lstStyle/>
          <a:p>
            <a:r>
              <a:rPr lang="ru-RU" sz="1050" i="1" dirty="0">
                <a:solidFill>
                  <a:schemeClr val="tx1"/>
                </a:solidFill>
              </a:rPr>
              <a:t>* прейскурант ИЛ (</a:t>
            </a:r>
            <a:r>
              <a:rPr lang="ru-RU" sz="1050" i="1" dirty="0" err="1">
                <a:solidFill>
                  <a:schemeClr val="tx1"/>
                </a:solidFill>
              </a:rPr>
              <a:t>ЦККЛС</a:t>
            </a:r>
            <a:r>
              <a:rPr lang="ru-RU" sz="1050" i="1" dirty="0">
                <a:solidFill>
                  <a:schemeClr val="tx1"/>
                </a:solidFill>
              </a:rPr>
              <a:t>) Минздрава России</a:t>
            </a:r>
          </a:p>
          <a:p>
            <a:r>
              <a:rPr lang="ru-RU" sz="1050" i="1" dirty="0">
                <a:solidFill>
                  <a:schemeClr val="tx1"/>
                </a:solidFill>
              </a:rPr>
              <a:t>**прейскурант </a:t>
            </a:r>
            <a:r>
              <a:rPr lang="ru-RU" sz="1050" i="1" dirty="0" err="1">
                <a:solidFill>
                  <a:schemeClr val="tx1"/>
                </a:solidFill>
              </a:rPr>
              <a:t>ЭкспертБИО</a:t>
            </a:r>
            <a:endParaRPr lang="ru-RU" sz="1000" i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1C4EFB-2580-AAA5-8FD0-3D14736E0AC0}"/>
              </a:ext>
            </a:extLst>
          </p:cNvPr>
          <p:cNvSpPr txBox="1"/>
          <p:nvPr/>
        </p:nvSpPr>
        <p:spPr>
          <a:xfrm>
            <a:off x="-6973" y="3015636"/>
            <a:ext cx="30376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000000"/>
                </a:solidFill>
              </a:rPr>
              <a:t>Другие лаборатории контроля качества</a:t>
            </a:r>
            <a:endParaRPr lang="ru-RU" sz="12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A96F9FD-A40E-8048-0DCB-7058B943EA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51" y="934180"/>
            <a:ext cx="2438400" cy="2438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4C8106A-0744-AB7C-54E0-5A7A93BB0D01}"/>
              </a:ext>
            </a:extLst>
          </p:cNvPr>
          <p:cNvSpPr txBox="1"/>
          <p:nvPr/>
        </p:nvSpPr>
        <p:spPr>
          <a:xfrm>
            <a:off x="2385066" y="4141699"/>
            <a:ext cx="30376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000000"/>
                </a:solidFill>
              </a:rPr>
              <a:t>Научные группы</a:t>
            </a:r>
            <a:endParaRPr lang="ru-RU" sz="1200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042FAD5-E54E-8CA7-C32C-8CF0E9AA76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5911" y="2108017"/>
            <a:ext cx="2092235" cy="2092235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76A6CD71-5CD8-95F5-B649-AA86F44363C4}"/>
              </a:ext>
            </a:extLst>
          </p:cNvPr>
          <p:cNvSpPr/>
          <p:nvPr/>
        </p:nvSpPr>
        <p:spPr>
          <a:xfrm>
            <a:off x="708338" y="816481"/>
            <a:ext cx="63916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На момент развития проекта</a:t>
            </a:r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131AAB21-0F9C-086E-02B9-F591B7EAC876}"/>
              </a:ext>
            </a:extLst>
          </p:cNvPr>
          <p:cNvSpPr/>
          <p:nvPr/>
        </p:nvSpPr>
        <p:spPr>
          <a:xfrm>
            <a:off x="950526" y="5501696"/>
            <a:ext cx="4160297" cy="767948"/>
          </a:xfrm>
          <a:prstGeom prst="ellipse">
            <a:avLst/>
          </a:prstGeom>
          <a:noFill/>
          <a:ln w="38100" cap="rnd">
            <a:solidFill>
              <a:srgbClr val="FF6600"/>
            </a:solidFill>
            <a:prstDash val="dash"/>
            <a:beve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44F76156-891B-DD2B-A92B-7C32AB5A070D}"/>
              </a:ext>
            </a:extLst>
          </p:cNvPr>
          <p:cNvSpPr/>
          <p:nvPr/>
        </p:nvSpPr>
        <p:spPr>
          <a:xfrm>
            <a:off x="1277024" y="4638428"/>
            <a:ext cx="353321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При успехе проекта не актуальны, так как:</a:t>
            </a:r>
          </a:p>
          <a:p>
            <a:pPr lvl="0">
              <a:spcBef>
                <a:spcPct val="0"/>
              </a:spcBef>
            </a:pP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Montserrat" panose="00000500000000000000" pitchFamily="2" charset="-52"/>
              <a:cs typeface="Teko Medium" panose="02000000000000000000" pitchFamily="2" charset="0"/>
              <a:sym typeface="Oswald Bold"/>
            </a:endParaRPr>
          </a:p>
          <a:p>
            <a:pPr lvl="0" algn="ctr">
              <a:spcBef>
                <a:spcPct val="0"/>
              </a:spcBef>
            </a:pP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Уберизирующий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 продукт</a:t>
            </a:r>
          </a:p>
        </p:txBody>
      </p:sp>
      <p:cxnSp>
        <p:nvCxnSpPr>
          <p:cNvPr id="29" name="Соединитель: изогнутый 28">
            <a:extLst>
              <a:ext uri="{FF2B5EF4-FFF2-40B4-BE49-F238E27FC236}">
                <a16:creationId xmlns:a16="http://schemas.microsoft.com/office/drawing/2014/main" id="{63BBEFEA-2865-95CC-57E8-0FC00398CFF3}"/>
              </a:ext>
            </a:extLst>
          </p:cNvPr>
          <p:cNvCxnSpPr>
            <a:cxnSpLocks/>
            <a:stCxn id="12" idx="2"/>
            <a:endCxn id="28" idx="0"/>
          </p:cNvCxnSpPr>
          <p:nvPr/>
        </p:nvCxnSpPr>
        <p:spPr>
          <a:xfrm rot="16200000" flipH="1">
            <a:off x="1644818" y="3239612"/>
            <a:ext cx="1265848" cy="1531783"/>
          </a:xfrm>
          <a:prstGeom prst="curvedConnector3">
            <a:avLst>
              <a:gd name="adj1" fmla="val 50000"/>
            </a:avLst>
          </a:prstGeom>
          <a:ln w="63500">
            <a:solidFill>
              <a:srgbClr val="9933FF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FFE6B87-687D-B5FD-8015-512C437B0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4277D-5B91-4AFA-8300-295818B23AF6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4550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>
          <a:extLst>
            <a:ext uri="{FF2B5EF4-FFF2-40B4-BE49-F238E27FC236}">
              <a16:creationId xmlns:a16="http://schemas.microsoft.com/office/drawing/2014/main" id="{BD73E863-F093-E5B8-95B8-7FF8475EC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D4B17E9-A32E-2107-6C37-A9FA8980D62F}"/>
              </a:ext>
            </a:extLst>
          </p:cNvPr>
          <p:cNvSpPr/>
          <p:nvPr/>
        </p:nvSpPr>
        <p:spPr>
          <a:xfrm>
            <a:off x="3639237" y="327168"/>
            <a:ext cx="4913525" cy="6658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ФИНАНСОВАЯ МОДЕЛЬ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Montserrat" panose="00000500000000000000" pitchFamily="2" charset="-52"/>
              <a:cs typeface="Teko Medium" panose="02000000000000000000" pitchFamily="2" charset="0"/>
              <a:sym typeface="Oswald Bold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C00486E-D2C5-0728-20AF-B52AF944B0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532" t="30412" r="43590" b="7338"/>
          <a:stretch/>
        </p:blipFill>
        <p:spPr>
          <a:xfrm>
            <a:off x="249669" y="1381918"/>
            <a:ext cx="6081110" cy="4267010"/>
          </a:xfrm>
          <a:prstGeom prst="rect">
            <a:avLst/>
          </a:prstGeom>
        </p:spPr>
      </p:pic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0CE4CE6C-FDB9-DC21-F198-8E0798FDEF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5898721"/>
              </p:ext>
            </p:extLst>
          </p:nvPr>
        </p:nvGraphicFramePr>
        <p:xfrm>
          <a:off x="6096000" y="1493949"/>
          <a:ext cx="5763432" cy="3982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1">
            <a:extLst>
              <a:ext uri="{FF2B5EF4-FFF2-40B4-BE49-F238E27FC236}">
                <a16:creationId xmlns:a16="http://schemas.microsoft.com/office/drawing/2014/main" id="{B36C3D9E-1531-06D8-9C4B-D1572864CAFA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CA4277D-5B91-4AFA-8300-295818B23AF6}" type="slidenum">
              <a:rPr lang="ru-RU" sz="1200" smtClean="0"/>
              <a:pPr algn="r"/>
              <a:t>8</a:t>
            </a:fld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304902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>
          <a:extLst>
            <a:ext uri="{FF2B5EF4-FFF2-40B4-BE49-F238E27FC236}">
              <a16:creationId xmlns:a16="http://schemas.microsoft.com/office/drawing/2014/main" id="{93652C69-57DD-0071-7E9F-A9C45ED17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B23F668-3D38-F1CA-E1B6-445DB1CFDF2C}"/>
              </a:ext>
            </a:extLst>
          </p:cNvPr>
          <p:cNvSpPr/>
          <p:nvPr/>
        </p:nvSpPr>
        <p:spPr>
          <a:xfrm>
            <a:off x="3610335" y="261941"/>
            <a:ext cx="4913525" cy="6658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ФИНАНСОВАЯ МОДЕЛЬ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Montserrat" panose="00000500000000000000" pitchFamily="2" charset="-52"/>
              <a:cs typeface="Teko Medium" panose="02000000000000000000" pitchFamily="2" charset="0"/>
              <a:sym typeface="Oswald Bold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4D99BE6-D81F-0FFE-6AB9-9F3903D22B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03" t="31540" r="1761" b="8524"/>
          <a:stretch/>
        </p:blipFill>
        <p:spPr>
          <a:xfrm>
            <a:off x="212656" y="1596980"/>
            <a:ext cx="11708885" cy="4108361"/>
          </a:xfrm>
          <a:prstGeom prst="rect">
            <a:avLst/>
          </a:prstGeom>
        </p:spPr>
      </p:pic>
      <p:sp>
        <p:nvSpPr>
          <p:cNvPr id="3" name="Номер слайда 1">
            <a:extLst>
              <a:ext uri="{FF2B5EF4-FFF2-40B4-BE49-F238E27FC236}">
                <a16:creationId xmlns:a16="http://schemas.microsoft.com/office/drawing/2014/main" id="{1487DBB2-D629-9D16-376B-A41C4C6138A7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CA4277D-5B91-4AFA-8300-295818B23AF6}" type="slidenum">
              <a:rPr lang="ru-RU" sz="1200" smtClean="0"/>
              <a:pPr algn="r"/>
              <a:t>9</a:t>
            </a:fld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551009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>
          <a:extLst>
            <a:ext uri="{FF2B5EF4-FFF2-40B4-BE49-F238E27FC236}">
              <a16:creationId xmlns:a16="http://schemas.microsoft.com/office/drawing/2014/main" id="{0B5CDD00-DE4B-953B-F9DD-E82DD9241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3">
            <a:extLst>
              <a:ext uri="{FF2B5EF4-FFF2-40B4-BE49-F238E27FC236}">
                <a16:creationId xmlns:a16="http://schemas.microsoft.com/office/drawing/2014/main" id="{5E628AA9-AB6D-C369-46FA-EA43B850B29B}"/>
              </a:ext>
            </a:extLst>
          </p:cNvPr>
          <p:cNvGrpSpPr/>
          <p:nvPr/>
        </p:nvGrpSpPr>
        <p:grpSpPr>
          <a:xfrm>
            <a:off x="1514554" y="4709367"/>
            <a:ext cx="802090" cy="255152"/>
            <a:chOff x="6836600" y="4376275"/>
            <a:chExt cx="802090" cy="255152"/>
          </a:xfrm>
        </p:grpSpPr>
        <p:pic>
          <p:nvPicPr>
            <p:cNvPr id="136" name="Google Shape;136;p3">
              <a:extLst>
                <a:ext uri="{FF2B5EF4-FFF2-40B4-BE49-F238E27FC236}">
                  <a16:creationId xmlns:a16="http://schemas.microsoft.com/office/drawing/2014/main" id="{ACC1D2A3-63FB-9DEC-F24C-92EB4103452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836600" y="4376275"/>
              <a:ext cx="255154" cy="2551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Google Shape;137;p3">
              <a:extLst>
                <a:ext uri="{FF2B5EF4-FFF2-40B4-BE49-F238E27FC236}">
                  <a16:creationId xmlns:a16="http://schemas.microsoft.com/office/drawing/2014/main" id="{7FD66729-65EC-FFFC-7EB7-24BD9FC47DD4}"/>
                </a:ext>
              </a:extLst>
            </p:cNvPr>
            <p:cNvSpPr txBox="1"/>
            <p:nvPr/>
          </p:nvSpPr>
          <p:spPr>
            <a:xfrm>
              <a:off x="7127088" y="4380741"/>
              <a:ext cx="511602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12 K</a:t>
              </a:r>
              <a:endParaRPr/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D454FDC-53B5-CB91-F585-041C4C5E3FF5}"/>
              </a:ext>
            </a:extLst>
          </p:cNvPr>
          <p:cNvSpPr/>
          <p:nvPr/>
        </p:nvSpPr>
        <p:spPr>
          <a:xfrm>
            <a:off x="4351293" y="44889"/>
            <a:ext cx="3613490" cy="6658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БИЗНЕС МОДЕЛЬ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Montserrat" panose="00000500000000000000" pitchFamily="2" charset="-52"/>
              <a:cs typeface="Teko Medium" panose="02000000000000000000" pitchFamily="2" charset="0"/>
              <a:sym typeface="Oswald Bold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B07D7A0-08E7-4815-91F2-D46FA2B6DD20}"/>
              </a:ext>
            </a:extLst>
          </p:cNvPr>
          <p:cNvGraphicFramePr>
            <a:graphicFrameLocks noGrp="1"/>
          </p:cNvGraphicFramePr>
          <p:nvPr/>
        </p:nvGraphicFramePr>
        <p:xfrm>
          <a:off x="370114" y="1018582"/>
          <a:ext cx="11575846" cy="46982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5169">
                  <a:extLst>
                    <a:ext uri="{9D8B030D-6E8A-4147-A177-3AD203B41FA5}">
                      <a16:colId xmlns:a16="http://schemas.microsoft.com/office/drawing/2014/main" val="1022074834"/>
                    </a:ext>
                  </a:extLst>
                </a:gridCol>
                <a:gridCol w="2435357">
                  <a:extLst>
                    <a:ext uri="{9D8B030D-6E8A-4147-A177-3AD203B41FA5}">
                      <a16:colId xmlns:a16="http://schemas.microsoft.com/office/drawing/2014/main" val="112983163"/>
                    </a:ext>
                  </a:extLst>
                </a:gridCol>
                <a:gridCol w="1037397">
                  <a:extLst>
                    <a:ext uri="{9D8B030D-6E8A-4147-A177-3AD203B41FA5}">
                      <a16:colId xmlns:a16="http://schemas.microsoft.com/office/drawing/2014/main" val="3139580720"/>
                    </a:ext>
                  </a:extLst>
                </a:gridCol>
                <a:gridCol w="1653552">
                  <a:extLst>
                    <a:ext uri="{9D8B030D-6E8A-4147-A177-3AD203B41FA5}">
                      <a16:colId xmlns:a16="http://schemas.microsoft.com/office/drawing/2014/main" val="2313627694"/>
                    </a:ext>
                  </a:extLst>
                </a:gridCol>
                <a:gridCol w="1998617">
                  <a:extLst>
                    <a:ext uri="{9D8B030D-6E8A-4147-A177-3AD203B41FA5}">
                      <a16:colId xmlns:a16="http://schemas.microsoft.com/office/drawing/2014/main" val="3754077661"/>
                    </a:ext>
                  </a:extLst>
                </a:gridCol>
                <a:gridCol w="2135754">
                  <a:extLst>
                    <a:ext uri="{9D8B030D-6E8A-4147-A177-3AD203B41FA5}">
                      <a16:colId xmlns:a16="http://schemas.microsoft.com/office/drawing/2014/main" val="1433314340"/>
                    </a:ext>
                  </a:extLst>
                </a:gridCol>
              </a:tblGrid>
              <a:tr h="1319669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Партнеры</a:t>
                      </a:r>
                      <a:endParaRPr lang="ru-RU" sz="1400" b="1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Направления</a:t>
                      </a:r>
                      <a:r>
                        <a:rPr lang="ru-RU" sz="1200" b="1" dirty="0"/>
                        <a:t> </a:t>
                      </a:r>
                      <a:r>
                        <a:rPr lang="ru-RU" sz="1400" b="1" dirty="0"/>
                        <a:t>деятельности</a:t>
                      </a:r>
                      <a:endParaRPr lang="ru-RU" sz="1200" b="1" dirty="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Предлагаемые преимущества</a:t>
                      </a: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Отношения с клиентами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  <a:p>
                      <a:pPr algn="ctr"/>
                      <a:endParaRPr lang="ru-RU" sz="1400" b="1" dirty="0"/>
                    </a:p>
                    <a:p>
                      <a:pPr algn="ctr"/>
                      <a:r>
                        <a:rPr lang="ru-RU" sz="1400" b="1" dirty="0"/>
                        <a:t>Сегменты клиентов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533071"/>
                  </a:ext>
                </a:extLst>
              </a:tr>
              <a:tr h="222068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  <a:p>
                      <a:pPr algn="ctr"/>
                      <a:r>
                        <a:rPr lang="ru-RU" sz="1400" b="1" dirty="0"/>
                        <a:t>Основные ресурсы</a:t>
                      </a: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999211"/>
                  </a:ext>
                </a:extLst>
              </a:tr>
              <a:tr h="1157861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Структура расходов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Потоки выручки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519020"/>
                  </a:ext>
                </a:extLst>
              </a:tr>
            </a:tbl>
          </a:graphicData>
        </a:graphic>
      </p:graphicFrame>
      <p:sp>
        <p:nvSpPr>
          <p:cNvPr id="40" name="TextBox 39">
            <a:extLst>
              <a:ext uri="{FF2B5EF4-FFF2-40B4-BE49-F238E27FC236}">
                <a16:creationId xmlns:a16="http://schemas.microsoft.com/office/drawing/2014/main" id="{313AA409-E916-EEE3-D353-AAF2DFEFB2F1}"/>
              </a:ext>
            </a:extLst>
          </p:cNvPr>
          <p:cNvSpPr txBox="1"/>
          <p:nvPr/>
        </p:nvSpPr>
        <p:spPr>
          <a:xfrm>
            <a:off x="411617" y="1434427"/>
            <a:ext cx="2228162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err="1"/>
              <a:t>СПХФУ</a:t>
            </a:r>
            <a:r>
              <a:rPr lang="ru-RU" sz="1200" dirty="0"/>
              <a:t> (площадка), </a:t>
            </a:r>
            <a:r>
              <a:rPr lang="en-US" sz="1200" dirty="0"/>
              <a:t>HealthNet, </a:t>
            </a:r>
            <a:r>
              <a:rPr lang="ru-RU" sz="1200" dirty="0"/>
              <a:t>Точка кипения Омск, потребность в партнерстве с научными сотрудниками Роспотребнадзора и Россельхознадзора, а также с индустриальными партнерами и инвесторами. </a:t>
            </a:r>
          </a:p>
          <a:p>
            <a:pPr algn="ctr"/>
            <a:endParaRPr lang="ru-RU" sz="1200" dirty="0"/>
          </a:p>
          <a:p>
            <a:pPr algn="ctr"/>
            <a:r>
              <a:rPr lang="ru-RU" sz="1200" dirty="0"/>
              <a:t>Наше сотрудничество предполагает: совместное предприятие, отношение поставщик-производитель. </a:t>
            </a:r>
          </a:p>
          <a:p>
            <a:pPr algn="ctr"/>
            <a:endParaRPr lang="ru-RU" sz="11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71FD692-2F2B-E7FE-A3F7-2199FAD88688}"/>
              </a:ext>
            </a:extLst>
          </p:cNvPr>
          <p:cNvSpPr txBox="1"/>
          <p:nvPr/>
        </p:nvSpPr>
        <p:spPr>
          <a:xfrm>
            <a:off x="5063492" y="1548015"/>
            <a:ext cx="277695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новизна, производительность, дизайн, доступность ранее недоступных веществ. Наш продукт инновационный, поскольку на мировом рынке не представлено быстрых тест-систем для определения крысиного яда. Больше не потребуется дорогостоящих анализов в лаборатории, научные исследования по индивидуальному заказу, проведение теста будет быстрым и эффективным, а также снизится стоимость этой услуги, что позволит предоставлять ее более широкому кругу заказчиков.</a:t>
            </a:r>
          </a:p>
          <a:p>
            <a:r>
              <a:rPr lang="ru-RU" sz="1000" dirty="0"/>
              <a:t>. </a:t>
            </a:r>
          </a:p>
          <a:p>
            <a:endParaRPr lang="ru-RU" sz="9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B39CE1B-350B-C0CB-DFF0-E0639EE5A0BD}"/>
              </a:ext>
            </a:extLst>
          </p:cNvPr>
          <p:cNvSpPr txBox="1"/>
          <p:nvPr/>
        </p:nvSpPr>
        <p:spPr>
          <a:xfrm>
            <a:off x="942416" y="4912893"/>
            <a:ext cx="4702659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себестоимость товаров и  материалов, аренда офиса, связь, фонд оплаты труда (ФОТ), банковское и коммунальное обслуживание, услуги на аутсорсе (юрист, бухгалтер)</a:t>
            </a:r>
          </a:p>
          <a:p>
            <a:pPr algn="ctr"/>
            <a:r>
              <a:rPr lang="ru-RU" sz="1200" dirty="0"/>
              <a:t>. </a:t>
            </a:r>
          </a:p>
          <a:p>
            <a:pPr algn="ctr"/>
            <a:endParaRPr lang="ru-RU" sz="11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0280228-4979-615A-37C9-4D8521016F59}"/>
              </a:ext>
            </a:extLst>
          </p:cNvPr>
          <p:cNvSpPr txBox="1"/>
          <p:nvPr/>
        </p:nvSpPr>
        <p:spPr>
          <a:xfrm>
            <a:off x="6158037" y="4888890"/>
            <a:ext cx="57879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err="1"/>
              <a:t>b2c</a:t>
            </a:r>
            <a:r>
              <a:rPr lang="ru-RU" sz="1200" dirty="0"/>
              <a:t> – сайт для прямых продаж, </a:t>
            </a:r>
            <a:r>
              <a:rPr lang="ru-RU" sz="1200" dirty="0" err="1"/>
              <a:t>b2b2c</a:t>
            </a:r>
            <a:r>
              <a:rPr lang="ru-RU" sz="1200" dirty="0"/>
              <a:t>, </a:t>
            </a:r>
            <a:r>
              <a:rPr lang="ru-RU" sz="1200" dirty="0" err="1"/>
              <a:t>b2b</a:t>
            </a:r>
            <a:r>
              <a:rPr lang="ru-RU" sz="1200" dirty="0"/>
              <a:t> – ветеринарные клиники, </a:t>
            </a:r>
            <a:r>
              <a:rPr lang="ru-RU" sz="1200" dirty="0" err="1"/>
              <a:t>сельскохозяйственнные</a:t>
            </a:r>
            <a:r>
              <a:rPr lang="ru-RU" sz="1200" dirty="0"/>
              <a:t> предприятия. </a:t>
            </a:r>
          </a:p>
          <a:p>
            <a:pPr algn="ctr"/>
            <a:endParaRPr lang="ru-RU" sz="11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6AA1668-742E-318B-DF3D-77EA375D3428}"/>
              </a:ext>
            </a:extLst>
          </p:cNvPr>
          <p:cNvSpPr txBox="1"/>
          <p:nvPr/>
        </p:nvSpPr>
        <p:spPr>
          <a:xfrm>
            <a:off x="7840449" y="1469572"/>
            <a:ext cx="19898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персональная поддержка, обратная связь, автоматизированное обслуживание, совместное создание ценностей.</a:t>
            </a:r>
            <a:endParaRPr lang="ru-RU" sz="11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3B87357-F90B-602A-3B71-C8C23B97B8DD}"/>
              </a:ext>
            </a:extLst>
          </p:cNvPr>
          <p:cNvSpPr txBox="1"/>
          <p:nvPr/>
        </p:nvSpPr>
        <p:spPr>
          <a:xfrm>
            <a:off x="9816177" y="1878801"/>
            <a:ext cx="21297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0" i="0" dirty="0">
                <a:solidFill>
                  <a:srgbClr val="000000"/>
                </a:solidFill>
                <a:effectLst/>
              </a:rPr>
              <a:t>Ветеринарные клиники, ветеринарные врачи, сельскохозяйственные предприятия, хозяева ферм, хозяева питомцев</a:t>
            </a:r>
            <a:endParaRPr lang="ru-RU" sz="1200" dirty="0"/>
          </a:p>
          <a:p>
            <a:pPr algn="ctr"/>
            <a:r>
              <a:rPr lang="ru-RU" sz="1200" b="0" i="0" dirty="0">
                <a:solidFill>
                  <a:srgbClr val="000000"/>
                </a:solidFill>
                <a:effectLst/>
              </a:rPr>
              <a:t> </a:t>
            </a:r>
            <a:endParaRPr lang="ru-RU" sz="1200" dirty="0"/>
          </a:p>
          <a:p>
            <a:pPr algn="ctr"/>
            <a:r>
              <a:rPr lang="ru-RU" sz="1200" b="0" i="0" dirty="0">
                <a:solidFill>
                  <a:srgbClr val="000000"/>
                </a:solidFill>
                <a:effectLst/>
              </a:rPr>
              <a:t> </a:t>
            </a:r>
            <a:endParaRPr lang="ru-RU" sz="12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93F2790-CFCF-08B9-AADA-EFAA96EE86C2}"/>
              </a:ext>
            </a:extLst>
          </p:cNvPr>
          <p:cNvSpPr txBox="1"/>
          <p:nvPr/>
        </p:nvSpPr>
        <p:spPr>
          <a:xfrm>
            <a:off x="2610754" y="2854625"/>
            <a:ext cx="25560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материальные (существующие мощности - оборудование, производство), нематериальные (интеллектуальные, патенты и т.п.), финансовые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DBADCF8-08D4-A7F5-0A50-C120A02C0980}"/>
              </a:ext>
            </a:extLst>
          </p:cNvPr>
          <p:cNvSpPr txBox="1"/>
          <p:nvPr/>
        </p:nvSpPr>
        <p:spPr>
          <a:xfrm>
            <a:off x="2635362" y="1519205"/>
            <a:ext cx="2556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производство, а также формирование партнерской сети по сбыту тест-систем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64AE8CB-D7DA-7CA6-919C-7F2394911D3A}"/>
              </a:ext>
            </a:extLst>
          </p:cNvPr>
          <p:cNvGraphicFramePr>
            <a:graphicFrameLocks noGrp="1"/>
          </p:cNvGraphicFramePr>
          <p:nvPr/>
        </p:nvGraphicFramePr>
        <p:xfrm>
          <a:off x="7798526" y="2847702"/>
          <a:ext cx="1998617" cy="1733318"/>
        </p:xfrm>
        <a:graphic>
          <a:graphicData uri="http://schemas.openxmlformats.org/drawingml/2006/table">
            <a:tbl>
              <a:tblPr/>
              <a:tblGrid>
                <a:gridCol w="1998617">
                  <a:extLst>
                    <a:ext uri="{9D8B030D-6E8A-4147-A177-3AD203B41FA5}">
                      <a16:colId xmlns:a16="http://schemas.microsoft.com/office/drawing/2014/main" val="2205667322"/>
                    </a:ext>
                  </a:extLst>
                </a:gridCol>
              </a:tblGrid>
              <a:tr h="1733318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Каналы сбыта</a:t>
                      </a:r>
                    </a:p>
                    <a:p>
                      <a:pPr algn="ctr"/>
                      <a:endParaRPr lang="ru-RU" sz="1400" b="1" dirty="0"/>
                    </a:p>
                    <a:p>
                      <a:pPr algn="ctr"/>
                      <a:r>
                        <a:rPr lang="ru-RU" sz="1100" b="0" dirty="0"/>
                        <a:t>личный сайт организации с прямыми продажами, счет в банке, маркет плейсы, лаборатории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54453130"/>
                  </a:ext>
                </a:extLst>
              </a:tr>
            </a:tbl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387157B-39EF-599B-C253-4173C42FE766}"/>
              </a:ext>
            </a:extLst>
          </p:cNvPr>
          <p:cNvSpPr/>
          <p:nvPr/>
        </p:nvSpPr>
        <p:spPr>
          <a:xfrm>
            <a:off x="0" y="5898524"/>
            <a:ext cx="12192000" cy="959476"/>
          </a:xfrm>
          <a:prstGeom prst="rect">
            <a:avLst/>
          </a:prstGeom>
          <a:gradFill>
            <a:gsLst>
              <a:gs pos="0">
                <a:srgbClr val="46D6B7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1">
            <a:extLst>
              <a:ext uri="{FF2B5EF4-FFF2-40B4-BE49-F238E27FC236}">
                <a16:creationId xmlns:a16="http://schemas.microsoft.com/office/drawing/2014/main" id="{35B9F052-2404-52B4-D0EB-AAD5D6C9445E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CA4277D-5B91-4AFA-8300-295818B23AF6}" type="slidenum">
              <a:rPr lang="ru-RU" sz="1200" smtClean="0"/>
              <a:pPr algn="r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8701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Дуга 50">
            <a:extLst>
              <a:ext uri="{FF2B5EF4-FFF2-40B4-BE49-F238E27FC236}">
                <a16:creationId xmlns:a16="http://schemas.microsoft.com/office/drawing/2014/main" id="{F5B85439-101D-647A-9219-7189C9AF8375}"/>
              </a:ext>
            </a:extLst>
          </p:cNvPr>
          <p:cNvSpPr/>
          <p:nvPr/>
        </p:nvSpPr>
        <p:spPr>
          <a:xfrm>
            <a:off x="3029129" y="2146179"/>
            <a:ext cx="1461599" cy="679131"/>
          </a:xfrm>
          <a:prstGeom prst="arc">
            <a:avLst>
              <a:gd name="adj1" fmla="val 15502952"/>
              <a:gd name="adj2" fmla="val 0"/>
            </a:avLst>
          </a:prstGeom>
          <a:ln w="635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олилиния: фигура 72">
            <a:extLst>
              <a:ext uri="{FF2B5EF4-FFF2-40B4-BE49-F238E27FC236}">
                <a16:creationId xmlns:a16="http://schemas.microsoft.com/office/drawing/2014/main" id="{541E340A-DBE1-0C52-606E-D8F94A0DB41D}"/>
              </a:ext>
            </a:extLst>
          </p:cNvPr>
          <p:cNvSpPr/>
          <p:nvPr/>
        </p:nvSpPr>
        <p:spPr>
          <a:xfrm>
            <a:off x="9115205" y="3602037"/>
            <a:ext cx="605317" cy="802382"/>
          </a:xfrm>
          <a:custGeom>
            <a:avLst/>
            <a:gdLst>
              <a:gd name="connsiteX0" fmla="*/ 0 w 605317"/>
              <a:gd name="connsiteY0" fmla="*/ 0 h 802382"/>
              <a:gd name="connsiteX1" fmla="*/ 548640 w 605317"/>
              <a:gd name="connsiteY1" fmla="*/ 339634 h 802382"/>
              <a:gd name="connsiteX2" fmla="*/ 587828 w 605317"/>
              <a:gd name="connsiteY2" fmla="*/ 757646 h 802382"/>
              <a:gd name="connsiteX3" fmla="*/ 600891 w 605317"/>
              <a:gd name="connsiteY3" fmla="*/ 770709 h 802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5317" h="802382">
                <a:moveTo>
                  <a:pt x="0" y="0"/>
                </a:moveTo>
                <a:cubicBezTo>
                  <a:pt x="225334" y="106680"/>
                  <a:pt x="450669" y="213360"/>
                  <a:pt x="548640" y="339634"/>
                </a:cubicBezTo>
                <a:cubicBezTo>
                  <a:pt x="646611" y="465908"/>
                  <a:pt x="587828" y="757646"/>
                  <a:pt x="587828" y="757646"/>
                </a:cubicBezTo>
                <a:cubicBezTo>
                  <a:pt x="596536" y="829492"/>
                  <a:pt x="598713" y="800100"/>
                  <a:pt x="600891" y="770709"/>
                </a:cubicBezTo>
              </a:path>
            </a:pathLst>
          </a:custGeom>
          <a:ln w="635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олилиния: фигура 65">
            <a:extLst>
              <a:ext uri="{FF2B5EF4-FFF2-40B4-BE49-F238E27FC236}">
                <a16:creationId xmlns:a16="http://schemas.microsoft.com/office/drawing/2014/main" id="{1337D68E-3437-456D-A906-E1719C4960B9}"/>
              </a:ext>
            </a:extLst>
          </p:cNvPr>
          <p:cNvSpPr/>
          <p:nvPr/>
        </p:nvSpPr>
        <p:spPr>
          <a:xfrm>
            <a:off x="7208028" y="3575911"/>
            <a:ext cx="621114" cy="1998618"/>
          </a:xfrm>
          <a:custGeom>
            <a:avLst/>
            <a:gdLst>
              <a:gd name="connsiteX0" fmla="*/ 0 w 621114"/>
              <a:gd name="connsiteY0" fmla="*/ 1998618 h 1998618"/>
              <a:gd name="connsiteX1" fmla="*/ 587828 w 621114"/>
              <a:gd name="connsiteY1" fmla="*/ 1593669 h 1998618"/>
              <a:gd name="connsiteX2" fmla="*/ 496388 w 621114"/>
              <a:gd name="connsiteY2" fmla="*/ 0 h 1998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1114" h="1998618">
                <a:moveTo>
                  <a:pt x="0" y="1998618"/>
                </a:moveTo>
                <a:cubicBezTo>
                  <a:pt x="252548" y="1962695"/>
                  <a:pt x="505097" y="1926772"/>
                  <a:pt x="587828" y="1593669"/>
                </a:cubicBezTo>
                <a:cubicBezTo>
                  <a:pt x="670559" y="1260566"/>
                  <a:pt x="583473" y="630283"/>
                  <a:pt x="496388" y="0"/>
                </a:cubicBezTo>
              </a:path>
            </a:pathLst>
          </a:custGeom>
          <a:ln w="635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Дуга 52">
            <a:extLst>
              <a:ext uri="{FF2B5EF4-FFF2-40B4-BE49-F238E27FC236}">
                <a16:creationId xmlns:a16="http://schemas.microsoft.com/office/drawing/2014/main" id="{927E11AB-8C7F-801B-FBA2-B50D3DAEFF93}"/>
              </a:ext>
            </a:extLst>
          </p:cNvPr>
          <p:cNvSpPr/>
          <p:nvPr/>
        </p:nvSpPr>
        <p:spPr>
          <a:xfrm rot="7186512">
            <a:off x="3320389" y="2082180"/>
            <a:ext cx="1621921" cy="623027"/>
          </a:xfrm>
          <a:prstGeom prst="arc">
            <a:avLst/>
          </a:prstGeom>
          <a:ln w="635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олилиния: фигура 63">
            <a:extLst>
              <a:ext uri="{FF2B5EF4-FFF2-40B4-BE49-F238E27FC236}">
                <a16:creationId xmlns:a16="http://schemas.microsoft.com/office/drawing/2014/main" id="{6EB4DB30-9AED-2D12-A94F-5D91053E1D1D}"/>
              </a:ext>
            </a:extLst>
          </p:cNvPr>
          <p:cNvSpPr/>
          <p:nvPr/>
        </p:nvSpPr>
        <p:spPr>
          <a:xfrm>
            <a:off x="7208028" y="3406094"/>
            <a:ext cx="457200" cy="836023"/>
          </a:xfrm>
          <a:custGeom>
            <a:avLst/>
            <a:gdLst>
              <a:gd name="connsiteX0" fmla="*/ 0 w 457200"/>
              <a:gd name="connsiteY0" fmla="*/ 836023 h 836023"/>
              <a:gd name="connsiteX1" fmla="*/ 457200 w 457200"/>
              <a:gd name="connsiteY1" fmla="*/ 0 h 836023"/>
              <a:gd name="connsiteX2" fmla="*/ 457200 w 457200"/>
              <a:gd name="connsiteY2" fmla="*/ 0 h 836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7200" h="836023">
                <a:moveTo>
                  <a:pt x="0" y="836023"/>
                </a:moveTo>
                <a:lnTo>
                  <a:pt x="457200" y="0"/>
                </a:lnTo>
                <a:lnTo>
                  <a:pt x="457200" y="0"/>
                </a:lnTo>
              </a:path>
            </a:pathLst>
          </a:custGeom>
          <a:ln w="635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олилиния: фигура 64">
            <a:extLst>
              <a:ext uri="{FF2B5EF4-FFF2-40B4-BE49-F238E27FC236}">
                <a16:creationId xmlns:a16="http://schemas.microsoft.com/office/drawing/2014/main" id="{89842112-8676-D2CB-D520-EA834FC1B5E7}"/>
              </a:ext>
            </a:extLst>
          </p:cNvPr>
          <p:cNvSpPr/>
          <p:nvPr/>
        </p:nvSpPr>
        <p:spPr>
          <a:xfrm>
            <a:off x="7194965" y="3536723"/>
            <a:ext cx="482101" cy="1358537"/>
          </a:xfrm>
          <a:custGeom>
            <a:avLst/>
            <a:gdLst>
              <a:gd name="connsiteX0" fmla="*/ 0 w 482101"/>
              <a:gd name="connsiteY0" fmla="*/ 1358537 h 1358537"/>
              <a:gd name="connsiteX1" fmla="*/ 431074 w 482101"/>
              <a:gd name="connsiteY1" fmla="*/ 862148 h 1358537"/>
              <a:gd name="connsiteX2" fmla="*/ 457200 w 482101"/>
              <a:gd name="connsiteY2" fmla="*/ 0 h 135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2101" h="1358537">
                <a:moveTo>
                  <a:pt x="0" y="1358537"/>
                </a:moveTo>
                <a:cubicBezTo>
                  <a:pt x="177437" y="1223554"/>
                  <a:pt x="354874" y="1088571"/>
                  <a:pt x="431074" y="862148"/>
                </a:cubicBezTo>
                <a:cubicBezTo>
                  <a:pt x="507274" y="635725"/>
                  <a:pt x="482237" y="317862"/>
                  <a:pt x="457200" y="0"/>
                </a:cubicBezTo>
              </a:path>
            </a:pathLst>
          </a:custGeom>
          <a:ln w="635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олилиния: фигура 60">
            <a:extLst>
              <a:ext uri="{FF2B5EF4-FFF2-40B4-BE49-F238E27FC236}">
                <a16:creationId xmlns:a16="http://schemas.microsoft.com/office/drawing/2014/main" id="{4FC46EAE-C699-9AE9-788F-CB8B71299145}"/>
              </a:ext>
            </a:extLst>
          </p:cNvPr>
          <p:cNvSpPr/>
          <p:nvPr/>
        </p:nvSpPr>
        <p:spPr>
          <a:xfrm>
            <a:off x="3733307" y="4139965"/>
            <a:ext cx="1071151" cy="1330061"/>
          </a:xfrm>
          <a:custGeom>
            <a:avLst/>
            <a:gdLst>
              <a:gd name="connsiteX0" fmla="*/ 0 w 1005840"/>
              <a:gd name="connsiteY0" fmla="*/ 1240972 h 1240972"/>
              <a:gd name="connsiteX1" fmla="*/ 418011 w 1005840"/>
              <a:gd name="connsiteY1" fmla="*/ 470263 h 1240972"/>
              <a:gd name="connsiteX2" fmla="*/ 1005840 w 1005840"/>
              <a:gd name="connsiteY2" fmla="*/ 0 h 1240972"/>
              <a:gd name="connsiteX3" fmla="*/ 1005840 w 1005840"/>
              <a:gd name="connsiteY3" fmla="*/ 0 h 1240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840" h="1240972">
                <a:moveTo>
                  <a:pt x="0" y="1240972"/>
                </a:moveTo>
                <a:cubicBezTo>
                  <a:pt x="125185" y="959032"/>
                  <a:pt x="250371" y="677092"/>
                  <a:pt x="418011" y="470263"/>
                </a:cubicBezTo>
                <a:cubicBezTo>
                  <a:pt x="585651" y="263434"/>
                  <a:pt x="1005840" y="0"/>
                  <a:pt x="1005840" y="0"/>
                </a:cubicBezTo>
                <a:lnTo>
                  <a:pt x="1005840" y="0"/>
                </a:lnTo>
              </a:path>
            </a:pathLst>
          </a:custGeom>
          <a:ln w="635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олилиния: фигура 61">
            <a:extLst>
              <a:ext uri="{FF2B5EF4-FFF2-40B4-BE49-F238E27FC236}">
                <a16:creationId xmlns:a16="http://schemas.microsoft.com/office/drawing/2014/main" id="{7374284E-1336-3799-CDD7-A9C551C86DF3}"/>
              </a:ext>
            </a:extLst>
          </p:cNvPr>
          <p:cNvSpPr/>
          <p:nvPr/>
        </p:nvSpPr>
        <p:spPr>
          <a:xfrm>
            <a:off x="3747916" y="4816696"/>
            <a:ext cx="1018902" cy="744583"/>
          </a:xfrm>
          <a:custGeom>
            <a:avLst/>
            <a:gdLst>
              <a:gd name="connsiteX0" fmla="*/ 0 w 1018902"/>
              <a:gd name="connsiteY0" fmla="*/ 744583 h 744583"/>
              <a:gd name="connsiteX1" fmla="*/ 470262 w 1018902"/>
              <a:gd name="connsiteY1" fmla="*/ 235131 h 744583"/>
              <a:gd name="connsiteX2" fmla="*/ 1018902 w 1018902"/>
              <a:gd name="connsiteY2" fmla="*/ 0 h 744583"/>
              <a:gd name="connsiteX3" fmla="*/ 1018902 w 1018902"/>
              <a:gd name="connsiteY3" fmla="*/ 0 h 744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8902" h="744583">
                <a:moveTo>
                  <a:pt x="0" y="744583"/>
                </a:moveTo>
                <a:cubicBezTo>
                  <a:pt x="150222" y="551905"/>
                  <a:pt x="300445" y="359228"/>
                  <a:pt x="470262" y="235131"/>
                </a:cubicBezTo>
                <a:cubicBezTo>
                  <a:pt x="640079" y="111034"/>
                  <a:pt x="1018902" y="0"/>
                  <a:pt x="1018902" y="0"/>
                </a:cubicBezTo>
                <a:lnTo>
                  <a:pt x="1018902" y="0"/>
                </a:lnTo>
              </a:path>
            </a:pathLst>
          </a:custGeom>
          <a:ln w="635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олилиния: фигура 62">
            <a:extLst>
              <a:ext uri="{FF2B5EF4-FFF2-40B4-BE49-F238E27FC236}">
                <a16:creationId xmlns:a16="http://schemas.microsoft.com/office/drawing/2014/main" id="{BF6B0475-1F21-C45B-719D-40041C060DB5}"/>
              </a:ext>
            </a:extLst>
          </p:cNvPr>
          <p:cNvSpPr/>
          <p:nvPr/>
        </p:nvSpPr>
        <p:spPr>
          <a:xfrm>
            <a:off x="3772496" y="5587591"/>
            <a:ext cx="1031966" cy="117630"/>
          </a:xfrm>
          <a:custGeom>
            <a:avLst/>
            <a:gdLst>
              <a:gd name="connsiteX0" fmla="*/ 0 w 1031966"/>
              <a:gd name="connsiteY0" fmla="*/ 13063 h 117630"/>
              <a:gd name="connsiteX1" fmla="*/ 587829 w 1031966"/>
              <a:gd name="connsiteY1" fmla="*/ 117566 h 117630"/>
              <a:gd name="connsiteX2" fmla="*/ 1031966 w 1031966"/>
              <a:gd name="connsiteY2" fmla="*/ 0 h 117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1966" h="117630">
                <a:moveTo>
                  <a:pt x="0" y="13063"/>
                </a:moveTo>
                <a:cubicBezTo>
                  <a:pt x="207917" y="66403"/>
                  <a:pt x="415835" y="119743"/>
                  <a:pt x="587829" y="117566"/>
                </a:cubicBezTo>
                <a:cubicBezTo>
                  <a:pt x="759823" y="115389"/>
                  <a:pt x="895894" y="57694"/>
                  <a:pt x="1031966" y="0"/>
                </a:cubicBezTo>
              </a:path>
            </a:pathLst>
          </a:custGeom>
          <a:ln w="635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олилиния: фигура 59">
            <a:extLst>
              <a:ext uri="{FF2B5EF4-FFF2-40B4-BE49-F238E27FC236}">
                <a16:creationId xmlns:a16="http://schemas.microsoft.com/office/drawing/2014/main" id="{765F4E7E-6687-E540-8538-6E072371FCFE}"/>
              </a:ext>
            </a:extLst>
          </p:cNvPr>
          <p:cNvSpPr/>
          <p:nvPr/>
        </p:nvSpPr>
        <p:spPr>
          <a:xfrm>
            <a:off x="650388" y="4368919"/>
            <a:ext cx="352833" cy="1140295"/>
          </a:xfrm>
          <a:custGeom>
            <a:avLst/>
            <a:gdLst>
              <a:gd name="connsiteX0" fmla="*/ 78462 w 182964"/>
              <a:gd name="connsiteY0" fmla="*/ 0 h 1058091"/>
              <a:gd name="connsiteX1" fmla="*/ 84 w 182964"/>
              <a:gd name="connsiteY1" fmla="*/ 470263 h 1058091"/>
              <a:gd name="connsiteX2" fmla="*/ 91524 w 182964"/>
              <a:gd name="connsiteY2" fmla="*/ 914400 h 1058091"/>
              <a:gd name="connsiteX3" fmla="*/ 182964 w 182964"/>
              <a:gd name="connsiteY3" fmla="*/ 1058091 h 1058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964" h="1058091">
                <a:moveTo>
                  <a:pt x="78462" y="0"/>
                </a:moveTo>
                <a:cubicBezTo>
                  <a:pt x="38184" y="158931"/>
                  <a:pt x="-2093" y="317863"/>
                  <a:pt x="84" y="470263"/>
                </a:cubicBezTo>
                <a:cubicBezTo>
                  <a:pt x="2261" y="622663"/>
                  <a:pt x="61044" y="816429"/>
                  <a:pt x="91524" y="914400"/>
                </a:cubicBezTo>
                <a:cubicBezTo>
                  <a:pt x="122004" y="1012371"/>
                  <a:pt x="152484" y="1035231"/>
                  <a:pt x="182964" y="1058091"/>
                </a:cubicBezTo>
              </a:path>
            </a:pathLst>
          </a:custGeom>
          <a:ln w="635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олилиния: фигура 58">
            <a:extLst>
              <a:ext uri="{FF2B5EF4-FFF2-40B4-BE49-F238E27FC236}">
                <a16:creationId xmlns:a16="http://schemas.microsoft.com/office/drawing/2014/main" id="{0A05833A-D085-6196-DFEB-FC52EB2F711D}"/>
              </a:ext>
            </a:extLst>
          </p:cNvPr>
          <p:cNvSpPr/>
          <p:nvPr/>
        </p:nvSpPr>
        <p:spPr>
          <a:xfrm>
            <a:off x="519149" y="3876357"/>
            <a:ext cx="278228" cy="1639186"/>
          </a:xfrm>
          <a:custGeom>
            <a:avLst/>
            <a:gdLst>
              <a:gd name="connsiteX0" fmla="*/ 248890 w 278228"/>
              <a:gd name="connsiteY0" fmla="*/ 0 h 1639186"/>
              <a:gd name="connsiteX1" fmla="*/ 13759 w 278228"/>
              <a:gd name="connsiteY1" fmla="*/ 522514 h 1639186"/>
              <a:gd name="connsiteX2" fmla="*/ 52947 w 278228"/>
              <a:gd name="connsiteY2" fmla="*/ 1502229 h 1639186"/>
              <a:gd name="connsiteX3" fmla="*/ 261953 w 278228"/>
              <a:gd name="connsiteY3" fmla="*/ 1632857 h 1639186"/>
              <a:gd name="connsiteX4" fmla="*/ 248890 w 278228"/>
              <a:gd name="connsiteY4" fmla="*/ 1606732 h 1639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228" h="1639186">
                <a:moveTo>
                  <a:pt x="248890" y="0"/>
                </a:moveTo>
                <a:cubicBezTo>
                  <a:pt x="147653" y="136071"/>
                  <a:pt x="46416" y="272143"/>
                  <a:pt x="13759" y="522514"/>
                </a:cubicBezTo>
                <a:cubicBezTo>
                  <a:pt x="-18898" y="772885"/>
                  <a:pt x="11581" y="1317172"/>
                  <a:pt x="52947" y="1502229"/>
                </a:cubicBezTo>
                <a:cubicBezTo>
                  <a:pt x="94313" y="1687286"/>
                  <a:pt x="229296" y="1615440"/>
                  <a:pt x="261953" y="1632857"/>
                </a:cubicBezTo>
                <a:cubicBezTo>
                  <a:pt x="294610" y="1650274"/>
                  <a:pt x="271750" y="1628503"/>
                  <a:pt x="248890" y="1606732"/>
                </a:cubicBezTo>
              </a:path>
            </a:pathLst>
          </a:custGeom>
          <a:ln w="635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олилиния: фигура 57">
            <a:extLst>
              <a:ext uri="{FF2B5EF4-FFF2-40B4-BE49-F238E27FC236}">
                <a16:creationId xmlns:a16="http://schemas.microsoft.com/office/drawing/2014/main" id="{12989F5A-E921-0A1E-0DC5-8DFF356B44EC}"/>
              </a:ext>
            </a:extLst>
          </p:cNvPr>
          <p:cNvSpPr/>
          <p:nvPr/>
        </p:nvSpPr>
        <p:spPr>
          <a:xfrm>
            <a:off x="371255" y="3001146"/>
            <a:ext cx="527413" cy="2551791"/>
          </a:xfrm>
          <a:custGeom>
            <a:avLst/>
            <a:gdLst>
              <a:gd name="connsiteX0" fmla="*/ 383721 w 527413"/>
              <a:gd name="connsiteY0" fmla="*/ 0 h 2551791"/>
              <a:gd name="connsiteX1" fmla="*/ 44087 w 527413"/>
              <a:gd name="connsiteY1" fmla="*/ 522514 h 2551791"/>
              <a:gd name="connsiteX2" fmla="*/ 57150 w 527413"/>
              <a:gd name="connsiteY2" fmla="*/ 2259874 h 2551791"/>
              <a:gd name="connsiteX3" fmla="*/ 527413 w 527413"/>
              <a:gd name="connsiteY3" fmla="*/ 2534194 h 2551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7413" h="2551791">
                <a:moveTo>
                  <a:pt x="383721" y="0"/>
                </a:moveTo>
                <a:cubicBezTo>
                  <a:pt x="241118" y="72934"/>
                  <a:pt x="98515" y="145868"/>
                  <a:pt x="44087" y="522514"/>
                </a:cubicBezTo>
                <a:cubicBezTo>
                  <a:pt x="-10342" y="899160"/>
                  <a:pt x="-23404" y="1924594"/>
                  <a:pt x="57150" y="2259874"/>
                </a:cubicBezTo>
                <a:cubicBezTo>
                  <a:pt x="137704" y="2595154"/>
                  <a:pt x="332558" y="2564674"/>
                  <a:pt x="527413" y="2534194"/>
                </a:cubicBezTo>
              </a:path>
            </a:pathLst>
          </a:custGeom>
          <a:ln w="635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олилиния: фигура 56">
            <a:extLst>
              <a:ext uri="{FF2B5EF4-FFF2-40B4-BE49-F238E27FC236}">
                <a16:creationId xmlns:a16="http://schemas.microsoft.com/office/drawing/2014/main" id="{A50789DD-09D2-662B-5EB4-74CCA2A4DAE2}"/>
              </a:ext>
            </a:extLst>
          </p:cNvPr>
          <p:cNvSpPr/>
          <p:nvPr/>
        </p:nvSpPr>
        <p:spPr>
          <a:xfrm>
            <a:off x="210691" y="2191249"/>
            <a:ext cx="1667691" cy="3426339"/>
          </a:xfrm>
          <a:custGeom>
            <a:avLst/>
            <a:gdLst>
              <a:gd name="connsiteX0" fmla="*/ 531222 w 1667691"/>
              <a:gd name="connsiteY0" fmla="*/ 0 h 3426339"/>
              <a:gd name="connsiteX1" fmla="*/ 165462 w 1667691"/>
              <a:gd name="connsiteY1" fmla="*/ 587828 h 3426339"/>
              <a:gd name="connsiteX2" fmla="*/ 113211 w 1667691"/>
              <a:gd name="connsiteY2" fmla="*/ 3213462 h 3426339"/>
              <a:gd name="connsiteX3" fmla="*/ 1667691 w 1667691"/>
              <a:gd name="connsiteY3" fmla="*/ 3265714 h 3426339"/>
              <a:gd name="connsiteX4" fmla="*/ 1667691 w 1667691"/>
              <a:gd name="connsiteY4" fmla="*/ 3265714 h 3426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7691" h="3426339">
                <a:moveTo>
                  <a:pt x="531222" y="0"/>
                </a:moveTo>
                <a:cubicBezTo>
                  <a:pt x="383176" y="26125"/>
                  <a:pt x="235130" y="52251"/>
                  <a:pt x="165462" y="587828"/>
                </a:cubicBezTo>
                <a:cubicBezTo>
                  <a:pt x="95794" y="1123405"/>
                  <a:pt x="-137160" y="2767148"/>
                  <a:pt x="113211" y="3213462"/>
                </a:cubicBezTo>
                <a:cubicBezTo>
                  <a:pt x="363582" y="3659776"/>
                  <a:pt x="1667691" y="3265714"/>
                  <a:pt x="1667691" y="3265714"/>
                </a:cubicBezTo>
                <a:lnTo>
                  <a:pt x="1667691" y="3265714"/>
                </a:lnTo>
              </a:path>
            </a:pathLst>
          </a:custGeom>
          <a:ln w="635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олилиния: фигура 54">
            <a:extLst>
              <a:ext uri="{FF2B5EF4-FFF2-40B4-BE49-F238E27FC236}">
                <a16:creationId xmlns:a16="http://schemas.microsoft.com/office/drawing/2014/main" id="{DEC12981-9896-0458-5071-50AF34EDD43B}"/>
              </a:ext>
            </a:extLst>
          </p:cNvPr>
          <p:cNvSpPr/>
          <p:nvPr/>
        </p:nvSpPr>
        <p:spPr>
          <a:xfrm>
            <a:off x="3772496" y="2636251"/>
            <a:ext cx="719221" cy="1854060"/>
          </a:xfrm>
          <a:custGeom>
            <a:avLst/>
            <a:gdLst>
              <a:gd name="connsiteX0" fmla="*/ 0 w 719221"/>
              <a:gd name="connsiteY0" fmla="*/ 1854060 h 1854060"/>
              <a:gd name="connsiteX1" fmla="*/ 561703 w 719221"/>
              <a:gd name="connsiteY1" fmla="*/ 1383798 h 1854060"/>
              <a:gd name="connsiteX2" fmla="*/ 705395 w 719221"/>
              <a:gd name="connsiteY2" fmla="*/ 103638 h 1854060"/>
              <a:gd name="connsiteX3" fmla="*/ 705395 w 719221"/>
              <a:gd name="connsiteY3" fmla="*/ 168952 h 1854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221" h="1854060">
                <a:moveTo>
                  <a:pt x="0" y="1854060"/>
                </a:moveTo>
                <a:cubicBezTo>
                  <a:pt x="222068" y="1764797"/>
                  <a:pt x="444137" y="1675535"/>
                  <a:pt x="561703" y="1383798"/>
                </a:cubicBezTo>
                <a:cubicBezTo>
                  <a:pt x="679269" y="1092061"/>
                  <a:pt x="681446" y="306112"/>
                  <a:pt x="705395" y="103638"/>
                </a:cubicBezTo>
                <a:cubicBezTo>
                  <a:pt x="729344" y="-98836"/>
                  <a:pt x="717369" y="35058"/>
                  <a:pt x="705395" y="168952"/>
                </a:cubicBezTo>
              </a:path>
            </a:pathLst>
          </a:custGeom>
          <a:ln w="635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олилиния: фигура 53">
            <a:extLst>
              <a:ext uri="{FF2B5EF4-FFF2-40B4-BE49-F238E27FC236}">
                <a16:creationId xmlns:a16="http://schemas.microsoft.com/office/drawing/2014/main" id="{75EE3D04-DFCC-989F-43EF-4866F6545E63}"/>
              </a:ext>
            </a:extLst>
          </p:cNvPr>
          <p:cNvSpPr/>
          <p:nvPr/>
        </p:nvSpPr>
        <p:spPr>
          <a:xfrm>
            <a:off x="3765483" y="2493933"/>
            <a:ext cx="662405" cy="1395646"/>
          </a:xfrm>
          <a:custGeom>
            <a:avLst/>
            <a:gdLst>
              <a:gd name="connsiteX0" fmla="*/ 0 w 629266"/>
              <a:gd name="connsiteY0" fmla="*/ 1356298 h 1356298"/>
              <a:gd name="connsiteX1" fmla="*/ 509451 w 629266"/>
              <a:gd name="connsiteY1" fmla="*/ 1029727 h 1356298"/>
              <a:gd name="connsiteX2" fmla="*/ 627017 w 629266"/>
              <a:gd name="connsiteY2" fmla="*/ 63076 h 1356298"/>
              <a:gd name="connsiteX3" fmla="*/ 587829 w 629266"/>
              <a:gd name="connsiteY3" fmla="*/ 89201 h 1356298"/>
              <a:gd name="connsiteX4" fmla="*/ 600891 w 629266"/>
              <a:gd name="connsiteY4" fmla="*/ 50013 h 1356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9266" h="1356298">
                <a:moveTo>
                  <a:pt x="0" y="1356298"/>
                </a:moveTo>
                <a:cubicBezTo>
                  <a:pt x="202474" y="1300781"/>
                  <a:pt x="404948" y="1245264"/>
                  <a:pt x="509451" y="1029727"/>
                </a:cubicBezTo>
                <a:cubicBezTo>
                  <a:pt x="613954" y="814190"/>
                  <a:pt x="613954" y="219830"/>
                  <a:pt x="627017" y="63076"/>
                </a:cubicBezTo>
                <a:cubicBezTo>
                  <a:pt x="640080" y="-93678"/>
                  <a:pt x="592183" y="91378"/>
                  <a:pt x="587829" y="89201"/>
                </a:cubicBezTo>
                <a:cubicBezTo>
                  <a:pt x="583475" y="87024"/>
                  <a:pt x="592183" y="68518"/>
                  <a:pt x="600891" y="50013"/>
                </a:cubicBezTo>
              </a:path>
            </a:pathLst>
          </a:custGeom>
          <a:ln w="635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F34FF5D5-2A9E-9282-3686-C3ACA8F2CA74}"/>
              </a:ext>
            </a:extLst>
          </p:cNvPr>
          <p:cNvCxnSpPr>
            <a:stCxn id="18" idx="3"/>
            <a:endCxn id="21" idx="1"/>
          </p:cNvCxnSpPr>
          <p:nvPr/>
        </p:nvCxnSpPr>
        <p:spPr>
          <a:xfrm>
            <a:off x="3765483" y="1376275"/>
            <a:ext cx="4410614" cy="0"/>
          </a:xfrm>
          <a:prstGeom prst="line">
            <a:avLst/>
          </a:prstGeom>
          <a:ln w="635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3945246" y="7260"/>
            <a:ext cx="4007828" cy="6658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ДОРОЖНАЯ КАРТА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99054655-2139-AC72-28F3-D9139222987D}"/>
              </a:ext>
            </a:extLst>
          </p:cNvPr>
          <p:cNvSpPr/>
          <p:nvPr/>
        </p:nvSpPr>
        <p:spPr>
          <a:xfrm>
            <a:off x="749553" y="1193395"/>
            <a:ext cx="3015930" cy="365760"/>
          </a:xfrm>
          <a:prstGeom prst="roundRect">
            <a:avLst/>
          </a:prstGeom>
          <a:gradFill flip="none" rotWithShape="1">
            <a:gsLst>
              <a:gs pos="0">
                <a:srgbClr val="814BBD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rgbClr val="99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Формирование гипотезы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0699BB22-5129-25E5-37B2-6EF16CB3ABA4}"/>
              </a:ext>
            </a:extLst>
          </p:cNvPr>
          <p:cNvSpPr/>
          <p:nvPr/>
        </p:nvSpPr>
        <p:spPr>
          <a:xfrm>
            <a:off x="4490777" y="1193395"/>
            <a:ext cx="3015930" cy="365760"/>
          </a:xfrm>
          <a:prstGeom prst="roundRect">
            <a:avLst/>
          </a:prstGeom>
          <a:gradFill>
            <a:gsLst>
              <a:gs pos="0">
                <a:srgbClr val="814BBD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99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Определение задач и целей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A90A0B3F-91E5-87C0-70C9-C0FF1E41D7C3}"/>
              </a:ext>
            </a:extLst>
          </p:cNvPr>
          <p:cNvSpPr/>
          <p:nvPr/>
        </p:nvSpPr>
        <p:spPr>
          <a:xfrm>
            <a:off x="8176097" y="1154027"/>
            <a:ext cx="3015930" cy="444496"/>
          </a:xfrm>
          <a:prstGeom prst="roundRect">
            <a:avLst/>
          </a:prstGeom>
          <a:gradFill>
            <a:gsLst>
              <a:gs pos="0">
                <a:srgbClr val="814BBD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99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Определение порога токсичности кумаринов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4A542F7B-8031-CEA3-86A1-D5D72B03F626}"/>
              </a:ext>
            </a:extLst>
          </p:cNvPr>
          <p:cNvSpPr/>
          <p:nvPr/>
        </p:nvSpPr>
        <p:spPr>
          <a:xfrm>
            <a:off x="8176097" y="2370657"/>
            <a:ext cx="3015930" cy="365760"/>
          </a:xfrm>
          <a:prstGeom prst="roundRect">
            <a:avLst/>
          </a:prstGeom>
          <a:gradFill>
            <a:gsLst>
              <a:gs pos="0">
                <a:srgbClr val="814BBD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99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Подбор реагентов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64A0F27F-61A6-399C-582D-B38184C34543}"/>
              </a:ext>
            </a:extLst>
          </p:cNvPr>
          <p:cNvSpPr/>
          <p:nvPr/>
        </p:nvSpPr>
        <p:spPr>
          <a:xfrm>
            <a:off x="4400875" y="2333178"/>
            <a:ext cx="3015930" cy="444496"/>
          </a:xfrm>
          <a:prstGeom prst="roundRect">
            <a:avLst/>
          </a:prstGeom>
          <a:gradFill>
            <a:gsLst>
              <a:gs pos="0">
                <a:srgbClr val="814BBD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99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Подготовка к подтверждению гипотезы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8969069B-1782-422C-8EE0-0C4BA5231758}"/>
              </a:ext>
            </a:extLst>
          </p:cNvPr>
          <p:cNvSpPr/>
          <p:nvPr/>
        </p:nvSpPr>
        <p:spPr>
          <a:xfrm>
            <a:off x="753219" y="3568259"/>
            <a:ext cx="3015930" cy="449565"/>
          </a:xfrm>
          <a:prstGeom prst="roundRect">
            <a:avLst/>
          </a:prstGeom>
          <a:solidFill>
            <a:srgbClr val="46D6B7"/>
          </a:solidFill>
          <a:ln>
            <a:solidFill>
              <a:srgbClr val="46D6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Исследование на разных объектах</a:t>
            </a: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8125CDBD-90D9-8348-BFF0-E37C1F60EE1A}"/>
              </a:ext>
            </a:extLst>
          </p:cNvPr>
          <p:cNvSpPr/>
          <p:nvPr/>
        </p:nvSpPr>
        <p:spPr>
          <a:xfrm>
            <a:off x="749553" y="2825311"/>
            <a:ext cx="3015930" cy="449565"/>
          </a:xfrm>
          <a:prstGeom prst="roundRect">
            <a:avLst/>
          </a:prstGeom>
          <a:solidFill>
            <a:srgbClr val="46D6B7"/>
          </a:solidFill>
          <a:ln>
            <a:solidFill>
              <a:srgbClr val="46D6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Моделирование тест-системы</a:t>
            </a: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27CFB6C8-842E-09A2-F517-C2ED64BEF62B}"/>
              </a:ext>
            </a:extLst>
          </p:cNvPr>
          <p:cNvSpPr/>
          <p:nvPr/>
        </p:nvSpPr>
        <p:spPr>
          <a:xfrm>
            <a:off x="749553" y="2015599"/>
            <a:ext cx="3015930" cy="365760"/>
          </a:xfrm>
          <a:prstGeom prst="roundRect">
            <a:avLst/>
          </a:prstGeom>
          <a:gradFill>
            <a:gsLst>
              <a:gs pos="0">
                <a:srgbClr val="814BBD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99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Разработка тест-системы</a:t>
            </a: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C1811FC9-794D-DD86-E958-F6ED3440D98D}"/>
              </a:ext>
            </a:extLst>
          </p:cNvPr>
          <p:cNvSpPr/>
          <p:nvPr/>
        </p:nvSpPr>
        <p:spPr>
          <a:xfrm>
            <a:off x="749553" y="4291388"/>
            <a:ext cx="3015930" cy="557026"/>
          </a:xfrm>
          <a:prstGeom prst="roundRect">
            <a:avLst/>
          </a:prstGeom>
          <a:gradFill>
            <a:gsLst>
              <a:gs pos="0">
                <a:srgbClr val="814BBD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99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Формирование инструкции по пользованию</a:t>
            </a: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99B3E435-6244-8131-68D8-3BABF0F12C83}"/>
              </a:ext>
            </a:extLst>
          </p:cNvPr>
          <p:cNvSpPr/>
          <p:nvPr/>
        </p:nvSpPr>
        <p:spPr>
          <a:xfrm>
            <a:off x="4748885" y="5371286"/>
            <a:ext cx="2459143" cy="365760"/>
          </a:xfrm>
          <a:prstGeom prst="roundRect">
            <a:avLst/>
          </a:prstGeom>
          <a:gradFill>
            <a:gsLst>
              <a:gs pos="0">
                <a:srgbClr val="814BBD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99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Патент на НТИ</a:t>
            </a: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93FB5268-F18B-4AC6-5E4E-C4A51D82E42A}"/>
              </a:ext>
            </a:extLst>
          </p:cNvPr>
          <p:cNvSpPr/>
          <p:nvPr/>
        </p:nvSpPr>
        <p:spPr>
          <a:xfrm>
            <a:off x="749553" y="5336279"/>
            <a:ext cx="3015930" cy="365760"/>
          </a:xfrm>
          <a:prstGeom prst="roundRect">
            <a:avLst/>
          </a:prstGeom>
          <a:gradFill>
            <a:gsLst>
              <a:gs pos="0">
                <a:srgbClr val="814BBD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99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Формирование документов</a:t>
            </a:r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3FF28B52-7224-53CB-48B8-C9C2A4950B4A}"/>
              </a:ext>
            </a:extLst>
          </p:cNvPr>
          <p:cNvSpPr/>
          <p:nvPr/>
        </p:nvSpPr>
        <p:spPr>
          <a:xfrm>
            <a:off x="4748885" y="4694555"/>
            <a:ext cx="2459143" cy="365760"/>
          </a:xfrm>
          <a:prstGeom prst="roundRect">
            <a:avLst/>
          </a:prstGeom>
          <a:gradFill>
            <a:gsLst>
              <a:gs pos="0">
                <a:srgbClr val="814BBD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99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Поиск инвестиций</a:t>
            </a: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302196DC-C721-A02C-01AE-BC9573218E5A}"/>
              </a:ext>
            </a:extLst>
          </p:cNvPr>
          <p:cNvSpPr/>
          <p:nvPr/>
        </p:nvSpPr>
        <p:spPr>
          <a:xfrm>
            <a:off x="4748885" y="4017824"/>
            <a:ext cx="2459143" cy="365760"/>
          </a:xfrm>
          <a:prstGeom prst="roundRect">
            <a:avLst/>
          </a:prstGeom>
          <a:gradFill>
            <a:gsLst>
              <a:gs pos="0">
                <a:srgbClr val="814BBD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99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Товарный знак</a:t>
            </a: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73C50B92-4449-2FDF-8E10-09EA2D5046E9}"/>
              </a:ext>
            </a:extLst>
          </p:cNvPr>
          <p:cNvSpPr/>
          <p:nvPr/>
        </p:nvSpPr>
        <p:spPr>
          <a:xfrm>
            <a:off x="7636896" y="3252289"/>
            <a:ext cx="3015930" cy="365760"/>
          </a:xfrm>
          <a:prstGeom prst="roundRect">
            <a:avLst/>
          </a:prstGeom>
          <a:gradFill>
            <a:gsLst>
              <a:gs pos="0">
                <a:srgbClr val="814BBD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99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Запуск тестовой партии</a:t>
            </a:r>
          </a:p>
        </p:txBody>
      </p: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6E5484AD-813D-EBAA-74B5-19E194381B26}"/>
              </a:ext>
            </a:extLst>
          </p:cNvPr>
          <p:cNvSpPr/>
          <p:nvPr/>
        </p:nvSpPr>
        <p:spPr>
          <a:xfrm>
            <a:off x="8176097" y="4277041"/>
            <a:ext cx="3015930" cy="525495"/>
          </a:xfrm>
          <a:prstGeom prst="roundRect">
            <a:avLst/>
          </a:prstGeom>
          <a:gradFill>
            <a:gsLst>
              <a:gs pos="0">
                <a:srgbClr val="814BBD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99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Сбор и устранение замечаний</a:t>
            </a:r>
          </a:p>
        </p:txBody>
      </p: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EE8899F0-8B70-C1BB-2B7A-74E4E3961DB3}"/>
              </a:ext>
            </a:extLst>
          </p:cNvPr>
          <p:cNvSpPr/>
          <p:nvPr/>
        </p:nvSpPr>
        <p:spPr>
          <a:xfrm>
            <a:off x="8191430" y="5554917"/>
            <a:ext cx="3015930" cy="525495"/>
          </a:xfrm>
          <a:prstGeom prst="roundRect">
            <a:avLst/>
          </a:prstGeom>
          <a:gradFill>
            <a:gsLst>
              <a:gs pos="0">
                <a:srgbClr val="814BBD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99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Выход на рынок</a:t>
            </a:r>
          </a:p>
        </p:txBody>
      </p: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15281956-8B9E-B1FD-79B5-F7E1CE00F16B}"/>
              </a:ext>
            </a:extLst>
          </p:cNvPr>
          <p:cNvCxnSpPr>
            <a:stCxn id="21" idx="2"/>
            <a:endCxn id="22" idx="0"/>
          </p:cNvCxnSpPr>
          <p:nvPr/>
        </p:nvCxnSpPr>
        <p:spPr>
          <a:xfrm>
            <a:off x="9684062" y="1598523"/>
            <a:ext cx="0" cy="772134"/>
          </a:xfrm>
          <a:prstGeom prst="line">
            <a:avLst/>
          </a:prstGeom>
          <a:ln w="635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652F6493-8753-A7AB-D592-2F70ABF275F9}"/>
              </a:ext>
            </a:extLst>
          </p:cNvPr>
          <p:cNvCxnSpPr>
            <a:stCxn id="22" idx="1"/>
            <a:endCxn id="24" idx="3"/>
          </p:cNvCxnSpPr>
          <p:nvPr/>
        </p:nvCxnSpPr>
        <p:spPr>
          <a:xfrm flipH="1">
            <a:off x="7416805" y="2553537"/>
            <a:ext cx="759292" cy="1889"/>
          </a:xfrm>
          <a:prstGeom prst="line">
            <a:avLst/>
          </a:prstGeom>
          <a:ln w="635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>
            <a:extLst>
              <a:ext uri="{FF2B5EF4-FFF2-40B4-BE49-F238E27FC236}">
                <a16:creationId xmlns:a16="http://schemas.microsoft.com/office/drawing/2014/main" id="{208E3523-3149-0845-FEEC-B9CD7095C026}"/>
              </a:ext>
            </a:extLst>
          </p:cNvPr>
          <p:cNvCxnSpPr>
            <a:stCxn id="41" idx="2"/>
            <a:endCxn id="42" idx="0"/>
          </p:cNvCxnSpPr>
          <p:nvPr/>
        </p:nvCxnSpPr>
        <p:spPr>
          <a:xfrm>
            <a:off x="9684062" y="4802536"/>
            <a:ext cx="15333" cy="752381"/>
          </a:xfrm>
          <a:prstGeom prst="line">
            <a:avLst/>
          </a:prstGeom>
          <a:ln w="635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CA2E8113-9492-B950-E5D6-471C877A4DB8}"/>
              </a:ext>
            </a:extLst>
          </p:cNvPr>
          <p:cNvSpPr/>
          <p:nvPr/>
        </p:nvSpPr>
        <p:spPr>
          <a:xfrm>
            <a:off x="650388" y="990364"/>
            <a:ext cx="10891223" cy="740060"/>
          </a:xfrm>
          <a:prstGeom prst="roundRect">
            <a:avLst/>
          </a:prstGeom>
          <a:noFill/>
          <a:ln>
            <a:solidFill>
              <a:srgbClr val="FF66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4587144B-5BF9-E32B-1F74-4A2BC7EBE70C}"/>
              </a:ext>
            </a:extLst>
          </p:cNvPr>
          <p:cNvSpPr/>
          <p:nvPr/>
        </p:nvSpPr>
        <p:spPr>
          <a:xfrm>
            <a:off x="4252614" y="2015599"/>
            <a:ext cx="7138736" cy="1014050"/>
          </a:xfrm>
          <a:prstGeom prst="roundRect">
            <a:avLst/>
          </a:prstGeom>
          <a:noFill/>
          <a:ln>
            <a:solidFill>
              <a:srgbClr val="FF66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A04B2BD-D0E6-C7AA-3D25-BFE66583EC4D}"/>
              </a:ext>
            </a:extLst>
          </p:cNvPr>
          <p:cNvSpPr/>
          <p:nvPr/>
        </p:nvSpPr>
        <p:spPr>
          <a:xfrm>
            <a:off x="389397" y="1911415"/>
            <a:ext cx="3727025" cy="4106696"/>
          </a:xfrm>
          <a:prstGeom prst="roundRect">
            <a:avLst/>
          </a:prstGeom>
          <a:noFill/>
          <a:ln>
            <a:solidFill>
              <a:srgbClr val="FF66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3E9A0E9C-D2B1-CFB1-4EA0-6AF2C75C310B}"/>
              </a:ext>
            </a:extLst>
          </p:cNvPr>
          <p:cNvSpPr/>
          <p:nvPr/>
        </p:nvSpPr>
        <p:spPr>
          <a:xfrm>
            <a:off x="4575767" y="3796876"/>
            <a:ext cx="2771307" cy="2205353"/>
          </a:xfrm>
          <a:prstGeom prst="roundRect">
            <a:avLst/>
          </a:prstGeom>
          <a:noFill/>
          <a:ln>
            <a:solidFill>
              <a:srgbClr val="FF66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70C1AD6-A404-3712-9FA5-222E0CC389A2}"/>
              </a:ext>
            </a:extLst>
          </p:cNvPr>
          <p:cNvSpPr/>
          <p:nvPr/>
        </p:nvSpPr>
        <p:spPr>
          <a:xfrm>
            <a:off x="7421377" y="3130833"/>
            <a:ext cx="4038900" cy="3303423"/>
          </a:xfrm>
          <a:prstGeom prst="roundRect">
            <a:avLst/>
          </a:prstGeom>
          <a:noFill/>
          <a:ln>
            <a:solidFill>
              <a:srgbClr val="FF66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A9D240-497D-2534-7945-A9419E9ACCA3}"/>
              </a:ext>
            </a:extLst>
          </p:cNvPr>
          <p:cNvSpPr txBox="1"/>
          <p:nvPr/>
        </p:nvSpPr>
        <p:spPr>
          <a:xfrm>
            <a:off x="694018" y="975942"/>
            <a:ext cx="22894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50" b="1" dirty="0"/>
              <a:t>Сентябрь-октябрь 2024 года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1B465A-1194-F17E-A814-E70706131980}"/>
              </a:ext>
            </a:extLst>
          </p:cNvPr>
          <p:cNvSpPr txBox="1"/>
          <p:nvPr/>
        </p:nvSpPr>
        <p:spPr>
          <a:xfrm>
            <a:off x="4886677" y="1992921"/>
            <a:ext cx="215636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50" b="1" dirty="0"/>
              <a:t>Ноябрь-декабрь 2024 года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EC02D3-89B8-E089-430A-D3D3337BA94C}"/>
              </a:ext>
            </a:extLst>
          </p:cNvPr>
          <p:cNvSpPr txBox="1"/>
          <p:nvPr/>
        </p:nvSpPr>
        <p:spPr>
          <a:xfrm>
            <a:off x="1262894" y="5764194"/>
            <a:ext cx="19800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50" b="1" dirty="0"/>
              <a:t>Январь-август 2025 года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9072A0-36D2-576C-B415-45079A85D13C}"/>
              </a:ext>
            </a:extLst>
          </p:cNvPr>
          <p:cNvSpPr txBox="1"/>
          <p:nvPr/>
        </p:nvSpPr>
        <p:spPr>
          <a:xfrm>
            <a:off x="4831346" y="5727653"/>
            <a:ext cx="229421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50" b="1" dirty="0"/>
              <a:t>Сентябрь-декабрь 2025 года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9C7BFF-B311-9702-7F7F-3140A6314048}"/>
              </a:ext>
            </a:extLst>
          </p:cNvPr>
          <p:cNvSpPr txBox="1"/>
          <p:nvPr/>
        </p:nvSpPr>
        <p:spPr>
          <a:xfrm>
            <a:off x="8944056" y="6180340"/>
            <a:ext cx="1470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50" b="1" dirty="0"/>
              <a:t>Начало 2026 года</a:t>
            </a:r>
          </a:p>
        </p:txBody>
      </p:sp>
      <p:sp>
        <p:nvSpPr>
          <p:cNvPr id="12" name="Номер слайда 1">
            <a:extLst>
              <a:ext uri="{FF2B5EF4-FFF2-40B4-BE49-F238E27FC236}">
                <a16:creationId xmlns:a16="http://schemas.microsoft.com/office/drawing/2014/main" id="{093F9CF7-C515-0B6E-DE28-027778AE92AB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CA4277D-5B91-4AFA-8300-295818B23AF6}" type="slidenum">
              <a:rPr lang="ru-RU" sz="1200" smtClean="0"/>
              <a:pPr algn="r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9797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279A28C-D13A-98BC-E419-FA474F4107BB}"/>
              </a:ext>
            </a:extLst>
          </p:cNvPr>
          <p:cNvSpPr/>
          <p:nvPr/>
        </p:nvSpPr>
        <p:spPr>
          <a:xfrm>
            <a:off x="3414817" y="0"/>
            <a:ext cx="5362365" cy="6658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ПЕРСПЕКТИВНЫЕ ПЛАНЫ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Montserrat" panose="00000500000000000000" pitchFamily="2" charset="-52"/>
              <a:cs typeface="Teko Medium" panose="02000000000000000000" pitchFamily="2" charset="0"/>
              <a:sym typeface="Oswald Bold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6F83D9F-311A-1A25-3FAA-0739FF2DE234}"/>
              </a:ext>
            </a:extLst>
          </p:cNvPr>
          <p:cNvSpPr/>
          <p:nvPr/>
        </p:nvSpPr>
        <p:spPr>
          <a:xfrm>
            <a:off x="4603061" y="938502"/>
            <a:ext cx="3015930" cy="1051230"/>
          </a:xfrm>
          <a:prstGeom prst="roundRect">
            <a:avLst/>
          </a:prstGeom>
          <a:gradFill>
            <a:gsLst>
              <a:gs pos="0">
                <a:srgbClr val="814BBD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99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Изменение поля нормативных документов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9F1C0467-0EB7-34F4-08CA-C34DBE8BA2EF}"/>
              </a:ext>
            </a:extLst>
          </p:cNvPr>
          <p:cNvSpPr/>
          <p:nvPr/>
        </p:nvSpPr>
        <p:spPr>
          <a:xfrm>
            <a:off x="8438819" y="938502"/>
            <a:ext cx="3015930" cy="1051230"/>
          </a:xfrm>
          <a:prstGeom prst="roundRect">
            <a:avLst/>
          </a:prstGeom>
          <a:gradFill>
            <a:gsLst>
              <a:gs pos="0">
                <a:srgbClr val="814BBD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99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Осведомленность потребителей о существующей проблеме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B06E1C04-6DAB-41BB-2ED3-1C991CB383BB}"/>
              </a:ext>
            </a:extLst>
          </p:cNvPr>
          <p:cNvSpPr/>
          <p:nvPr/>
        </p:nvSpPr>
        <p:spPr>
          <a:xfrm>
            <a:off x="3358835" y="3257328"/>
            <a:ext cx="5474326" cy="1051230"/>
          </a:xfrm>
          <a:prstGeom prst="ellipse">
            <a:avLst/>
          </a:prstGeom>
          <a:noFill/>
          <a:ln w="38100" cap="rnd">
            <a:solidFill>
              <a:srgbClr val="FF6600"/>
            </a:solidFill>
            <a:prstDash val="dash"/>
            <a:beve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82BDC4-AE6D-35BB-84E9-E7732D1C6CB1}"/>
              </a:ext>
            </a:extLst>
          </p:cNvPr>
          <p:cNvSpPr txBox="1"/>
          <p:nvPr/>
        </p:nvSpPr>
        <p:spPr>
          <a:xfrm>
            <a:off x="3358835" y="3429000"/>
            <a:ext cx="54743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Тест-система для выявления отравления животных производными кумарина</a:t>
            </a:r>
            <a:endParaRPr lang="ru-RU" dirty="0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5DE031F8-D26B-F2E0-8CF9-97633FC6EBBC}"/>
              </a:ext>
            </a:extLst>
          </p:cNvPr>
          <p:cNvSpPr/>
          <p:nvPr/>
        </p:nvSpPr>
        <p:spPr>
          <a:xfrm>
            <a:off x="507580" y="942813"/>
            <a:ext cx="3015930" cy="1051230"/>
          </a:xfrm>
          <a:prstGeom prst="roundRect">
            <a:avLst/>
          </a:prstGeom>
          <a:gradFill>
            <a:gsLst>
              <a:gs pos="0">
                <a:srgbClr val="814BBD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99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Реинвестиции в новый продукт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1407901D-21D5-4646-2D0F-8CC4053A46B8}"/>
              </a:ext>
            </a:extLst>
          </p:cNvPr>
          <p:cNvSpPr/>
          <p:nvPr/>
        </p:nvSpPr>
        <p:spPr>
          <a:xfrm>
            <a:off x="635032" y="5333842"/>
            <a:ext cx="3015930" cy="1051230"/>
          </a:xfrm>
          <a:prstGeom prst="roundRect">
            <a:avLst/>
          </a:prstGeom>
          <a:gradFill>
            <a:gsLst>
              <a:gs pos="0">
                <a:srgbClr val="92D050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rgbClr val="00B050"/>
              </a:gs>
              <a:gs pos="95000">
                <a:srgbClr val="46D6B7"/>
              </a:gs>
            </a:gsLst>
            <a:lin ang="5400000" scaled="1"/>
          </a:gra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Облегчение работы ветеринара – не требуется лабораторный анализ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EB7AD3C5-E470-2A00-6522-D76C4EEC7C85}"/>
              </a:ext>
            </a:extLst>
          </p:cNvPr>
          <p:cNvSpPr/>
          <p:nvPr/>
        </p:nvSpPr>
        <p:spPr>
          <a:xfrm>
            <a:off x="4536926" y="5333842"/>
            <a:ext cx="3015930" cy="1051230"/>
          </a:xfrm>
          <a:prstGeom prst="roundRect">
            <a:avLst/>
          </a:prstGeom>
          <a:gradFill>
            <a:gsLst>
              <a:gs pos="0">
                <a:srgbClr val="92D050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rgbClr val="00B050"/>
              </a:gs>
              <a:gs pos="95000">
                <a:srgbClr val="46D6B7"/>
              </a:gs>
            </a:gsLst>
            <a:lin ang="5400000" scaled="1"/>
          </a:gra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Домашняя аптечка –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В наборе будет содержаться антидот кумарина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E7A2BC23-A101-4614-0C97-98DAC0E200F6}"/>
              </a:ext>
            </a:extLst>
          </p:cNvPr>
          <p:cNvSpPr/>
          <p:nvPr/>
        </p:nvSpPr>
        <p:spPr>
          <a:xfrm>
            <a:off x="8438820" y="5323218"/>
            <a:ext cx="3015930" cy="1051230"/>
          </a:xfrm>
          <a:prstGeom prst="roundRect">
            <a:avLst/>
          </a:prstGeom>
          <a:gradFill>
            <a:gsLst>
              <a:gs pos="0">
                <a:srgbClr val="92D050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rgbClr val="00B050"/>
              </a:gs>
              <a:gs pos="95000">
                <a:srgbClr val="46D6B7"/>
              </a:gs>
            </a:gsLst>
            <a:lin ang="5400000" scaled="1"/>
          </a:gra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Выявление причины плохого самочувствия животного</a:t>
            </a:r>
          </a:p>
        </p:txBody>
      </p:sp>
      <p:cxnSp>
        <p:nvCxnSpPr>
          <p:cNvPr id="14" name="Соединитель: изогнутый 13">
            <a:extLst>
              <a:ext uri="{FF2B5EF4-FFF2-40B4-BE49-F238E27FC236}">
                <a16:creationId xmlns:a16="http://schemas.microsoft.com/office/drawing/2014/main" id="{3092A03E-2FBD-6B66-FDEA-1C000A4B14B1}"/>
              </a:ext>
            </a:extLst>
          </p:cNvPr>
          <p:cNvCxnSpPr>
            <a:cxnSpLocks/>
            <a:stCxn id="10" idx="2"/>
            <a:endCxn id="8" idx="1"/>
          </p:cNvCxnSpPr>
          <p:nvPr/>
        </p:nvCxnSpPr>
        <p:spPr>
          <a:xfrm rot="16200000" flipH="1">
            <a:off x="2379421" y="1630167"/>
            <a:ext cx="1417234" cy="2144986"/>
          </a:xfrm>
          <a:prstGeom prst="curvedConnector3">
            <a:avLst>
              <a:gd name="adj1" fmla="val 50000"/>
            </a:avLst>
          </a:prstGeom>
          <a:ln w="63500">
            <a:solidFill>
              <a:srgbClr val="9933FF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Соединитель: изогнутый 16">
            <a:extLst>
              <a:ext uri="{FF2B5EF4-FFF2-40B4-BE49-F238E27FC236}">
                <a16:creationId xmlns:a16="http://schemas.microsoft.com/office/drawing/2014/main" id="{08F9139C-1156-00FA-EEE7-14AA77C35416}"/>
              </a:ext>
            </a:extLst>
          </p:cNvPr>
          <p:cNvCxnSpPr>
            <a:cxnSpLocks/>
            <a:stCxn id="7" idx="2"/>
            <a:endCxn id="8" idx="7"/>
          </p:cNvCxnSpPr>
          <p:nvPr/>
        </p:nvCxnSpPr>
        <p:spPr>
          <a:xfrm rot="5400000">
            <a:off x="8278353" y="1742845"/>
            <a:ext cx="1421545" cy="1915319"/>
          </a:xfrm>
          <a:prstGeom prst="curvedConnector3">
            <a:avLst>
              <a:gd name="adj1" fmla="val 50000"/>
            </a:avLst>
          </a:prstGeom>
          <a:ln w="63500">
            <a:solidFill>
              <a:srgbClr val="9933FF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Соединитель: изогнутый 19">
            <a:extLst>
              <a:ext uri="{FF2B5EF4-FFF2-40B4-BE49-F238E27FC236}">
                <a16:creationId xmlns:a16="http://schemas.microsoft.com/office/drawing/2014/main" id="{B25824CE-551C-1CF1-CD66-25D392017486}"/>
              </a:ext>
            </a:extLst>
          </p:cNvPr>
          <p:cNvCxnSpPr>
            <a:cxnSpLocks/>
            <a:stCxn id="6" idx="2"/>
            <a:endCxn id="8" idx="0"/>
          </p:cNvCxnSpPr>
          <p:nvPr/>
        </p:nvCxnSpPr>
        <p:spPr>
          <a:xfrm rot="5400000">
            <a:off x="5469714" y="2616016"/>
            <a:ext cx="1267596" cy="15028"/>
          </a:xfrm>
          <a:prstGeom prst="curvedConnector3">
            <a:avLst>
              <a:gd name="adj1" fmla="val 50000"/>
            </a:avLst>
          </a:prstGeom>
          <a:ln w="63500">
            <a:solidFill>
              <a:srgbClr val="9933FF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Соединитель: изогнутый 22">
            <a:extLst>
              <a:ext uri="{FF2B5EF4-FFF2-40B4-BE49-F238E27FC236}">
                <a16:creationId xmlns:a16="http://schemas.microsoft.com/office/drawing/2014/main" id="{70B52839-FC85-4586-53EC-8F8A30A95134}"/>
              </a:ext>
            </a:extLst>
          </p:cNvPr>
          <p:cNvCxnSpPr>
            <a:cxnSpLocks/>
            <a:stCxn id="8" idx="3"/>
            <a:endCxn id="11" idx="0"/>
          </p:cNvCxnSpPr>
          <p:nvPr/>
        </p:nvCxnSpPr>
        <p:spPr>
          <a:xfrm rot="5400000">
            <a:off x="2562148" y="3735458"/>
            <a:ext cx="1179233" cy="2017534"/>
          </a:xfrm>
          <a:prstGeom prst="curvedConnector3">
            <a:avLst>
              <a:gd name="adj1" fmla="val 50000"/>
            </a:avLst>
          </a:prstGeom>
          <a:ln w="63500">
            <a:solidFill>
              <a:srgbClr val="9933FF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Соединитель: изогнутый 25">
            <a:extLst>
              <a:ext uri="{FF2B5EF4-FFF2-40B4-BE49-F238E27FC236}">
                <a16:creationId xmlns:a16="http://schemas.microsoft.com/office/drawing/2014/main" id="{55B4421A-292F-2E4A-9259-284A7D25B9DB}"/>
              </a:ext>
            </a:extLst>
          </p:cNvPr>
          <p:cNvCxnSpPr>
            <a:cxnSpLocks/>
            <a:stCxn id="8" idx="5"/>
            <a:endCxn id="13" idx="0"/>
          </p:cNvCxnSpPr>
          <p:nvPr/>
        </p:nvCxnSpPr>
        <p:spPr>
          <a:xfrm rot="16200000" flipH="1">
            <a:off x="8404821" y="3781253"/>
            <a:ext cx="1168609" cy="1915320"/>
          </a:xfrm>
          <a:prstGeom prst="curvedConnector3">
            <a:avLst>
              <a:gd name="adj1" fmla="val 50000"/>
            </a:avLst>
          </a:prstGeom>
          <a:ln w="63500">
            <a:solidFill>
              <a:srgbClr val="9933FF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Соединитель: изогнутый 29">
            <a:extLst>
              <a:ext uri="{FF2B5EF4-FFF2-40B4-BE49-F238E27FC236}">
                <a16:creationId xmlns:a16="http://schemas.microsoft.com/office/drawing/2014/main" id="{2C3EC92E-4ED1-1A66-7D44-01D2A763CD1B}"/>
              </a:ext>
            </a:extLst>
          </p:cNvPr>
          <p:cNvCxnSpPr>
            <a:cxnSpLocks/>
            <a:stCxn id="8" idx="4"/>
            <a:endCxn id="12" idx="0"/>
          </p:cNvCxnSpPr>
          <p:nvPr/>
        </p:nvCxnSpPr>
        <p:spPr>
          <a:xfrm rot="5400000">
            <a:off x="5557803" y="4795647"/>
            <a:ext cx="1025284" cy="51107"/>
          </a:xfrm>
          <a:prstGeom prst="curvedConnector3">
            <a:avLst>
              <a:gd name="adj1" fmla="val 50000"/>
            </a:avLst>
          </a:prstGeom>
          <a:ln w="63500">
            <a:solidFill>
              <a:srgbClr val="9933FF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7D64696-FD47-0FB7-818F-BCDE45467FFC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CA4277D-5B91-4AFA-8300-295818B23AF6}" type="slidenum">
              <a:rPr lang="ru-RU" sz="1200" smtClean="0"/>
              <a:pPr algn="r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39473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6210432-E107-9EB1-4A61-C4E9D351D8BC}"/>
              </a:ext>
            </a:extLst>
          </p:cNvPr>
          <p:cNvSpPr/>
          <p:nvPr/>
        </p:nvSpPr>
        <p:spPr>
          <a:xfrm>
            <a:off x="1227796" y="-107577"/>
            <a:ext cx="9736407" cy="1312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ЗАПРОСЫ ДЛЯ ПОМОЩИ В РАЗВИТИИ ПРОЕКТА ДЛЯ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HEALTHNET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7E798A-4133-F646-76F4-68C6DDA990A0}"/>
              </a:ext>
            </a:extLst>
          </p:cNvPr>
          <p:cNvSpPr txBox="1"/>
          <p:nvPr/>
        </p:nvSpPr>
        <p:spPr>
          <a:xfrm>
            <a:off x="139206" y="1579623"/>
            <a:ext cx="8595879" cy="400110"/>
          </a:xfrm>
          <a:prstGeom prst="rect">
            <a:avLst/>
          </a:prstGeom>
          <a:noFill/>
          <a:ln>
            <a:solidFill>
              <a:srgbClr val="46D6B7"/>
            </a:solidFill>
          </a:ln>
        </p:spPr>
        <p:txBody>
          <a:bodyPr wrap="none" rtlCol="0">
            <a:spAutoFit/>
          </a:bodyPr>
          <a:lstStyle/>
          <a:p>
            <a:r>
              <a:rPr lang="ru-RU" sz="2000" dirty="0"/>
              <a:t>Получение писем поддержки для Студенческого Стартапа или Старта от </a:t>
            </a:r>
            <a:r>
              <a:rPr lang="ru-RU" sz="2000" dirty="0" err="1"/>
              <a:t>ФСИ</a:t>
            </a:r>
            <a:endParaRPr lang="ru-RU" sz="2000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ADD72B27-F35C-D366-F256-2CD792F10F93}"/>
              </a:ext>
            </a:extLst>
          </p:cNvPr>
          <p:cNvSpPr/>
          <p:nvPr/>
        </p:nvSpPr>
        <p:spPr>
          <a:xfrm>
            <a:off x="8349478" y="2138356"/>
            <a:ext cx="3015930" cy="733632"/>
          </a:xfrm>
          <a:prstGeom prst="roundRect">
            <a:avLst/>
          </a:prstGeom>
          <a:gradFill>
            <a:gsLst>
              <a:gs pos="0">
                <a:srgbClr val="92D050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rgbClr val="00B050"/>
              </a:gs>
              <a:gs pos="95000">
                <a:srgbClr val="46D6B7"/>
              </a:gs>
            </a:gsLst>
            <a:lin ang="5400000" scaled="1"/>
          </a:gradFill>
          <a:ln>
            <a:solidFill>
              <a:srgbClr val="99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Грантовая поддержка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Открытие своего дела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D833B4-A253-88C8-8333-852C7B6737D7}"/>
              </a:ext>
            </a:extLst>
          </p:cNvPr>
          <p:cNvSpPr txBox="1"/>
          <p:nvPr/>
        </p:nvSpPr>
        <p:spPr>
          <a:xfrm>
            <a:off x="1116106" y="2987258"/>
            <a:ext cx="8595878" cy="707886"/>
          </a:xfrm>
          <a:prstGeom prst="rect">
            <a:avLst/>
          </a:prstGeom>
          <a:noFill/>
          <a:ln>
            <a:solidFill>
              <a:srgbClr val="46D6B7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/>
              <a:t>Экспертиза проекта специалистами из разных областей, контакты для экспертизы проекта специалистами Россельхознадзора и Роспотребнадзора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17817978-B543-3A7A-BA23-6607F6887F10}"/>
              </a:ext>
            </a:extLst>
          </p:cNvPr>
          <p:cNvSpPr/>
          <p:nvPr/>
        </p:nvSpPr>
        <p:spPr>
          <a:xfrm>
            <a:off x="8349478" y="3959884"/>
            <a:ext cx="3015930" cy="733632"/>
          </a:xfrm>
          <a:prstGeom prst="roundRect">
            <a:avLst/>
          </a:prstGeom>
          <a:gradFill>
            <a:gsLst>
              <a:gs pos="0">
                <a:srgbClr val="92D050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rgbClr val="00B050"/>
              </a:gs>
              <a:gs pos="95000">
                <a:srgbClr val="46D6B7"/>
              </a:gs>
            </a:gsLst>
            <a:lin ang="5400000" scaled="1"/>
          </a:gradFill>
          <a:ln>
            <a:solidFill>
              <a:srgbClr val="99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Комментарии, замечания, дополнения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3A4120-392E-6711-136F-8AE669B922BE}"/>
              </a:ext>
            </a:extLst>
          </p:cNvPr>
          <p:cNvSpPr txBox="1"/>
          <p:nvPr/>
        </p:nvSpPr>
        <p:spPr>
          <a:xfrm>
            <a:off x="2552699" y="4784212"/>
            <a:ext cx="7411572" cy="707886"/>
          </a:xfrm>
          <a:prstGeom prst="rect">
            <a:avLst/>
          </a:prstGeom>
          <a:noFill/>
          <a:ln>
            <a:solidFill>
              <a:srgbClr val="46D6B7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/>
              <a:t>Консультация со специалистом по формированию нормативных документов – ГОСТы, нормирования, - на что сделать упор?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479111E3-C138-93C0-DEB1-29D461C38D41}"/>
              </a:ext>
            </a:extLst>
          </p:cNvPr>
          <p:cNvSpPr/>
          <p:nvPr/>
        </p:nvSpPr>
        <p:spPr>
          <a:xfrm>
            <a:off x="8349478" y="5594507"/>
            <a:ext cx="3015930" cy="733632"/>
          </a:xfrm>
          <a:prstGeom prst="roundRect">
            <a:avLst/>
          </a:prstGeom>
          <a:gradFill>
            <a:gsLst>
              <a:gs pos="0">
                <a:srgbClr val="92D050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rgbClr val="00B050"/>
              </a:gs>
              <a:gs pos="95000">
                <a:srgbClr val="46D6B7"/>
              </a:gs>
            </a:gsLst>
            <a:lin ang="5400000" scaled="1"/>
          </a:gradFill>
          <a:ln>
            <a:solidFill>
              <a:srgbClr val="99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Имеются профессиональные навыки в области аналитики и контроля качества</a:t>
            </a:r>
          </a:p>
        </p:txBody>
      </p:sp>
      <p:cxnSp>
        <p:nvCxnSpPr>
          <p:cNvPr id="11" name="Соединитель: изогнутый 10">
            <a:extLst>
              <a:ext uri="{FF2B5EF4-FFF2-40B4-BE49-F238E27FC236}">
                <a16:creationId xmlns:a16="http://schemas.microsoft.com/office/drawing/2014/main" id="{77B4BA5F-EA46-A6BA-6330-2911AAD39BFE}"/>
              </a:ext>
            </a:extLst>
          </p:cNvPr>
          <p:cNvCxnSpPr>
            <a:stCxn id="4" idx="2"/>
            <a:endCxn id="5" idx="1"/>
          </p:cNvCxnSpPr>
          <p:nvPr/>
        </p:nvCxnSpPr>
        <p:spPr>
          <a:xfrm rot="16200000" flipH="1">
            <a:off x="6130593" y="286286"/>
            <a:ext cx="525439" cy="3912332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Соединитель: изогнутый 11">
            <a:extLst>
              <a:ext uri="{FF2B5EF4-FFF2-40B4-BE49-F238E27FC236}">
                <a16:creationId xmlns:a16="http://schemas.microsoft.com/office/drawing/2014/main" id="{FF84AF95-8C07-2DA3-CEE0-131D1306F7BE}"/>
              </a:ext>
            </a:extLst>
          </p:cNvPr>
          <p:cNvCxnSpPr>
            <a:cxnSpLocks/>
            <a:stCxn id="6" idx="2"/>
            <a:endCxn id="7" idx="1"/>
          </p:cNvCxnSpPr>
          <p:nvPr/>
        </p:nvCxnSpPr>
        <p:spPr>
          <a:xfrm rot="16200000" flipH="1">
            <a:off x="6565983" y="2543205"/>
            <a:ext cx="631556" cy="2935433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Соединитель: изогнутый 13">
            <a:extLst>
              <a:ext uri="{FF2B5EF4-FFF2-40B4-BE49-F238E27FC236}">
                <a16:creationId xmlns:a16="http://schemas.microsoft.com/office/drawing/2014/main" id="{AA70F08D-0B5E-9004-F19E-EE8A56F3E577}"/>
              </a:ext>
            </a:extLst>
          </p:cNvPr>
          <p:cNvCxnSpPr>
            <a:cxnSpLocks/>
            <a:stCxn id="8" idx="2"/>
            <a:endCxn id="9" idx="1"/>
          </p:cNvCxnSpPr>
          <p:nvPr/>
        </p:nvCxnSpPr>
        <p:spPr>
          <a:xfrm rot="16200000" flipH="1">
            <a:off x="7069369" y="4681213"/>
            <a:ext cx="469225" cy="2090993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Соединитель: уступ 27">
            <a:extLst>
              <a:ext uri="{FF2B5EF4-FFF2-40B4-BE49-F238E27FC236}">
                <a16:creationId xmlns:a16="http://schemas.microsoft.com/office/drawing/2014/main" id="{2D6DD09F-8D92-4DD7-2F71-4CF2AD4540DB}"/>
              </a:ext>
            </a:extLst>
          </p:cNvPr>
          <p:cNvCxnSpPr>
            <a:stCxn id="4" idx="1"/>
            <a:endCxn id="6" idx="1"/>
          </p:cNvCxnSpPr>
          <p:nvPr/>
        </p:nvCxnSpPr>
        <p:spPr>
          <a:xfrm rot="10800000" flipH="1" flipV="1">
            <a:off x="139206" y="1779677"/>
            <a:ext cx="976900" cy="1561523"/>
          </a:xfrm>
          <a:prstGeom prst="bentConnector3">
            <a:avLst>
              <a:gd name="adj1" fmla="val -550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Соединитель: уступ 30">
            <a:extLst>
              <a:ext uri="{FF2B5EF4-FFF2-40B4-BE49-F238E27FC236}">
                <a16:creationId xmlns:a16="http://schemas.microsoft.com/office/drawing/2014/main" id="{0889A453-367C-C3AC-DDFB-258893270CDC}"/>
              </a:ext>
            </a:extLst>
          </p:cNvPr>
          <p:cNvCxnSpPr>
            <a:stCxn id="6" idx="1"/>
            <a:endCxn id="8" idx="1"/>
          </p:cNvCxnSpPr>
          <p:nvPr/>
        </p:nvCxnSpPr>
        <p:spPr>
          <a:xfrm rot="10800000" flipH="1" flipV="1">
            <a:off x="1116105" y="3341201"/>
            <a:ext cx="1436593" cy="1796954"/>
          </a:xfrm>
          <a:prstGeom prst="bentConnector3">
            <a:avLst>
              <a:gd name="adj1" fmla="val -1591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671FAA-6F2B-DD70-885C-BD05CD9A1E7C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CA4277D-5B91-4AFA-8300-295818B23AF6}" type="slidenum">
              <a:rPr lang="ru-RU" sz="1200" smtClean="0"/>
              <a:pPr algn="r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18511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3"/>
          <p:cNvGrpSpPr/>
          <p:nvPr/>
        </p:nvGrpSpPr>
        <p:grpSpPr>
          <a:xfrm>
            <a:off x="8115372" y="2881453"/>
            <a:ext cx="802090" cy="255152"/>
            <a:chOff x="6836600" y="4376275"/>
            <a:chExt cx="802090" cy="255152"/>
          </a:xfrm>
        </p:grpSpPr>
        <p:pic>
          <p:nvPicPr>
            <p:cNvPr id="136" name="Google Shape;136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836600" y="4376275"/>
              <a:ext cx="255154" cy="2551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Google Shape;137;p3"/>
            <p:cNvSpPr txBox="1"/>
            <p:nvPr/>
          </p:nvSpPr>
          <p:spPr>
            <a:xfrm>
              <a:off x="7127088" y="4380741"/>
              <a:ext cx="511602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12 K</a:t>
              </a:r>
              <a:endParaRPr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2832788" y="0"/>
            <a:ext cx="7252306" cy="6658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КОМАНДА, КОМПЕТЕНЦИИ И ОПЫТ</a:t>
            </a:r>
          </a:p>
        </p:txBody>
      </p:sp>
      <p:sp>
        <p:nvSpPr>
          <p:cNvPr id="30" name="Google Shape;614;p28">
            <a:extLst>
              <a:ext uri="{FF2B5EF4-FFF2-40B4-BE49-F238E27FC236}">
                <a16:creationId xmlns:a16="http://schemas.microsoft.com/office/drawing/2014/main" id="{B8C5B0A2-F08A-41F8-BB6B-555401A8800D}"/>
              </a:ext>
            </a:extLst>
          </p:cNvPr>
          <p:cNvSpPr txBox="1"/>
          <p:nvPr/>
        </p:nvSpPr>
        <p:spPr>
          <a:xfrm>
            <a:off x="462837" y="1058982"/>
            <a:ext cx="3092861" cy="2035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7000"/>
              </a:lnSpc>
            </a:pPr>
            <a:r>
              <a:rPr lang="ru-RU" sz="2000" b="1" dirty="0" err="1">
                <a:latin typeface="Oswald" panose="020B0604020202020204" charset="-52"/>
              </a:rPr>
              <a:t>Шуракова</a:t>
            </a:r>
            <a:r>
              <a:rPr lang="ru-RU" sz="2000" b="1" dirty="0">
                <a:latin typeface="Oswald" panose="020B0604020202020204" charset="-52"/>
              </a:rPr>
              <a:t> Валерия</a:t>
            </a:r>
          </a:p>
          <a:p>
            <a:pPr algn="ctr">
              <a:lnSpc>
                <a:spcPct val="147000"/>
              </a:lnSpc>
            </a:pPr>
            <a:r>
              <a:rPr lang="ru-RU" sz="1400" dirty="0">
                <a:latin typeface="Oswald" panose="020B0604020202020204" charset="-52"/>
              </a:rPr>
              <a:t>Лидер, генератор идей</a:t>
            </a:r>
          </a:p>
          <a:p>
            <a:pPr algn="ctr">
              <a:lnSpc>
                <a:spcPct val="147000"/>
              </a:lnSpc>
            </a:pPr>
            <a:r>
              <a:rPr lang="ru-RU" sz="1400" dirty="0">
                <a:latin typeface="Oswald" panose="020B0604020202020204" charset="-52"/>
              </a:rPr>
              <a:t>Старший лаборант ФГБОУ ВО </a:t>
            </a:r>
            <a:r>
              <a:rPr lang="ru-RU" sz="1400" dirty="0" err="1">
                <a:latin typeface="Oswald" panose="020B0604020202020204" charset="-52"/>
              </a:rPr>
              <a:t>СПХФУ</a:t>
            </a:r>
            <a:r>
              <a:rPr lang="ru-RU" sz="1400" dirty="0">
                <a:latin typeface="Oswald" panose="020B0604020202020204" charset="-52"/>
              </a:rPr>
              <a:t> Минздрава России ИЛ (</a:t>
            </a:r>
            <a:r>
              <a:rPr lang="ru-RU" sz="1400" dirty="0" err="1">
                <a:latin typeface="Oswald" panose="020B0604020202020204" charset="-52"/>
              </a:rPr>
              <a:t>ЦККЛС</a:t>
            </a:r>
            <a:r>
              <a:rPr lang="ru-RU" sz="1400" dirty="0">
                <a:latin typeface="Oswald" panose="020B0604020202020204" charset="-52"/>
              </a:rPr>
              <a:t>)</a:t>
            </a:r>
          </a:p>
          <a:p>
            <a:pPr algn="ctr">
              <a:lnSpc>
                <a:spcPct val="147000"/>
              </a:lnSpc>
            </a:pPr>
            <a:r>
              <a:rPr lang="ru-RU" sz="1400" dirty="0">
                <a:latin typeface="Oswald" panose="020B0604020202020204" charset="-52"/>
              </a:rPr>
              <a:t>Студент 5 курса фармацевтического факультета</a:t>
            </a:r>
          </a:p>
        </p:txBody>
      </p:sp>
      <p:sp>
        <p:nvSpPr>
          <p:cNvPr id="47" name="Google Shape;614;p28">
            <a:extLst>
              <a:ext uri="{FF2B5EF4-FFF2-40B4-BE49-F238E27FC236}">
                <a16:creationId xmlns:a16="http://schemas.microsoft.com/office/drawing/2014/main" id="{B8C5B0A2-F08A-41F8-BB6B-555401A8800D}"/>
              </a:ext>
            </a:extLst>
          </p:cNvPr>
          <p:cNvSpPr txBox="1"/>
          <p:nvPr/>
        </p:nvSpPr>
        <p:spPr>
          <a:xfrm>
            <a:off x="8242949" y="1357949"/>
            <a:ext cx="3092861" cy="1719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7000"/>
              </a:lnSpc>
            </a:pPr>
            <a:r>
              <a:rPr lang="ru-RU" sz="2000" b="1" dirty="0" err="1">
                <a:latin typeface="Oswald" panose="020B0604020202020204" charset="-52"/>
              </a:rPr>
              <a:t>Сурбеева</a:t>
            </a:r>
            <a:r>
              <a:rPr lang="ru-RU" sz="2000" b="1" dirty="0">
                <a:latin typeface="Oswald" panose="020B0604020202020204" charset="-52"/>
              </a:rPr>
              <a:t> Елизавета</a:t>
            </a:r>
          </a:p>
          <a:p>
            <a:pPr algn="ctr">
              <a:lnSpc>
                <a:spcPct val="147000"/>
              </a:lnSpc>
            </a:pPr>
            <a:r>
              <a:rPr lang="ru-RU" sz="1400" dirty="0">
                <a:latin typeface="Oswald" panose="020B0604020202020204" charset="-52"/>
              </a:rPr>
              <a:t>Куратор, аналитик</a:t>
            </a:r>
          </a:p>
          <a:p>
            <a:pPr algn="ctr">
              <a:lnSpc>
                <a:spcPct val="147000"/>
              </a:lnSpc>
            </a:pPr>
            <a:r>
              <a:rPr lang="ru-RU" sz="1400" dirty="0">
                <a:latin typeface="Oswald" panose="020B0604020202020204" charset="-52"/>
              </a:rPr>
              <a:t>Кандидат фармацевтических наук</a:t>
            </a:r>
          </a:p>
          <a:p>
            <a:pPr algn="ctr">
              <a:lnSpc>
                <a:spcPct val="147000"/>
              </a:lnSpc>
            </a:pPr>
            <a:r>
              <a:rPr lang="ru-RU" sz="1400" dirty="0">
                <a:latin typeface="Oswald" panose="020B0604020202020204" charset="-52"/>
              </a:rPr>
              <a:t>Химик-аналитик ФГБОУ ВО </a:t>
            </a:r>
            <a:r>
              <a:rPr lang="ru-RU" sz="1400" dirty="0" err="1">
                <a:latin typeface="Oswald" panose="020B0604020202020204" charset="-52"/>
              </a:rPr>
              <a:t>СПХФУ</a:t>
            </a:r>
            <a:r>
              <a:rPr lang="ru-RU" sz="1400" dirty="0">
                <a:latin typeface="Oswald" panose="020B0604020202020204" charset="-52"/>
              </a:rPr>
              <a:t> Минздрава России ИЛ (</a:t>
            </a:r>
            <a:r>
              <a:rPr lang="ru-RU" sz="1400" dirty="0" err="1">
                <a:latin typeface="Oswald" panose="020B0604020202020204" charset="-52"/>
              </a:rPr>
              <a:t>ЦККЛС</a:t>
            </a:r>
            <a:r>
              <a:rPr lang="ru-RU" sz="1400" dirty="0">
                <a:latin typeface="Oswald" panose="020B0604020202020204" charset="-52"/>
              </a:rPr>
              <a:t>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0BDCC07-80A1-A4CB-4A16-B78AFB5696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74" t="12332" r="12606" b="37566"/>
          <a:stretch/>
        </p:blipFill>
        <p:spPr bwMode="auto">
          <a:xfrm>
            <a:off x="6325919" y="986258"/>
            <a:ext cx="2147003" cy="225921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614;p28">
            <a:extLst>
              <a:ext uri="{FF2B5EF4-FFF2-40B4-BE49-F238E27FC236}">
                <a16:creationId xmlns:a16="http://schemas.microsoft.com/office/drawing/2014/main" id="{E8CE3A7E-DF6C-7D13-8578-3CEF418041D5}"/>
              </a:ext>
            </a:extLst>
          </p:cNvPr>
          <p:cNvSpPr txBox="1"/>
          <p:nvPr/>
        </p:nvSpPr>
        <p:spPr>
          <a:xfrm>
            <a:off x="3629769" y="5170492"/>
            <a:ext cx="4808479" cy="14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7000"/>
              </a:lnSpc>
            </a:pPr>
            <a:r>
              <a:rPr lang="ru-RU" sz="2000" b="1" dirty="0" err="1">
                <a:latin typeface="Oswald" panose="020B0604020202020204" charset="-52"/>
              </a:rPr>
              <a:t>Тернинко</a:t>
            </a:r>
            <a:r>
              <a:rPr lang="ru-RU" sz="2000" b="1" dirty="0">
                <a:latin typeface="Oswald" panose="020B0604020202020204" charset="-52"/>
              </a:rPr>
              <a:t> Инна</a:t>
            </a:r>
          </a:p>
          <a:p>
            <a:pPr algn="ctr">
              <a:lnSpc>
                <a:spcPct val="147000"/>
              </a:lnSpc>
            </a:pPr>
            <a:r>
              <a:rPr lang="ru-RU" sz="1400" dirty="0">
                <a:latin typeface="Oswald" panose="020B0604020202020204" charset="-52"/>
              </a:rPr>
              <a:t>Наставник</a:t>
            </a:r>
          </a:p>
          <a:p>
            <a:pPr algn="ctr">
              <a:lnSpc>
                <a:spcPct val="147000"/>
              </a:lnSpc>
            </a:pPr>
            <a:r>
              <a:rPr lang="ru-RU" sz="1400" dirty="0">
                <a:latin typeface="Oswald" panose="020B0604020202020204" charset="-52"/>
              </a:rPr>
              <a:t>Доктор фармацевтических наук, доцент</a:t>
            </a:r>
          </a:p>
          <a:p>
            <a:pPr algn="ctr">
              <a:lnSpc>
                <a:spcPct val="147000"/>
              </a:lnSpc>
            </a:pPr>
            <a:r>
              <a:rPr lang="ru-RU" sz="1400" dirty="0">
                <a:latin typeface="Oswald" panose="020B0604020202020204" charset="-52"/>
              </a:rPr>
              <a:t>Начальник ФГБОУ ВО </a:t>
            </a:r>
            <a:r>
              <a:rPr lang="ru-RU" sz="1400" dirty="0" err="1">
                <a:latin typeface="Oswald" panose="020B0604020202020204" charset="-52"/>
              </a:rPr>
              <a:t>СПХФУ</a:t>
            </a:r>
            <a:r>
              <a:rPr lang="ru-RU" sz="1400" dirty="0">
                <a:latin typeface="Oswald" panose="020B0604020202020204" charset="-52"/>
              </a:rPr>
              <a:t> Минздрава России ИЛ (</a:t>
            </a:r>
            <a:r>
              <a:rPr lang="ru-RU" sz="1400" dirty="0" err="1">
                <a:latin typeface="Oswald" panose="020B0604020202020204" charset="-52"/>
              </a:rPr>
              <a:t>ЦККЛС</a:t>
            </a:r>
            <a:r>
              <a:rPr lang="ru-RU" sz="1400" dirty="0">
                <a:latin typeface="Oswald" panose="020B0604020202020204" charset="-52"/>
              </a:rPr>
              <a:t>)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8DAA044-4875-ED83-45D0-6752CD4386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85" t="10170" r="3074" b="45402"/>
          <a:stretch/>
        </p:blipFill>
        <p:spPr bwMode="auto">
          <a:xfrm>
            <a:off x="3555698" y="986258"/>
            <a:ext cx="2310383" cy="214588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B3A2253-CD20-4C10-8C55-AA0AC82EA4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2161" y="3009029"/>
            <a:ext cx="2063696" cy="2063696"/>
          </a:xfrm>
          <a:prstGeom prst="ellipse">
            <a:avLst/>
          </a:prstGeom>
        </p:spPr>
      </p:pic>
      <p:sp>
        <p:nvSpPr>
          <p:cNvPr id="3" name="Номер слайда 1">
            <a:extLst>
              <a:ext uri="{FF2B5EF4-FFF2-40B4-BE49-F238E27FC236}">
                <a16:creationId xmlns:a16="http://schemas.microsoft.com/office/drawing/2014/main" id="{025BF576-F017-DE35-2A67-DDB0B1593A77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CA4277D-5B91-4AFA-8300-295818B23AF6}" type="slidenum">
              <a:rPr lang="ru-RU" sz="1200" smtClean="0"/>
              <a:pPr algn="r"/>
              <a:t>14</a:t>
            </a:fld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36547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3F1B09E-4787-D589-1DD1-4DD91FC0C835}"/>
              </a:ext>
            </a:extLst>
          </p:cNvPr>
          <p:cNvSpPr txBox="1"/>
          <p:nvPr/>
        </p:nvSpPr>
        <p:spPr>
          <a:xfrm>
            <a:off x="8381574" y="1815147"/>
            <a:ext cx="3697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Poppins Medium" panose="00000600000000000000" pitchFamily="50" charset="0"/>
              </a:rPr>
              <a:t>Контакты</a:t>
            </a:r>
            <a:endParaRPr lang="en-ID" sz="3600" b="1" dirty="0">
              <a:solidFill>
                <a:schemeClr val="accent2"/>
              </a:solidFill>
              <a:latin typeface="+mj-lt"/>
              <a:cs typeface="Poppins Medium" panose="00000600000000000000" pitchFamily="50" charset="0"/>
            </a:endParaRPr>
          </a:p>
        </p:txBody>
      </p:sp>
      <p:pic>
        <p:nvPicPr>
          <p:cNvPr id="5" name="Рисунок 4">
            <a:hlinkClick r:id="rId2"/>
            <a:extLst>
              <a:ext uri="{FF2B5EF4-FFF2-40B4-BE49-F238E27FC236}">
                <a16:creationId xmlns:a16="http://schemas.microsoft.com/office/drawing/2014/main" id="{55F52D48-5F53-4ED3-60C8-40DE15A16B3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20018" y="4841038"/>
            <a:ext cx="482762" cy="482762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DF6A61-FBDD-F0C8-FAEE-9D148D06AF4A}"/>
              </a:ext>
            </a:extLst>
          </p:cNvPr>
          <p:cNvSpPr/>
          <p:nvPr/>
        </p:nvSpPr>
        <p:spPr>
          <a:xfrm>
            <a:off x="6578039" y="2461478"/>
            <a:ext cx="60720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Лидер проекта: </a:t>
            </a:r>
          </a:p>
          <a:p>
            <a:pPr lvl="0">
              <a:spcBef>
                <a:spcPct val="0"/>
              </a:spcBef>
            </a:pP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Шуракова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 Валерия Сергеевна</a:t>
            </a:r>
          </a:p>
          <a:p>
            <a:pPr lvl="0">
              <a:spcBef>
                <a:spcPct val="0"/>
              </a:spcBef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+7 961-798-58-94</a:t>
            </a:r>
          </a:p>
          <a:p>
            <a:pPr lvl="0">
              <a:spcBef>
                <a:spcPct val="0"/>
              </a:spcBef>
            </a:pP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  <a:hlinkClick r:id="rId5"/>
              </a:rPr>
              <a:t>valeriya.shurakova@spcpu.ru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Montserrat" panose="00000500000000000000" pitchFamily="2" charset="-52"/>
              <a:cs typeface="Teko Medium" panose="02000000000000000000" pitchFamily="2" charset="0"/>
              <a:sym typeface="Oswald Bold"/>
            </a:endParaRPr>
          </a:p>
          <a:p>
            <a:pPr lvl="0">
              <a:spcBef>
                <a:spcPct val="0"/>
              </a:spcBef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Telegram: @https://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t.me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/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valeriyashurakova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Montserrat" panose="00000500000000000000" pitchFamily="2" charset="-52"/>
              <a:cs typeface="Teko Medium" panose="02000000000000000000" pitchFamily="2" charset="0"/>
              <a:sym typeface="Oswald Bold"/>
            </a:endParaRPr>
          </a:p>
          <a:p>
            <a:pPr lvl="0">
              <a:spcBef>
                <a:spcPct val="0"/>
              </a:spcBef>
            </a:pP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Montserrat" panose="00000500000000000000" pitchFamily="2" charset="-52"/>
              <a:cs typeface="Teko Medium" panose="02000000000000000000" pitchFamily="2" charset="0"/>
              <a:sym typeface="Oswald Bold"/>
            </a:endParaRPr>
          </a:p>
          <a:p>
            <a:pPr lvl="0">
              <a:spcBef>
                <a:spcPct val="0"/>
              </a:spcBef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Ссылка на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telegram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-чат проекта:</a:t>
            </a:r>
          </a:p>
          <a:p>
            <a:pPr lvl="0">
              <a:spcBef>
                <a:spcPct val="0"/>
              </a:spcBef>
            </a:pP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Montserrat" panose="00000500000000000000" pitchFamily="2" charset="-52"/>
              <a:cs typeface="Teko Medium" panose="02000000000000000000" pitchFamily="2" charset="0"/>
              <a:sym typeface="Oswald Bold"/>
            </a:endParaRPr>
          </a:p>
          <a:p>
            <a:pPr lvl="0">
              <a:spcBef>
                <a:spcPct val="0"/>
              </a:spcBef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           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https://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t.me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/+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ayjfd7svm-hjYjQ6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Montserrat" panose="00000500000000000000" pitchFamily="2" charset="-52"/>
              <a:cs typeface="Teko Medium" panose="02000000000000000000" pitchFamily="2" charset="0"/>
              <a:sym typeface="Oswald Bold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BF90EF6-01AD-6B6F-3D29-5E9CE5869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375" y="1532397"/>
            <a:ext cx="3405120" cy="340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601068A-718F-5342-5428-A4D82B33A7C1}"/>
              </a:ext>
            </a:extLst>
          </p:cNvPr>
          <p:cNvSpPr txBox="1"/>
          <p:nvPr/>
        </p:nvSpPr>
        <p:spPr>
          <a:xfrm>
            <a:off x="374091" y="4984868"/>
            <a:ext cx="54743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Внутри опрос!</a:t>
            </a:r>
          </a:p>
          <a:p>
            <a:pPr algn="ctr"/>
            <a:r>
              <a:rPr lang="ru-RU" dirty="0"/>
              <a:t>Пройдите опрос для понимания осведомленности о проблеме специалистов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F959621-F243-39BB-DA0B-6042DDA441A3}"/>
              </a:ext>
            </a:extLst>
          </p:cNvPr>
          <p:cNvSpPr/>
          <p:nvPr/>
        </p:nvSpPr>
        <p:spPr>
          <a:xfrm>
            <a:off x="913540" y="919025"/>
            <a:ext cx="4520789" cy="6658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Сайт-визитка проекта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038EA011-BD5F-5212-5993-867E9D77BD20}"/>
              </a:ext>
            </a:extLst>
          </p:cNvPr>
          <p:cNvSpPr/>
          <p:nvPr/>
        </p:nvSpPr>
        <p:spPr>
          <a:xfrm>
            <a:off x="126508" y="4917815"/>
            <a:ext cx="5969492" cy="1088215"/>
          </a:xfrm>
          <a:prstGeom prst="ellipse">
            <a:avLst/>
          </a:prstGeom>
          <a:noFill/>
          <a:ln w="38100" cap="rnd">
            <a:solidFill>
              <a:srgbClr val="FF6600"/>
            </a:solidFill>
            <a:prstDash val="dash"/>
            <a:beve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E1B8FAB-D3F3-620C-DFF2-E4609FF52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4277D-5B91-4AFA-8300-295818B23AF6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32807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1405</Words>
  <Application>Microsoft Office PowerPoint</Application>
  <PresentationFormat>Широкоэкранный</PresentationFormat>
  <Paragraphs>209</Paragraphs>
  <Slides>15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6" baseType="lpstr">
      <vt:lpstr>Arial</vt:lpstr>
      <vt:lpstr>Calibri</vt:lpstr>
      <vt:lpstr>Calibri Light</vt:lpstr>
      <vt:lpstr>Courier New</vt:lpstr>
      <vt:lpstr>Lato</vt:lpstr>
      <vt:lpstr>Montserrat</vt:lpstr>
      <vt:lpstr>Oswald</vt:lpstr>
      <vt:lpstr>Roboto Condensed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Валерия Валерия</dc:creator>
  <cp:lastModifiedBy>Валерия Валерия</cp:lastModifiedBy>
  <cp:revision>7</cp:revision>
  <dcterms:created xsi:type="dcterms:W3CDTF">2025-01-10T16:40:42Z</dcterms:created>
  <dcterms:modified xsi:type="dcterms:W3CDTF">2025-05-20T17:56:48Z</dcterms:modified>
</cp:coreProperties>
</file>