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y="5143500" cx="9144000"/>
  <p:notesSz cx="6858000" cy="9144000"/>
  <p:embeddedFontLst>
    <p:embeddedFont>
      <p:font typeface="Comfortaa SemiBold"/>
      <p:regular r:id="rId26"/>
      <p:bold r:id="rId27"/>
    </p:embeddedFont>
    <p:embeddedFont>
      <p:font typeface="Raleway"/>
      <p:regular r:id="rId28"/>
      <p:bold r:id="rId29"/>
      <p:italic r:id="rId30"/>
      <p:boldItalic r:id="rId31"/>
    </p:embeddedFont>
    <p:embeddedFont>
      <p:font typeface="Raleway SemiBold"/>
      <p:regular r:id="rId32"/>
      <p:bold r:id="rId33"/>
      <p:italic r:id="rId34"/>
      <p:boldItalic r:id="rId35"/>
    </p:embeddedFont>
    <p:embeddedFont>
      <p:font typeface="Roboto"/>
      <p:regular r:id="rId36"/>
      <p:bold r:id="rId37"/>
      <p:italic r:id="rId38"/>
      <p:boldItalic r:id="rId39"/>
    </p:embeddedFont>
    <p:embeddedFont>
      <p:font typeface="Raleway Black"/>
      <p:bold r:id="rId40"/>
      <p:boldItalic r:id="rId41"/>
    </p:embeddedFont>
    <p:embeddedFont>
      <p:font typeface="Helvetica Neue"/>
      <p:regular r:id="rId42"/>
      <p:bold r:id="rId43"/>
      <p:italic r:id="rId44"/>
      <p:boldItalic r:id="rId45"/>
    </p:embeddedFont>
    <p:embeddedFont>
      <p:font typeface="Arial Black"/>
      <p:regular r:id="rId46"/>
    </p:embeddedFont>
    <p:embeddedFont>
      <p:font typeface="Comfortaa"/>
      <p:regular r:id="rId47"/>
      <p:bold r:id="rId48"/>
    </p:embeddedFont>
    <p:embeddedFont>
      <p:font typeface="Century Gothic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53" roundtripDataSignature="AMtx7mg/MxIrkF6Iv5lQADNJJPpgftUk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6E43A14-94BE-40C0-A7A2-57FA84378C6E}">
  <a:tblStyle styleId="{36E43A14-94BE-40C0-A7A2-57FA84378C6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875CBA98-0A49-4021-998B-89ECCF893709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alewayBlack-bold.fntdata"/><Relationship Id="rId42" Type="http://schemas.openxmlformats.org/officeDocument/2006/relationships/font" Target="fonts/HelveticaNeue-regular.fntdata"/><Relationship Id="rId41" Type="http://schemas.openxmlformats.org/officeDocument/2006/relationships/font" Target="fonts/RalewayBlack-boldItalic.fntdata"/><Relationship Id="rId44" Type="http://schemas.openxmlformats.org/officeDocument/2006/relationships/font" Target="fonts/HelveticaNeue-italic.fntdata"/><Relationship Id="rId43" Type="http://schemas.openxmlformats.org/officeDocument/2006/relationships/font" Target="fonts/HelveticaNeue-bold.fntdata"/><Relationship Id="rId46" Type="http://schemas.openxmlformats.org/officeDocument/2006/relationships/font" Target="fonts/ArialBlack-regular.fntdata"/><Relationship Id="rId45" Type="http://schemas.openxmlformats.org/officeDocument/2006/relationships/font" Target="fonts/HelveticaNeue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Comfortaa-bold.fntdata"/><Relationship Id="rId47" Type="http://schemas.openxmlformats.org/officeDocument/2006/relationships/font" Target="fonts/Comfortaa-regular.fntdata"/><Relationship Id="rId49" Type="http://schemas.openxmlformats.org/officeDocument/2006/relationships/font" Target="fonts/CenturyGothic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-boldItalic.fntdata"/><Relationship Id="rId30" Type="http://schemas.openxmlformats.org/officeDocument/2006/relationships/font" Target="fonts/Raleway-italic.fntdata"/><Relationship Id="rId33" Type="http://schemas.openxmlformats.org/officeDocument/2006/relationships/font" Target="fonts/RalewaySemiBold-bold.fntdata"/><Relationship Id="rId32" Type="http://schemas.openxmlformats.org/officeDocument/2006/relationships/font" Target="fonts/RalewaySemiBold-regular.fntdata"/><Relationship Id="rId35" Type="http://schemas.openxmlformats.org/officeDocument/2006/relationships/font" Target="fonts/RalewaySemiBold-boldItalic.fntdata"/><Relationship Id="rId34" Type="http://schemas.openxmlformats.org/officeDocument/2006/relationships/font" Target="fonts/RalewaySemiBold-italic.fntdata"/><Relationship Id="rId37" Type="http://schemas.openxmlformats.org/officeDocument/2006/relationships/font" Target="fonts/Roboto-bold.fntdata"/><Relationship Id="rId36" Type="http://schemas.openxmlformats.org/officeDocument/2006/relationships/font" Target="fonts/Roboto-regular.fntdata"/><Relationship Id="rId39" Type="http://schemas.openxmlformats.org/officeDocument/2006/relationships/font" Target="fonts/Roboto-boldItalic.fntdata"/><Relationship Id="rId38" Type="http://schemas.openxmlformats.org/officeDocument/2006/relationships/font" Target="fonts/Roboto-italic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font" Target="fonts/ComfortaaSemiBold-regular.fntdata"/><Relationship Id="rId25" Type="http://schemas.openxmlformats.org/officeDocument/2006/relationships/slide" Target="slides/slide18.xml"/><Relationship Id="rId28" Type="http://schemas.openxmlformats.org/officeDocument/2006/relationships/font" Target="fonts/Raleway-regular.fntdata"/><Relationship Id="rId27" Type="http://schemas.openxmlformats.org/officeDocument/2006/relationships/font" Target="fonts/ComfortaaSemiBold-bold.fntdata"/><Relationship Id="rId29" Type="http://schemas.openxmlformats.org/officeDocument/2006/relationships/font" Target="fonts/Raleway-bold.fntdata"/><Relationship Id="rId51" Type="http://schemas.openxmlformats.org/officeDocument/2006/relationships/font" Target="fonts/CenturyGothic-italic.fntdata"/><Relationship Id="rId50" Type="http://schemas.openxmlformats.org/officeDocument/2006/relationships/font" Target="fonts/CenturyGothic-bold.fntdata"/><Relationship Id="rId53" Type="http://customschemas.google.com/relationships/presentationmetadata" Target="metadata"/><Relationship Id="rId52" Type="http://schemas.openxmlformats.org/officeDocument/2006/relationships/font" Target="fonts/CenturyGothic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78c8e870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2978c8e870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62a9b53d7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62a9b53d7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a0da3e355b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a0da3e355b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978c8e870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g2978c8e870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a04725eee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a04725eee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a04725eee4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a04725eee4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9c036c4f6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9c036c4f6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5" name="Google Shape;31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a0da3e355b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a0da3e355b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3" name="Google Shape;33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Relationship Id="rId4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jpg"/><Relationship Id="rId4" Type="http://schemas.openxmlformats.org/officeDocument/2006/relationships/image" Target="../media/image20.jpg"/><Relationship Id="rId5" Type="http://schemas.openxmlformats.org/officeDocument/2006/relationships/image" Target="../media/image32.png"/><Relationship Id="rId6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1.png"/><Relationship Id="rId4" Type="http://schemas.openxmlformats.org/officeDocument/2006/relationships/image" Target="../media/image33.png"/><Relationship Id="rId5" Type="http://schemas.openxmlformats.org/officeDocument/2006/relationships/image" Target="../media/image27.png"/><Relationship Id="rId6" Type="http://schemas.openxmlformats.org/officeDocument/2006/relationships/image" Target="../media/image34.png"/><Relationship Id="rId7" Type="http://schemas.openxmlformats.org/officeDocument/2006/relationships/image" Target="../media/image28.png"/><Relationship Id="rId8" Type="http://schemas.openxmlformats.org/officeDocument/2006/relationships/image" Target="../media/image2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7205" y="1270000"/>
            <a:ext cx="7736400" cy="220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35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Микро Росток</a:t>
            </a:r>
            <a:endParaRPr sz="35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35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(Детокс-Смузи)</a:t>
            </a:r>
            <a:endParaRPr sz="35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67519" y="252475"/>
            <a:ext cx="2315768" cy="87055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788175" y="3248131"/>
            <a:ext cx="354900" cy="1895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62174" y="371012"/>
            <a:ext cx="1086643" cy="3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7717800" y="204475"/>
            <a:ext cx="957300" cy="703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805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12850" y="3275753"/>
            <a:ext cx="1735425" cy="156482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 txBox="1"/>
          <p:nvPr/>
        </p:nvSpPr>
        <p:spPr>
          <a:xfrm>
            <a:off x="532950" y="4583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ru" sz="3000" u="none" cap="none" strike="noStrike">
                <a:solidFill>
                  <a:srgbClr val="8F00FF"/>
                </a:solidFill>
                <a:latin typeface="Comfortaa"/>
                <a:ea typeface="Comfortaa"/>
                <a:cs typeface="Comfortaa"/>
                <a:sym typeface="Comfortaa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АКТУАЛЬНОСТЬ ПРОЕКТА</a:t>
            </a:r>
            <a:endParaRPr i="0" sz="3000" u="none" cap="none" strike="noStrike">
              <a:solidFill>
                <a:srgbClr val="8F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8788175" y="3248131"/>
            <a:ext cx="354900" cy="1895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4" name="Google Shape;12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85100" y="1342275"/>
            <a:ext cx="1735425" cy="14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"/>
          <p:cNvSpPr/>
          <p:nvPr/>
        </p:nvSpPr>
        <p:spPr>
          <a:xfrm>
            <a:off x="157600" y="1661400"/>
            <a:ext cx="6386400" cy="11151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"/>
          <p:cNvSpPr txBox="1"/>
          <p:nvPr>
            <p:ph idx="1" type="body"/>
          </p:nvPr>
        </p:nvSpPr>
        <p:spPr>
          <a:xfrm>
            <a:off x="249350" y="1661400"/>
            <a:ext cx="6345600" cy="11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12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" sz="15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Всё больше людей в мире переходят на сторону здорового питания и активной спортивной жизни. Многие люди стремятся следить за питанием и выбором продуктов, отдавая предпочтение полезным для здоровья. </a:t>
            </a:r>
            <a:endParaRPr sz="155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43"/>
              <a:buNone/>
            </a:pPr>
            <a:r>
              <a:t/>
            </a:r>
            <a:endParaRPr sz="115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2671900" y="2994700"/>
            <a:ext cx="667800" cy="18459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g2978c8e8706_0_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12" y="1009111"/>
            <a:ext cx="8580173" cy="3569928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g2978c8e8706_0_3"/>
          <p:cNvSpPr txBox="1"/>
          <p:nvPr/>
        </p:nvSpPr>
        <p:spPr>
          <a:xfrm>
            <a:off x="982950" y="251275"/>
            <a:ext cx="71646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" sz="1600" u="none" cap="none" strike="noStrike">
                <a:solidFill>
                  <a:srgbClr val="9F00FF"/>
                </a:solidFill>
                <a:latin typeface="Comfortaa"/>
                <a:ea typeface="Comfortaa"/>
                <a:cs typeface="Comfortaa"/>
                <a:sym typeface="Comfortaa"/>
              </a:rPr>
              <a:t>Статистика людей, которые стремятся к здоровому образу жизни по данным роспотребнадзора</a:t>
            </a:r>
            <a:endParaRPr b="1" i="0" sz="1600" u="none" cap="none" strike="noStrike">
              <a:solidFill>
                <a:srgbClr val="9F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/>
          <p:cNvSpPr txBox="1"/>
          <p:nvPr>
            <p:ph type="title"/>
          </p:nvPr>
        </p:nvSpPr>
        <p:spPr>
          <a:xfrm>
            <a:off x="456817" y="472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ПРОБЛЕМА</a:t>
            </a:r>
            <a:endParaRPr sz="300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" name="Google Shape;140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4"/>
          <p:cNvSpPr/>
          <p:nvPr/>
        </p:nvSpPr>
        <p:spPr>
          <a:xfrm>
            <a:off x="8788175" y="3248131"/>
            <a:ext cx="354900" cy="1895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4"/>
          <p:cNvSpPr/>
          <p:nvPr/>
        </p:nvSpPr>
        <p:spPr>
          <a:xfrm>
            <a:off x="1759700" y="1443350"/>
            <a:ext cx="4739100" cy="27234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3" name="Google Shape;143;p4"/>
          <p:cNvSpPr txBox="1"/>
          <p:nvPr>
            <p:ph idx="1" type="body"/>
          </p:nvPr>
        </p:nvSpPr>
        <p:spPr>
          <a:xfrm>
            <a:off x="1991625" y="1370900"/>
            <a:ext cx="4050300" cy="28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>
                <a:solidFill>
                  <a:srgbClr val="132C40"/>
                </a:solidFill>
              </a:rPr>
              <a:t>  </a:t>
            </a:r>
            <a:r>
              <a:rPr b="1"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Нехватка витаминов и биологически значимых элементов ухудшает иммунитет в периоды респираторных заболеваний (осенью и зимой).      </a:t>
            </a: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Употребление смузи с проростками фиолетовой пшеницы принесет огромную пользу организму: изобилие энергии, «цветущий» внешний вид, крепкий иммунитет и здоровый кишечник. Данный продукт может быть полезен при проблемах с ожирением.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62a9b53d7b_0_0"/>
          <p:cNvSpPr txBox="1"/>
          <p:nvPr>
            <p:ph type="title"/>
          </p:nvPr>
        </p:nvSpPr>
        <p:spPr>
          <a:xfrm>
            <a:off x="361692" y="264856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30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РЕШЕНИЕ</a:t>
            </a:r>
            <a:endParaRPr/>
          </a:p>
        </p:txBody>
      </p:sp>
      <p:sp>
        <p:nvSpPr>
          <p:cNvPr id="149" name="Google Shape;149;g262a9b53d7b_0_0"/>
          <p:cNvSpPr txBox="1"/>
          <p:nvPr>
            <p:ph idx="1" type="body"/>
          </p:nvPr>
        </p:nvSpPr>
        <p:spPr>
          <a:xfrm>
            <a:off x="456818" y="2340281"/>
            <a:ext cx="79932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g262a9b53d7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9150" y="936343"/>
            <a:ext cx="4736933" cy="2129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262a9b53d7b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8650" y="3090476"/>
            <a:ext cx="7720024" cy="188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a0da3e355b_5_0"/>
          <p:cNvSpPr/>
          <p:nvPr/>
        </p:nvSpPr>
        <p:spPr>
          <a:xfrm>
            <a:off x="1329825" y="1911575"/>
            <a:ext cx="7289100" cy="1299000"/>
          </a:xfrm>
          <a:prstGeom prst="rect">
            <a:avLst/>
          </a:prstGeom>
          <a:solidFill>
            <a:srgbClr val="FFE599"/>
          </a:solidFill>
          <a:ln cap="flat" cmpd="sng" w="76200">
            <a:solidFill>
              <a:srgbClr val="B4A7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2a0da3e355b_5_0"/>
          <p:cNvSpPr/>
          <p:nvPr/>
        </p:nvSpPr>
        <p:spPr>
          <a:xfrm>
            <a:off x="1329825" y="228150"/>
            <a:ext cx="7289100" cy="1476300"/>
          </a:xfrm>
          <a:prstGeom prst="rect">
            <a:avLst/>
          </a:prstGeom>
          <a:solidFill>
            <a:srgbClr val="B4A7D6"/>
          </a:solidFill>
          <a:ln cap="flat" cmpd="sng" w="76200">
            <a:solidFill>
              <a:srgbClr val="B6D7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g2a0da3e355b_5_0"/>
          <p:cNvSpPr txBox="1"/>
          <p:nvPr>
            <p:ph idx="1" type="body"/>
          </p:nvPr>
        </p:nvSpPr>
        <p:spPr>
          <a:xfrm>
            <a:off x="1388675" y="228150"/>
            <a:ext cx="7230300" cy="14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З</a:t>
            </a: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доровое питание: В наше время люди становятся все более заинтересованными в возможностях улучшения своего здоровья через правильное питание. Детокс-смузи представляют собой отличный способ получить большое количество питательных веществ и витаминов, а также помочь организму избавиться от токсинов.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" name="Google Shape;159;g2a0da3e355b_5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g2a0da3e355b_5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g2a0da3e355b_5_0"/>
          <p:cNvSpPr/>
          <p:nvPr/>
        </p:nvSpPr>
        <p:spPr>
          <a:xfrm>
            <a:off x="8788175" y="3248131"/>
            <a:ext cx="354900" cy="1895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g2a0da3e355b_5_0"/>
          <p:cNvSpPr/>
          <p:nvPr/>
        </p:nvSpPr>
        <p:spPr>
          <a:xfrm>
            <a:off x="176550" y="574050"/>
            <a:ext cx="882600" cy="940500"/>
          </a:xfrm>
          <a:prstGeom prst="star10">
            <a:avLst>
              <a:gd fmla="val 42533" name="adj"/>
              <a:gd fmla="val 105146" name="hf"/>
            </a:avLst>
          </a:prstGeom>
          <a:solidFill>
            <a:srgbClr val="8E7CC3"/>
          </a:solidFill>
          <a:ln cap="flat" cmpd="sng" w="7620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92D050"/>
                </a:solidFill>
                <a:latin typeface="Comfortaa"/>
                <a:ea typeface="Comfortaa"/>
                <a:cs typeface="Comfortaa"/>
                <a:sym typeface="Comfortaa"/>
              </a:rPr>
              <a:t>1</a:t>
            </a:r>
            <a:endParaRPr sz="4800">
              <a:solidFill>
                <a:srgbClr val="92D05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3" name="Google Shape;163;g2a0da3e355b_5_0"/>
          <p:cNvSpPr/>
          <p:nvPr/>
        </p:nvSpPr>
        <p:spPr>
          <a:xfrm>
            <a:off x="176550" y="2198075"/>
            <a:ext cx="882600" cy="940500"/>
          </a:xfrm>
          <a:prstGeom prst="star10">
            <a:avLst>
              <a:gd fmla="val 42533" name="adj"/>
              <a:gd fmla="val 105146" name="hf"/>
            </a:avLst>
          </a:prstGeom>
          <a:solidFill>
            <a:srgbClr val="FFD966"/>
          </a:solidFill>
          <a:ln cap="flat" cmpd="sng" w="76200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8F00FF"/>
                </a:solidFill>
                <a:latin typeface="Comfortaa"/>
                <a:ea typeface="Comfortaa"/>
                <a:cs typeface="Comfortaa"/>
                <a:sym typeface="Comfortaa"/>
              </a:rPr>
              <a:t>2</a:t>
            </a:r>
            <a:endParaRPr sz="4800">
              <a:solidFill>
                <a:srgbClr val="8F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4" name="Google Shape;164;g2a0da3e355b_5_0"/>
          <p:cNvSpPr txBox="1"/>
          <p:nvPr/>
        </p:nvSpPr>
        <p:spPr>
          <a:xfrm>
            <a:off x="1388675" y="1902150"/>
            <a:ext cx="72303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Осознанное потребление: Популярность функциональных продуктов, таких как детокс-смузи, продемонстрировала растущее желание потребителей к осознанному потреблению пищи. Люди все больше стремятся к более здоровым и умным выборам в своей диете, и детокс-смузи соответствуют этому тренду.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g2a0da3e355b_5_0"/>
          <p:cNvSpPr/>
          <p:nvPr/>
        </p:nvSpPr>
        <p:spPr>
          <a:xfrm>
            <a:off x="176550" y="3697375"/>
            <a:ext cx="882600" cy="940500"/>
          </a:xfrm>
          <a:prstGeom prst="star10">
            <a:avLst>
              <a:gd fmla="val 42533" name="adj"/>
              <a:gd fmla="val 105146" name="hf"/>
            </a:avLst>
          </a:prstGeom>
          <a:solidFill>
            <a:srgbClr val="BFE696"/>
          </a:solidFill>
          <a:ln cap="flat" cmpd="sng" w="76200">
            <a:solidFill>
              <a:srgbClr val="FCAF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BF9000"/>
                </a:solidFill>
                <a:latin typeface="Comfortaa"/>
                <a:ea typeface="Comfortaa"/>
                <a:cs typeface="Comfortaa"/>
                <a:sym typeface="Comfortaa"/>
              </a:rPr>
              <a:t>3</a:t>
            </a:r>
            <a:endParaRPr sz="4800">
              <a:solidFill>
                <a:srgbClr val="BF9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6" name="Google Shape;166;g2a0da3e355b_5_0"/>
          <p:cNvSpPr/>
          <p:nvPr/>
        </p:nvSpPr>
        <p:spPr>
          <a:xfrm>
            <a:off x="1329825" y="3382675"/>
            <a:ext cx="7289100" cy="1569900"/>
          </a:xfrm>
          <a:prstGeom prst="rect">
            <a:avLst/>
          </a:prstGeom>
          <a:solidFill>
            <a:srgbClr val="92D050"/>
          </a:solidFill>
          <a:ln cap="flat" cmpd="sng" w="114300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2a0da3e355b_5_0"/>
          <p:cNvSpPr txBox="1"/>
          <p:nvPr/>
        </p:nvSpPr>
        <p:spPr>
          <a:xfrm>
            <a:off x="1359213" y="3382675"/>
            <a:ext cx="7230300" cy="16623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Удобство и доступность: Детокс-смузи предлагают удобный способ получения питательных веществ, особенно для занятых людей, у которых нет времени на приготовление здоровых блюд. Реализация проекта по созданию детокс-смузи позволит людям с легкостью включить более здоровые опции питания в свою повседневную жизнь. Более того, наш продукт выигрывает по цене - доступно абсолютно для всех!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"/>
          <p:cNvSpPr txBox="1"/>
          <p:nvPr>
            <p:ph type="title"/>
          </p:nvPr>
        </p:nvSpPr>
        <p:spPr>
          <a:xfrm>
            <a:off x="411142" y="4016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РЕШЕНИЕ</a:t>
            </a:r>
            <a:endParaRPr sz="300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5" y="3248131"/>
            <a:ext cx="354900" cy="1895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6" name="Google Shape;176;p5"/>
          <p:cNvPicPr preferRelativeResize="0"/>
          <p:nvPr/>
        </p:nvPicPr>
        <p:blipFill rotWithShape="1">
          <a:blip r:embed="rId3">
            <a:alphaModFix/>
          </a:blip>
          <a:srcRect b="0" l="1960" r="32675" t="23512"/>
          <a:stretch/>
        </p:blipFill>
        <p:spPr>
          <a:xfrm>
            <a:off x="5764304" y="112075"/>
            <a:ext cx="1851850" cy="144409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5"/>
          <p:cNvSpPr txBox="1"/>
          <p:nvPr/>
        </p:nvSpPr>
        <p:spPr>
          <a:xfrm>
            <a:off x="6030250" y="1180825"/>
            <a:ext cx="7578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10749" y="2106999"/>
            <a:ext cx="1818800" cy="1701276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5"/>
          <p:cNvSpPr txBox="1"/>
          <p:nvPr/>
        </p:nvSpPr>
        <p:spPr>
          <a:xfrm>
            <a:off x="6547650" y="3564500"/>
            <a:ext cx="404100" cy="3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</a:t>
            </a:r>
            <a:endParaRPr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5"/>
          <p:cNvSpPr txBox="1"/>
          <p:nvPr/>
        </p:nvSpPr>
        <p:spPr>
          <a:xfrm>
            <a:off x="6130200" y="1475500"/>
            <a:ext cx="2515200" cy="4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ru" sz="1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Фиолетовая пшеница </a:t>
            </a:r>
            <a:r>
              <a:rPr lang="ru" sz="1300">
                <a:latin typeface="Times New Roman"/>
                <a:ea typeface="Times New Roman"/>
                <a:cs typeface="Times New Roman"/>
                <a:sym typeface="Times New Roman"/>
              </a:rPr>
              <a:t>- с антоцианами и антиоксидантами</a:t>
            </a:r>
            <a:endParaRPr i="0" sz="13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191100" y="1114100"/>
            <a:ext cx="5095800" cy="790800"/>
          </a:xfrm>
          <a:prstGeom prst="rect">
            <a:avLst/>
          </a:prstGeom>
          <a:solidFill>
            <a:srgbClr val="B6D7A8"/>
          </a:solidFill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p5"/>
          <p:cNvSpPr txBox="1"/>
          <p:nvPr/>
        </p:nvSpPr>
        <p:spPr>
          <a:xfrm>
            <a:off x="279075" y="1270000"/>
            <a:ext cx="49653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Высокое содержание антоцианов и антиоксидантов</a:t>
            </a:r>
            <a:endParaRPr sz="17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" name="Google Shape;183;p5"/>
          <p:cNvSpPr/>
          <p:nvPr/>
        </p:nvSpPr>
        <p:spPr>
          <a:xfrm>
            <a:off x="835200" y="3589488"/>
            <a:ext cx="5095800" cy="790800"/>
          </a:xfrm>
          <a:prstGeom prst="rect">
            <a:avLst/>
          </a:prstGeom>
          <a:solidFill>
            <a:srgbClr val="B6D7A8"/>
          </a:solidFill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latin typeface="Times New Roman"/>
                <a:ea typeface="Times New Roman"/>
                <a:cs typeface="Times New Roman"/>
                <a:sym typeface="Times New Roman"/>
              </a:rPr>
              <a:t>Сублимационная сушка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p5"/>
          <p:cNvSpPr/>
          <p:nvPr/>
        </p:nvSpPr>
        <p:spPr>
          <a:xfrm>
            <a:off x="457200" y="2351800"/>
            <a:ext cx="5095800" cy="790800"/>
          </a:xfrm>
          <a:prstGeom prst="rect">
            <a:avLst/>
          </a:prstGeom>
          <a:solidFill>
            <a:srgbClr val="B6D7A8"/>
          </a:solidFill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latin typeface="Times New Roman"/>
                <a:ea typeface="Times New Roman"/>
                <a:cs typeface="Times New Roman"/>
                <a:sym typeface="Times New Roman"/>
              </a:rPr>
              <a:t>Ферментирование проростков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978c8e8706_0_9"/>
          <p:cNvSpPr txBox="1"/>
          <p:nvPr/>
        </p:nvSpPr>
        <p:spPr>
          <a:xfrm>
            <a:off x="543150" y="141925"/>
            <a:ext cx="8057700" cy="35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ru" sz="2300" u="none" cap="none" strike="noStrike">
                <a:solidFill>
                  <a:srgbClr val="9F00FF"/>
                </a:solidFill>
                <a:latin typeface="Times New Roman"/>
                <a:ea typeface="Times New Roman"/>
                <a:cs typeface="Times New Roman"/>
                <a:sym typeface="Times New Roman"/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Предлагаемое решение (конечный продукт)</a:t>
            </a:r>
            <a:endParaRPr b="1" i="0" sz="2300" u="none" cap="none" strike="noStrike">
              <a:solidFill>
                <a:srgbClr val="9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g2978c8e8706_0_9"/>
          <p:cNvSpPr/>
          <p:nvPr/>
        </p:nvSpPr>
        <p:spPr>
          <a:xfrm>
            <a:off x="6350550" y="2378650"/>
            <a:ext cx="2564100" cy="1129500"/>
          </a:xfrm>
          <a:prstGeom prst="ellipse">
            <a:avLst/>
          </a:prstGeom>
          <a:solidFill>
            <a:srgbClr val="B6D7A8"/>
          </a:solidFill>
          <a:ln cap="flat" cmpd="sng" w="38100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Сублимированные </a:t>
            </a:r>
            <a:r>
              <a:rPr lang="ru"/>
              <a:t>проростки</a:t>
            </a:r>
            <a:r>
              <a:rPr lang="ru"/>
              <a:t> фиолетовой пшеницы</a:t>
            </a:r>
            <a:endParaRPr/>
          </a:p>
        </p:txBody>
      </p:sp>
      <p:sp>
        <p:nvSpPr>
          <p:cNvPr id="191" name="Google Shape;191;g2978c8e8706_0_9"/>
          <p:cNvSpPr/>
          <p:nvPr/>
        </p:nvSpPr>
        <p:spPr>
          <a:xfrm>
            <a:off x="3051075" y="914425"/>
            <a:ext cx="2769900" cy="1129500"/>
          </a:xfrm>
          <a:prstGeom prst="ellipse">
            <a:avLst/>
          </a:prstGeom>
          <a:solidFill>
            <a:srgbClr val="B6D7A8"/>
          </a:solidFill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Сублимированный порошок</a:t>
            </a:r>
            <a:endParaRPr b="1"/>
          </a:p>
        </p:txBody>
      </p:sp>
      <p:sp>
        <p:nvSpPr>
          <p:cNvPr id="192" name="Google Shape;192;g2978c8e8706_0_9"/>
          <p:cNvSpPr/>
          <p:nvPr/>
        </p:nvSpPr>
        <p:spPr>
          <a:xfrm>
            <a:off x="322650" y="2378650"/>
            <a:ext cx="2564100" cy="1129500"/>
          </a:xfrm>
          <a:prstGeom prst="ellipse">
            <a:avLst/>
          </a:prstGeom>
          <a:solidFill>
            <a:srgbClr val="B6D7A8"/>
          </a:solidFill>
          <a:ln cap="flat" cmpd="sng" w="38100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Сублимированные проростки кукурузы</a:t>
            </a:r>
            <a:endParaRPr/>
          </a:p>
        </p:txBody>
      </p:sp>
      <p:sp>
        <p:nvSpPr>
          <p:cNvPr id="193" name="Google Shape;193;g2978c8e8706_0_9"/>
          <p:cNvSpPr/>
          <p:nvPr/>
        </p:nvSpPr>
        <p:spPr>
          <a:xfrm>
            <a:off x="4762550" y="3665050"/>
            <a:ext cx="2136000" cy="1129500"/>
          </a:xfrm>
          <a:prstGeom prst="ellipse">
            <a:avLst/>
          </a:prstGeom>
          <a:solidFill>
            <a:srgbClr val="B6D7A8"/>
          </a:solidFill>
          <a:ln cap="flat" cmpd="sng" w="38100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Витамины, а</a:t>
            </a:r>
            <a:r>
              <a:rPr lang="ru">
                <a:solidFill>
                  <a:schemeClr val="dk1"/>
                </a:solidFill>
              </a:rPr>
              <a:t>нтоцианы, антиоксиданты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4" name="Google Shape;194;g2978c8e8706_0_9"/>
          <p:cNvSpPr/>
          <p:nvPr/>
        </p:nvSpPr>
        <p:spPr>
          <a:xfrm>
            <a:off x="2550725" y="3665050"/>
            <a:ext cx="1815900" cy="1129500"/>
          </a:xfrm>
          <a:prstGeom prst="ellipse">
            <a:avLst/>
          </a:prstGeom>
          <a:solidFill>
            <a:srgbClr val="B6D7A8"/>
          </a:solidFill>
          <a:ln cap="flat" cmpd="sng" w="38100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Растворимая клетчатка</a:t>
            </a:r>
            <a:endParaRPr/>
          </a:p>
        </p:txBody>
      </p:sp>
      <p:cxnSp>
        <p:nvCxnSpPr>
          <p:cNvPr id="195" name="Google Shape;195;g2978c8e8706_0_9"/>
          <p:cNvCxnSpPr>
            <a:stCxn id="190" idx="3"/>
            <a:endCxn id="193" idx="7"/>
          </p:cNvCxnSpPr>
          <p:nvPr/>
        </p:nvCxnSpPr>
        <p:spPr>
          <a:xfrm flipH="1">
            <a:off x="6585654" y="3342739"/>
            <a:ext cx="140400" cy="487800"/>
          </a:xfrm>
          <a:prstGeom prst="straightConnector1">
            <a:avLst/>
          </a:prstGeom>
          <a:noFill/>
          <a:ln cap="flat" cmpd="sng" w="38100">
            <a:solidFill>
              <a:srgbClr val="A2C4C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6" name="Google Shape;196;g2978c8e8706_0_9"/>
          <p:cNvCxnSpPr/>
          <p:nvPr/>
        </p:nvCxnSpPr>
        <p:spPr>
          <a:xfrm flipH="1">
            <a:off x="2550725" y="1954725"/>
            <a:ext cx="562500" cy="553500"/>
          </a:xfrm>
          <a:prstGeom prst="straightConnector1">
            <a:avLst/>
          </a:prstGeom>
          <a:noFill/>
          <a:ln cap="flat" cmpd="sng" w="38100">
            <a:solidFill>
              <a:srgbClr val="8E7CC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7" name="Google Shape;197;g2978c8e8706_0_9"/>
          <p:cNvCxnSpPr>
            <a:stCxn id="190" idx="2"/>
            <a:endCxn id="194" idx="7"/>
          </p:cNvCxnSpPr>
          <p:nvPr/>
        </p:nvCxnSpPr>
        <p:spPr>
          <a:xfrm flipH="1">
            <a:off x="4100550" y="2943400"/>
            <a:ext cx="2250000" cy="887100"/>
          </a:xfrm>
          <a:prstGeom prst="straightConnector1">
            <a:avLst/>
          </a:prstGeom>
          <a:noFill/>
          <a:ln cap="flat" cmpd="sng" w="38100">
            <a:solidFill>
              <a:srgbClr val="A2C4C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8" name="Google Shape;198;g2978c8e8706_0_9"/>
          <p:cNvCxnSpPr/>
          <p:nvPr/>
        </p:nvCxnSpPr>
        <p:spPr>
          <a:xfrm>
            <a:off x="5820975" y="2043925"/>
            <a:ext cx="618600" cy="535200"/>
          </a:xfrm>
          <a:prstGeom prst="straightConnector1">
            <a:avLst/>
          </a:prstGeom>
          <a:noFill/>
          <a:ln cap="flat" cmpd="sng" w="38100">
            <a:solidFill>
              <a:srgbClr val="A2C4C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9" name="Google Shape;199;g2978c8e8706_0_9"/>
          <p:cNvCxnSpPr>
            <a:stCxn id="192" idx="5"/>
            <a:endCxn id="194" idx="1"/>
          </p:cNvCxnSpPr>
          <p:nvPr/>
        </p:nvCxnSpPr>
        <p:spPr>
          <a:xfrm>
            <a:off x="2511246" y="3342739"/>
            <a:ext cx="305400" cy="487800"/>
          </a:xfrm>
          <a:prstGeom prst="straightConnector1">
            <a:avLst/>
          </a:prstGeom>
          <a:noFill/>
          <a:ln cap="flat" cmpd="sng" w="38100">
            <a:solidFill>
              <a:srgbClr val="8E7CC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0" name="Google Shape;200;g2978c8e8706_0_9"/>
          <p:cNvCxnSpPr>
            <a:stCxn id="192" idx="6"/>
            <a:endCxn id="193" idx="1"/>
          </p:cNvCxnSpPr>
          <p:nvPr/>
        </p:nvCxnSpPr>
        <p:spPr>
          <a:xfrm>
            <a:off x="2886750" y="2943400"/>
            <a:ext cx="2188500" cy="887100"/>
          </a:xfrm>
          <a:prstGeom prst="straightConnector1">
            <a:avLst/>
          </a:prstGeom>
          <a:noFill/>
          <a:ln cap="flat" cmpd="sng" w="38100">
            <a:solidFill>
              <a:srgbClr val="8E7CC3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"/>
          <p:cNvSpPr/>
          <p:nvPr/>
        </p:nvSpPr>
        <p:spPr>
          <a:xfrm>
            <a:off x="5709925" y="1044775"/>
            <a:ext cx="2366100" cy="1723500"/>
          </a:xfrm>
          <a:prstGeom prst="rect">
            <a:avLst/>
          </a:prstGeom>
          <a:solidFill>
            <a:srgbClr val="FCAF17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6" name="Google Shape;206;p3"/>
          <p:cNvSpPr txBox="1"/>
          <p:nvPr>
            <p:ph type="title"/>
          </p:nvPr>
        </p:nvSpPr>
        <p:spPr>
          <a:xfrm>
            <a:off x="568928" y="417425"/>
            <a:ext cx="65298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ЦЕЛЕВАЯ АУДИТОРИЯ</a:t>
            </a:r>
            <a:endParaRPr sz="300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8788175" y="3248131"/>
            <a:ext cx="354900" cy="1895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230100" y="1495275"/>
            <a:ext cx="3605700" cy="24972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3"/>
          <p:cNvSpPr txBox="1"/>
          <p:nvPr/>
        </p:nvSpPr>
        <p:spPr>
          <a:xfrm>
            <a:off x="91350" y="1553225"/>
            <a:ext cx="3654600" cy="29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Times New Roman"/>
              <a:buChar char="●"/>
            </a:pPr>
            <a:r>
              <a:rPr lang="ru" sz="17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i="0" lang="ru" sz="1700" u="none" cap="none" strike="noStrike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 направлен на удовлетворение пищевых потребностей приверженцев ПП и ЗОЖ, тех, кто хочет похудеть и улучшить своё пищеварение, легкоперевариваемым и полезным продуктом. </a:t>
            </a:r>
            <a:endParaRPr i="0" sz="1700" u="none" cap="none" strike="noStrike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u="none" cap="none" strike="noStrike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4485725" y="3025075"/>
            <a:ext cx="3170100" cy="1995000"/>
          </a:xfrm>
          <a:prstGeom prst="rect">
            <a:avLst/>
          </a:prstGeom>
          <a:solidFill>
            <a:srgbClr val="9F00FF"/>
          </a:solidFill>
          <a:ln cap="flat" cmpd="sng" w="9525">
            <a:solidFill>
              <a:srgbClr val="FCAF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13" name="Google Shape;21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1999" y="3096075"/>
            <a:ext cx="3001649" cy="1852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2345" y="1117975"/>
            <a:ext cx="2221268" cy="157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ЦЕННОСТЬ, ЦЕННОСТНОЕ ПРЕДЛОЖЕНИЕ</a:t>
            </a:r>
            <a:endParaRPr sz="300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220" name="Google Shape;220;p6"/>
          <p:cNvSpPr txBox="1"/>
          <p:nvPr/>
        </p:nvSpPr>
        <p:spPr>
          <a:xfrm>
            <a:off x="7009225" y="3159950"/>
            <a:ext cx="1793700" cy="12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t/>
            </a:r>
            <a:endParaRPr b="0" i="0" sz="3900" u="none" cap="none" strike="noStrike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6"/>
          <p:cNvSpPr/>
          <p:nvPr/>
        </p:nvSpPr>
        <p:spPr>
          <a:xfrm>
            <a:off x="8788175" y="3248131"/>
            <a:ext cx="354900" cy="1895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6"/>
          <p:cNvSpPr/>
          <p:nvPr/>
        </p:nvSpPr>
        <p:spPr>
          <a:xfrm>
            <a:off x="806975" y="1707750"/>
            <a:ext cx="4628100" cy="17280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   Для сторонников правильного питания  и ЗОЖ. МикроРосток предлагает детокс-смузи - легкоперевариваемый продукт, богатый витаминами и минералами, способствующий здоровому образу жизни, доступный по цене.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D1D5DB"/>
              </a:solidFill>
              <a:highlight>
                <a:srgbClr val="444654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5" name="Google Shape;22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289463"/>
            <a:ext cx="2673424" cy="2005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06400" y="2904025"/>
            <a:ext cx="2453724" cy="183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8"/>
          <p:cNvSpPr txBox="1"/>
          <p:nvPr>
            <p:ph type="title"/>
          </p:nvPr>
        </p:nvSpPr>
        <p:spPr>
          <a:xfrm>
            <a:off x="232175" y="163650"/>
            <a:ext cx="3274800" cy="4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200">
                <a:solidFill>
                  <a:srgbClr val="9F00FF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КОНКУРЕНТЫ</a:t>
            </a:r>
            <a:endParaRPr sz="2200">
              <a:solidFill>
                <a:srgbClr val="9F00FF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233" name="Google Shape;233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8"/>
          <p:cNvSpPr/>
          <p:nvPr/>
        </p:nvSpPr>
        <p:spPr>
          <a:xfrm>
            <a:off x="8788175" y="3248131"/>
            <a:ext cx="354900" cy="1905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6" name="Google Shape;23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1901" y="3204841"/>
            <a:ext cx="1048963" cy="764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8"/>
          <p:cNvPicPr preferRelativeResize="0"/>
          <p:nvPr/>
        </p:nvPicPr>
        <p:blipFill rotWithShape="1">
          <a:blip r:embed="rId4">
            <a:alphaModFix/>
          </a:blip>
          <a:srcRect b="-8920" l="0" r="0" t="0"/>
          <a:stretch/>
        </p:blipFill>
        <p:spPr>
          <a:xfrm>
            <a:off x="5468825" y="3447775"/>
            <a:ext cx="1760600" cy="52152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8"/>
          <p:cNvSpPr txBox="1"/>
          <p:nvPr/>
        </p:nvSpPr>
        <p:spPr>
          <a:xfrm>
            <a:off x="2222150" y="295375"/>
            <a:ext cx="6718200" cy="3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                                                                                                </a:t>
            </a:r>
            <a:r>
              <a:rPr b="1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Конкуренты</a:t>
            </a:r>
            <a:r>
              <a:rPr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                                                                                                    </a:t>
            </a:r>
            <a:r>
              <a:rPr lang="ru" sz="9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0" lang="ru" sz="9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1.ООО “Сибирская клетчатка”</a:t>
            </a:r>
            <a:endParaRPr i="0" sz="9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</a:t>
            </a:r>
            <a:r>
              <a:rPr i="0" lang="ru" sz="9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2.ООО “МИСТРАЛЬ ТРЕЙДИНГ” - товарный знак - Fitstart</a:t>
            </a:r>
            <a:endParaRPr i="0" sz="9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</a:t>
            </a:r>
            <a:r>
              <a:rPr i="0" lang="ru" sz="9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</a:t>
            </a:r>
            <a:r>
              <a:rPr i="0" lang="ru" sz="900" u="none" cap="none" strike="noStrike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ИП Ербулатова Г. В.</a:t>
            </a:r>
            <a:endParaRPr i="0" sz="900" u="none" cap="none" strike="noStrike"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</a:t>
            </a:r>
            <a:r>
              <a:rPr i="0" lang="ru" sz="900" u="none" cap="none" strike="noStrike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4.ООО “Прайс-Т” - товарный знак - Fitcorn</a:t>
            </a:r>
            <a:endParaRPr i="0" sz="900" u="none" cap="none" strike="noStrike"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</a:t>
            </a:r>
            <a:r>
              <a:rPr i="0" lang="ru" sz="900" u="none" cap="none" strike="noStrike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5.ООО “ЛЕОВИТ НУТРИО”</a:t>
            </a:r>
            <a:endParaRPr i="0" sz="900" u="none" cap="none" strike="noStrike"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</a:t>
            </a:r>
            <a:r>
              <a:rPr i="0" lang="ru" sz="900" u="none" cap="none" strike="noStrike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6.ООО ТПК “САВА” - товарный знак - BioNergy</a:t>
            </a:r>
            <a:endParaRPr i="0" sz="900" u="none" cap="none" strike="noStrike"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</a:t>
            </a:r>
            <a:r>
              <a:rPr i="0" lang="ru" sz="900" u="none" cap="none" strike="noStrike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7.ООО “БИОФИТ”</a:t>
            </a:r>
            <a:endParaRPr i="0" sz="900" u="none" cap="none" strike="noStrike"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9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</a:t>
            </a:r>
            <a:r>
              <a:rPr i="0" lang="ru" sz="900" u="none" cap="none" strike="noStrike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8.ООО “Жизнь” - товарный знак - Vitavim.</a:t>
            </a:r>
            <a:endParaRPr i="0" sz="900" u="none" cap="none" strike="noStrike"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242424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2286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24242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</a:t>
            </a:r>
            <a:endParaRPr sz="1500">
              <a:solidFill>
                <a:srgbClr val="242424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9" name="Google Shape;239;p8"/>
          <p:cNvSpPr txBox="1"/>
          <p:nvPr/>
        </p:nvSpPr>
        <p:spPr>
          <a:xfrm>
            <a:off x="360100" y="2429325"/>
            <a:ext cx="3708600" cy="20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240" name="Google Shape;240;p8"/>
          <p:cNvGraphicFramePr/>
          <p:nvPr/>
        </p:nvGraphicFramePr>
        <p:xfrm>
          <a:off x="457200" y="685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{36E43A14-94BE-40C0-A7A2-57FA84378C6E}</a:tableStyleId>
              </a:tblPr>
              <a:tblGrid>
                <a:gridCol w="1559025"/>
                <a:gridCol w="1559025"/>
                <a:gridCol w="1559025"/>
              </a:tblGrid>
              <a:tr h="832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Наши преимущества</a:t>
                      </a:r>
                      <a:endParaRPr sz="12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Преимущества конкурентов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Средняя стоимость продукции у конкурентов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8327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Доступность для потребителей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Крупный товарооборот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Порошкообразный смузи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350 руб.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2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Экологически чистые условия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Более крупные масштабы производства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Смузи в жидком виде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450 руб.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428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Натуральные компоненты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highlight>
                            <a:srgbClr val="D9EAD3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Недостатки многих конкурентов:</a:t>
                      </a:r>
                      <a:endParaRPr sz="1200">
                        <a:solidFill>
                          <a:srgbClr val="132C40"/>
                        </a:solidFill>
                        <a:highlight>
                          <a:srgbClr val="D9EAD3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132C40"/>
                        </a:solidFill>
                        <a:highlight>
                          <a:srgbClr val="D9EAD3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Использование синтетических-химических добавок</a:t>
                      </a:r>
                      <a:endParaRPr sz="12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1" name="Google Shape;241;p8"/>
          <p:cNvSpPr/>
          <p:nvPr/>
        </p:nvSpPr>
        <p:spPr>
          <a:xfrm>
            <a:off x="5232300" y="634650"/>
            <a:ext cx="3456300" cy="3502500"/>
          </a:xfrm>
          <a:prstGeom prst="rect">
            <a:avLst/>
          </a:prstGeom>
          <a:noFill/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a04725eee4_0_0"/>
          <p:cNvSpPr txBox="1"/>
          <p:nvPr>
            <p:ph type="title"/>
          </p:nvPr>
        </p:nvSpPr>
        <p:spPr>
          <a:xfrm>
            <a:off x="75817" y="1021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РЫНОК</a:t>
            </a:r>
            <a:endParaRPr/>
          </a:p>
        </p:txBody>
      </p:sp>
      <p:sp>
        <p:nvSpPr>
          <p:cNvPr id="247" name="Google Shape;247;g2a04725eee4_0_0"/>
          <p:cNvSpPr txBox="1"/>
          <p:nvPr>
            <p:ph idx="1" type="body"/>
          </p:nvPr>
        </p:nvSpPr>
        <p:spPr>
          <a:xfrm>
            <a:off x="75825" y="780475"/>
            <a:ext cx="37341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На начальном этапе потенциальная аудитория в Омской области составляет около 300 тысяч человек.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8" name="Google Shape;248;g2a04725eee4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525" y="1735670"/>
            <a:ext cx="2438776" cy="156533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2a04725eee4_0_0"/>
          <p:cNvSpPr txBox="1"/>
          <p:nvPr/>
        </p:nvSpPr>
        <p:spPr>
          <a:xfrm>
            <a:off x="0" y="2991875"/>
            <a:ext cx="3162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g2a04725eee4_0_0"/>
          <p:cNvSpPr txBox="1"/>
          <p:nvPr/>
        </p:nvSpPr>
        <p:spPr>
          <a:xfrm>
            <a:off x="75825" y="520700"/>
            <a:ext cx="2196900" cy="369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ОБЪЕМ РЫНКА</a:t>
            </a:r>
            <a:endParaRPr sz="12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1" name="Google Shape;251;g2a04725eee4_0_0"/>
          <p:cNvSpPr txBox="1"/>
          <p:nvPr/>
        </p:nvSpPr>
        <p:spPr>
          <a:xfrm>
            <a:off x="7023100" y="102175"/>
            <a:ext cx="4229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РОСТ РЫНКА</a:t>
            </a:r>
            <a:endParaRPr sz="17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2" name="Google Shape;252;g2a04725eee4_0_0"/>
          <p:cNvSpPr txBox="1"/>
          <p:nvPr/>
        </p:nvSpPr>
        <p:spPr>
          <a:xfrm>
            <a:off x="4935075" y="427225"/>
            <a:ext cx="3987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Рост может быть обусловлен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53" name="Google Shape;253;g2a04725eee4_0_0"/>
          <p:cNvCxnSpPr>
            <a:endCxn id="254" idx="0"/>
          </p:cNvCxnSpPr>
          <p:nvPr/>
        </p:nvCxnSpPr>
        <p:spPr>
          <a:xfrm flipH="1">
            <a:off x="4607875" y="961625"/>
            <a:ext cx="654300" cy="660300"/>
          </a:xfrm>
          <a:prstGeom prst="straightConnector1">
            <a:avLst/>
          </a:prstGeom>
          <a:noFill/>
          <a:ln cap="flat" cmpd="sng" w="38100">
            <a:solidFill>
              <a:srgbClr val="8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5" name="Google Shape;255;g2a04725eee4_0_0"/>
          <p:cNvCxnSpPr/>
          <p:nvPr/>
        </p:nvCxnSpPr>
        <p:spPr>
          <a:xfrm flipH="1">
            <a:off x="6296213" y="873763"/>
            <a:ext cx="18900" cy="1675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6" name="Google Shape;256;g2a04725eee4_0_0"/>
          <p:cNvCxnSpPr/>
          <p:nvPr/>
        </p:nvCxnSpPr>
        <p:spPr>
          <a:xfrm>
            <a:off x="7349150" y="878450"/>
            <a:ext cx="398100" cy="658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4" name="Google Shape;254;g2a04725eee4_0_0"/>
          <p:cNvSpPr txBox="1"/>
          <p:nvPr/>
        </p:nvSpPr>
        <p:spPr>
          <a:xfrm>
            <a:off x="3186775" y="1621925"/>
            <a:ext cx="2842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увеличением осведомленности о продукции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7" name="Google Shape;257;g2a04725eee4_0_0"/>
          <p:cNvSpPr txBox="1"/>
          <p:nvPr/>
        </p:nvSpPr>
        <p:spPr>
          <a:xfrm>
            <a:off x="5670450" y="2580288"/>
            <a:ext cx="179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расширением ассортимента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8" name="Google Shape;258;g2a04725eee4_0_0"/>
          <p:cNvSpPr txBox="1"/>
          <p:nvPr/>
        </p:nvSpPr>
        <p:spPr>
          <a:xfrm>
            <a:off x="7245200" y="1465375"/>
            <a:ext cx="1606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изменениями в потребительских предпочтениях</a:t>
            </a:r>
            <a:endParaRPr sz="1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9" name="Google Shape;259;g2a04725eee4_0_0"/>
          <p:cNvSpPr txBox="1"/>
          <p:nvPr/>
        </p:nvSpPr>
        <p:spPr>
          <a:xfrm>
            <a:off x="4571950" y="3307088"/>
            <a:ext cx="4229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УРОВЕНЬ КОНКУРЕНЦИИ</a:t>
            </a:r>
            <a:endParaRPr sz="21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0" name="Google Shape;260;g2a04725eee4_0_0"/>
          <p:cNvSpPr txBox="1"/>
          <p:nvPr/>
        </p:nvSpPr>
        <p:spPr>
          <a:xfrm>
            <a:off x="4468425" y="3721650"/>
            <a:ext cx="401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наши преимущества перед конкурентами:</a:t>
            </a:r>
            <a:endParaRPr b="1" sz="15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1" name="Google Shape;261;g2a04725eee4_0_0"/>
          <p:cNvSpPr txBox="1"/>
          <p:nvPr/>
        </p:nvSpPr>
        <p:spPr>
          <a:xfrm>
            <a:off x="3600825" y="4121850"/>
            <a:ext cx="2152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низкая цена</a:t>
            </a: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2" name="Google Shape;262;g2a04725eee4_0_0"/>
          <p:cNvSpPr txBox="1"/>
          <p:nvPr/>
        </p:nvSpPr>
        <p:spPr>
          <a:xfrm>
            <a:off x="6274350" y="4073300"/>
            <a:ext cx="2940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экологическая чистота</a:t>
            </a:r>
            <a:endParaRPr sz="19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3" name="Google Shape;263;g2a04725eee4_0_0"/>
          <p:cNvSpPr txBox="1"/>
          <p:nvPr/>
        </p:nvSpPr>
        <p:spPr>
          <a:xfrm>
            <a:off x="3946375" y="4550300"/>
            <a:ext cx="559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высокое содержание полезных веществ</a:t>
            </a:r>
            <a:endParaRPr sz="17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g2a04725eee4_0_0"/>
          <p:cNvSpPr txBox="1"/>
          <p:nvPr/>
        </p:nvSpPr>
        <p:spPr>
          <a:xfrm>
            <a:off x="40150" y="3345875"/>
            <a:ext cx="3734100" cy="8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300 упаковок (по 150 граммов) в месяц</a:t>
            </a:r>
            <a:endParaRPr sz="16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g2a04725eee4_1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694" y="2540413"/>
            <a:ext cx="702704" cy="461701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2a04725eee4_1_21"/>
          <p:cNvSpPr txBox="1"/>
          <p:nvPr/>
        </p:nvSpPr>
        <p:spPr>
          <a:xfrm>
            <a:off x="0" y="228600"/>
            <a:ext cx="4572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Б</a:t>
            </a:r>
            <a:r>
              <a:rPr lang="ru" sz="27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ИЗНЕС-МОДЕЛЬ</a:t>
            </a:r>
            <a:endParaRPr sz="1100"/>
          </a:p>
        </p:txBody>
      </p:sp>
      <p:sp>
        <p:nvSpPr>
          <p:cNvPr id="271" name="Google Shape;271;g2a04725eee4_1_21"/>
          <p:cNvSpPr txBox="1"/>
          <p:nvPr/>
        </p:nvSpPr>
        <p:spPr>
          <a:xfrm>
            <a:off x="515875" y="1072750"/>
            <a:ext cx="43053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Сфера применения:</a:t>
            </a:r>
            <a:endParaRPr b="1"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" sz="1600">
                <a:solidFill>
                  <a:schemeClr val="dk2"/>
                </a:solidFill>
                <a:highlight>
                  <a:srgbClr val="D9EAD3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пищевая промышленность</a:t>
            </a:r>
            <a:endParaRPr sz="1600">
              <a:solidFill>
                <a:schemeClr val="dk2"/>
              </a:solidFill>
              <a:highlight>
                <a:srgbClr val="D9EAD3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2" name="Google Shape;272;g2a04725eee4_1_21"/>
          <p:cNvSpPr txBox="1"/>
          <p:nvPr/>
        </p:nvSpPr>
        <p:spPr>
          <a:xfrm>
            <a:off x="1413775" y="29609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B2B2С продажи</a:t>
            </a:r>
            <a:r>
              <a:rPr lang="ru" sz="24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:</a:t>
            </a:r>
            <a:endParaRPr sz="2400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73" name="Google Shape;273;g2a04725eee4_1_21"/>
          <p:cNvSpPr txBox="1"/>
          <p:nvPr/>
        </p:nvSpPr>
        <p:spPr>
          <a:xfrm>
            <a:off x="4281150" y="368845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2"/>
                </a:solidFill>
                <a:highlight>
                  <a:srgbClr val="D9EAD3"/>
                </a:highlight>
                <a:latin typeface="Times New Roman"/>
                <a:ea typeface="Times New Roman"/>
                <a:cs typeface="Times New Roman"/>
                <a:sym typeface="Times New Roman"/>
                <a:extLst>
                  <a:ext uri="http://customooxmlschemas.google.com/">
                    <go:slidesCustomData xmlns:go="http://customooxmlschemas.google.com/" textRoundtripDataId="6"/>
                  </a:ext>
                </a:extLst>
              </a:rPr>
              <a:t>фитнес клубы</a:t>
            </a:r>
            <a:endParaRPr sz="2200">
              <a:highlight>
                <a:srgbClr val="D9EAD3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4" name="Google Shape;274;g2a04725eee4_1_21"/>
          <p:cNvSpPr txBox="1"/>
          <p:nvPr/>
        </p:nvSpPr>
        <p:spPr>
          <a:xfrm>
            <a:off x="237175" y="3718175"/>
            <a:ext cx="3654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2"/>
                </a:solidFill>
                <a:highlight>
                  <a:srgbClr val="D9EAD3"/>
                </a:highlight>
                <a:latin typeface="Times New Roman"/>
                <a:ea typeface="Times New Roman"/>
                <a:cs typeface="Times New Roman"/>
                <a:sym typeface="Times New Roman"/>
                <a:extLst>
                  <a:ext uri="http://customooxmlschemas.google.com/">
                    <go:slidesCustomData xmlns:go="http://customooxmlschemas.google.com/" textRoundtripDataId="7"/>
                  </a:ext>
                </a:extLst>
              </a:rPr>
              <a:t>магазины здорового питания</a:t>
            </a:r>
            <a:endParaRPr sz="2200">
              <a:highlight>
                <a:srgbClr val="D9EAD3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75" name="Google Shape;275;g2a04725eee4_1_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1174" y="2140795"/>
            <a:ext cx="861901" cy="861901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g2a04725eee4_1_21"/>
          <p:cNvSpPr txBox="1"/>
          <p:nvPr/>
        </p:nvSpPr>
        <p:spPr>
          <a:xfrm>
            <a:off x="5405425" y="541800"/>
            <a:ext cx="3000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  <a:extLst>
                  <a:ext uri="http://customooxmlschemas.google.com/">
                    <go:slidesCustomData xmlns:go="http://customooxmlschemas.google.com/" textRoundtripDataId="8"/>
                  </a:ext>
                </a:extLst>
              </a:rPr>
              <a:t>B2C продажи</a:t>
            </a:r>
            <a:r>
              <a:rPr lang="ru" sz="2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:</a:t>
            </a:r>
            <a:endParaRPr sz="2500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pic>
        <p:nvPicPr>
          <p:cNvPr id="277" name="Google Shape;277;g2a04725eee4_1_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11700" y="2054781"/>
            <a:ext cx="415500" cy="415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g2a04725eee4_1_21"/>
          <p:cNvSpPr txBox="1"/>
          <p:nvPr/>
        </p:nvSpPr>
        <p:spPr>
          <a:xfrm>
            <a:off x="5702750" y="1330900"/>
            <a:ext cx="2159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2"/>
                </a:solidFill>
                <a:highlight>
                  <a:srgbClr val="D9EAD3"/>
                </a:highlight>
                <a:latin typeface="Raleway"/>
                <a:ea typeface="Raleway"/>
                <a:cs typeface="Raleway"/>
                <a:sym typeface="Raleway"/>
              </a:rPr>
              <a:t>маркетплейсы</a:t>
            </a:r>
            <a:endParaRPr sz="2200">
              <a:solidFill>
                <a:schemeClr val="dk2"/>
              </a:solidFill>
              <a:highlight>
                <a:srgbClr val="D9EAD3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9" name="Google Shape;279;g2a04725eee4_1_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67272" y="2060375"/>
            <a:ext cx="1897125" cy="31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g2a04725eee4_1_21"/>
          <p:cNvSpPr txBox="1"/>
          <p:nvPr/>
        </p:nvSpPr>
        <p:spPr>
          <a:xfrm>
            <a:off x="1272150" y="2704675"/>
            <a:ext cx="2027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1" name="Google Shape;281;g2a04725eee4_1_21"/>
          <p:cNvSpPr txBox="1"/>
          <p:nvPr/>
        </p:nvSpPr>
        <p:spPr>
          <a:xfrm>
            <a:off x="742875" y="4071600"/>
            <a:ext cx="2830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9c036c4f68_0_6"/>
          <p:cNvSpPr txBox="1"/>
          <p:nvPr>
            <p:ph type="title"/>
          </p:nvPr>
        </p:nvSpPr>
        <p:spPr>
          <a:xfrm>
            <a:off x="165828" y="183450"/>
            <a:ext cx="65046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latin typeface="Comfortaa SemiBold"/>
                <a:ea typeface="Comfortaa SemiBold"/>
                <a:cs typeface="Comfortaa SemiBold"/>
                <a:sym typeface="Comfortaa SemiBold"/>
              </a:rPr>
              <a:t>ТЕКУЩИЕ РЕЗУЛЬТАТЫ </a:t>
            </a:r>
            <a:endParaRPr sz="3000"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287" name="Google Shape;287;g29c036c4f68_0_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g29c036c4f68_0_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g29c036c4f68_0_6"/>
          <p:cNvSpPr/>
          <p:nvPr/>
        </p:nvSpPr>
        <p:spPr>
          <a:xfrm>
            <a:off x="8788175" y="3248131"/>
            <a:ext cx="354900" cy="1905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g29c036c4f68_0_6"/>
          <p:cNvSpPr/>
          <p:nvPr/>
        </p:nvSpPr>
        <p:spPr>
          <a:xfrm>
            <a:off x="493200" y="1184150"/>
            <a:ext cx="4376100" cy="713700"/>
          </a:xfrm>
          <a:prstGeom prst="rect">
            <a:avLst/>
          </a:prstGeom>
          <a:solidFill>
            <a:srgbClr val="B6D7A8"/>
          </a:solidFill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1" name="Google Shape;291;g29c036c4f68_0_6"/>
          <p:cNvSpPr/>
          <p:nvPr/>
        </p:nvSpPr>
        <p:spPr>
          <a:xfrm>
            <a:off x="165825" y="2252050"/>
            <a:ext cx="4073400" cy="945600"/>
          </a:xfrm>
          <a:prstGeom prst="rect">
            <a:avLst/>
          </a:prstGeom>
          <a:solidFill>
            <a:srgbClr val="B6D7A8"/>
          </a:solidFill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g29c036c4f68_0_6"/>
          <p:cNvSpPr txBox="1"/>
          <p:nvPr/>
        </p:nvSpPr>
        <p:spPr>
          <a:xfrm>
            <a:off x="718125" y="1240250"/>
            <a:ext cx="5952300" cy="15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Лабораторный образец продукта</a:t>
            </a:r>
            <a:endParaRPr sz="2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g29c036c4f68_0_6"/>
          <p:cNvSpPr txBox="1"/>
          <p:nvPr/>
        </p:nvSpPr>
        <p:spPr>
          <a:xfrm>
            <a:off x="665575" y="2436350"/>
            <a:ext cx="4828500" cy="13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Проблемное интервью</a:t>
            </a:r>
            <a:endParaRPr sz="2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g29c036c4f68_0_6"/>
          <p:cNvSpPr/>
          <p:nvPr/>
        </p:nvSpPr>
        <p:spPr>
          <a:xfrm>
            <a:off x="4792275" y="2156900"/>
            <a:ext cx="3104100" cy="771600"/>
          </a:xfrm>
          <a:prstGeom prst="rect">
            <a:avLst/>
          </a:prstGeom>
          <a:solidFill>
            <a:srgbClr val="B6D7A8"/>
          </a:solidFill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5" name="Google Shape;295;g29c036c4f68_0_6"/>
          <p:cNvSpPr txBox="1"/>
          <p:nvPr/>
        </p:nvSpPr>
        <p:spPr>
          <a:xfrm>
            <a:off x="5422575" y="2252050"/>
            <a:ext cx="2652000" cy="12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Бизнес-план</a:t>
            </a:r>
            <a:endParaRPr sz="2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g29c036c4f68_0_6"/>
          <p:cNvSpPr/>
          <p:nvPr/>
        </p:nvSpPr>
        <p:spPr>
          <a:xfrm>
            <a:off x="1908350" y="3613125"/>
            <a:ext cx="3779700" cy="771600"/>
          </a:xfrm>
          <a:prstGeom prst="rect">
            <a:avLst/>
          </a:prstGeom>
          <a:solidFill>
            <a:srgbClr val="B6D7A8"/>
          </a:solidFill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g29c036c4f68_0_6"/>
          <p:cNvSpPr txBox="1"/>
          <p:nvPr/>
        </p:nvSpPr>
        <p:spPr>
          <a:xfrm>
            <a:off x="2675425" y="3689025"/>
            <a:ext cx="35619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Определён</a:t>
            </a:r>
            <a:r>
              <a:rPr lang="ru" sz="2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рынок</a:t>
            </a:r>
            <a:endParaRPr sz="2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1"/>
          <p:cNvSpPr txBox="1"/>
          <p:nvPr>
            <p:ph type="title"/>
          </p:nvPr>
        </p:nvSpPr>
        <p:spPr>
          <a:xfrm>
            <a:off x="1671301" y="77150"/>
            <a:ext cx="580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  <a:extLst>
                  <a:ext uri="http://customooxmlschemas.google.com/">
                    <go:slidesCustomData xmlns:go="http://customooxmlschemas.google.com/" textRoundtripDataId="9"/>
                  </a:ext>
                </a:extLst>
              </a:rPr>
              <a:t>КОМАНДА СТАРТАПА</a:t>
            </a:r>
            <a:endParaRPr sz="300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graphicFrame>
        <p:nvGraphicFramePr>
          <p:cNvPr id="303" name="Google Shape;303;p11"/>
          <p:cNvGraphicFramePr/>
          <p:nvPr/>
        </p:nvGraphicFramePr>
        <p:xfrm>
          <a:off x="1530310" y="833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{875CBA98-0A49-4021-998B-89ECCF893709}</a:tableStyleId>
              </a:tblPr>
              <a:tblGrid>
                <a:gridCol w="2983900"/>
                <a:gridCol w="2983900"/>
              </a:tblGrid>
              <a:tr h="547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517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ЛИДЕР (CEO)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Ромащенко Никита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7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ТЕХНОЛОГ, РАЗРАБОТЧИК (CTO)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Ионина Анна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7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МАРКЕТОЛОГ (СMO)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Сафронова Елизавета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7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АНАЛИТИК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Калимуллина Аня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7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СПИКЕР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Чеботько Саша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7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ДИЗАЙНЕР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Юрченко Марк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7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ЭКОНОМИСТ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Букенова Роза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4" name="Google Shape;304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11"/>
          <p:cNvSpPr/>
          <p:nvPr/>
        </p:nvSpPr>
        <p:spPr>
          <a:xfrm>
            <a:off x="8788175" y="3248131"/>
            <a:ext cx="354900" cy="1905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7" name="Google Shape;30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6625" y="467415"/>
            <a:ext cx="1203901" cy="1605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275" y="3864178"/>
            <a:ext cx="1287099" cy="1609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6625" y="2153999"/>
            <a:ext cx="1287100" cy="1609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7875" y="467408"/>
            <a:ext cx="1203901" cy="1605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7875" y="2196625"/>
            <a:ext cx="1203900" cy="154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46625" y="3828575"/>
            <a:ext cx="1281199" cy="164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2"/>
          <p:cNvSpPr txBox="1"/>
          <p:nvPr>
            <p:ph type="title"/>
          </p:nvPr>
        </p:nvSpPr>
        <p:spPr>
          <a:xfrm>
            <a:off x="51773" y="1097700"/>
            <a:ext cx="1419900" cy="6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6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ПЛАНЫ РАЗВИТИЯ</a:t>
            </a:r>
            <a:endParaRPr sz="1600">
              <a:solidFill>
                <a:schemeClr val="dk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318" name="Google Shape;318;p12"/>
          <p:cNvSpPr/>
          <p:nvPr/>
        </p:nvSpPr>
        <p:spPr>
          <a:xfrm>
            <a:off x="456818" y="1124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Google Shape;319;p12"/>
          <p:cNvPicPr preferRelativeResize="0"/>
          <p:nvPr/>
        </p:nvPicPr>
        <p:blipFill rotWithShape="1">
          <a:blip r:embed="rId3">
            <a:alphaModFix/>
          </a:blip>
          <a:srcRect b="8140" l="0" r="0" t="-8140"/>
          <a:stretch/>
        </p:blipFill>
        <p:spPr>
          <a:xfrm>
            <a:off x="530802" y="18641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1" name="Google Shape;321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2" name="Google Shape;322;p12"/>
          <p:cNvSpPr/>
          <p:nvPr/>
        </p:nvSpPr>
        <p:spPr>
          <a:xfrm>
            <a:off x="8788175" y="3248131"/>
            <a:ext cx="354900" cy="1905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23" name="Google Shape;323;p12"/>
          <p:cNvGraphicFramePr/>
          <p:nvPr/>
        </p:nvGraphicFramePr>
        <p:xfrm>
          <a:off x="1346950" y="356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{875CBA98-0A49-4021-998B-89ECCF893709}</a:tableStyleId>
              </a:tblPr>
              <a:tblGrid>
                <a:gridCol w="4792800"/>
                <a:gridCol w="2446200"/>
              </a:tblGrid>
              <a:tr h="27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Что делаем?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Ответственный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35065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cap="none" strike="noStrik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Первый этап</a:t>
                      </a:r>
                      <a:endParaRPr sz="12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  <a:tc hMerge="1"/>
              </a:tr>
              <a:tr h="555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" sz="13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Разработка проекта рецептуры, подбор видов и количества продуктов</a:t>
                      </a:r>
                      <a:endParaRPr sz="13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Ионина А.</a:t>
                      </a:r>
                      <a:endParaRPr sz="10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5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" sz="13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Отработка рецептуры, выбор способа приготовления и инвентаря</a:t>
                      </a:r>
                      <a:endParaRPr sz="13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Ионина А.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5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" sz="13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Определение функционально питательных свойств полученного продукта</a:t>
                      </a:r>
                      <a:endParaRPr sz="13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Ромащенко Н.С.</a:t>
                      </a:r>
                      <a:endParaRPr sz="10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24" name="Google Shape;324;p12"/>
          <p:cNvGraphicFramePr/>
          <p:nvPr/>
        </p:nvGraphicFramePr>
        <p:xfrm>
          <a:off x="1346950" y="25315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{875CBA98-0A49-4021-998B-89ECCF893709}</a:tableStyleId>
              </a:tblPr>
              <a:tblGrid>
                <a:gridCol w="4792800"/>
                <a:gridCol w="2446200"/>
              </a:tblGrid>
              <a:tr h="46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" sz="13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Составление фактического рецепта</a:t>
                      </a:r>
                      <a:endParaRPr sz="13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Ионина А.</a:t>
                      </a:r>
                      <a:endParaRPr sz="14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7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" sz="13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Определение функционально питательных свойств полученного продукта.</a:t>
                      </a:r>
                      <a:endParaRPr sz="13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Ромащенко Н.С.</a:t>
                      </a:r>
                      <a:endParaRPr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8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" sz="13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Формирование итоговой технологической карты продукта.</a:t>
                      </a:r>
                      <a:endParaRPr sz="13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Ионина А.</a:t>
                      </a:r>
                      <a:endParaRPr sz="14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Arial"/>
                        <a:buNone/>
                      </a:pPr>
                      <a:r>
                        <a:rPr b="1" lang="ru" sz="13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Подача заявки на патент.</a:t>
                      </a:r>
                      <a:endParaRPr sz="13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b="1" sz="13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Ромащенко Н.С.</a:t>
                      </a:r>
                      <a:endParaRPr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5" name="Google Shape;325;p12"/>
          <p:cNvSpPr txBox="1"/>
          <p:nvPr/>
        </p:nvSpPr>
        <p:spPr>
          <a:xfrm>
            <a:off x="125150" y="2079250"/>
            <a:ext cx="1189500" cy="23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" name="Google Shape;330;g2a0da3e355b_4_0"/>
          <p:cNvGraphicFramePr/>
          <p:nvPr/>
        </p:nvGraphicFramePr>
        <p:xfrm>
          <a:off x="952500" y="230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{36E43A14-94BE-40C0-A7A2-57FA84378C6E}</a:tableStyleId>
              </a:tblPr>
              <a:tblGrid>
                <a:gridCol w="3619500"/>
                <a:gridCol w="3619500"/>
              </a:tblGrid>
              <a:tr h="67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Что делаем?</a:t>
                      </a:r>
                      <a:endParaRPr sz="12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Ответственный</a:t>
                      </a:r>
                      <a:endParaRPr sz="12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4006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Первый этап</a:t>
                      </a:r>
                      <a:endParaRPr sz="12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  <a:tc hMerge="1"/>
              </a:tr>
              <a:tr h="67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Исследование рынка и его анализ, прорабатывание маркетинга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Сафронова Елизавета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Проработка дизайна будущего логотипа, упаковки и презентации проекта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Юрченко Марк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Расчёт</a:t>
                      </a:r>
                      <a:r>
                        <a:rPr lang="ru"/>
                        <a:t> экономических составляющих проекта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Букенова Роза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Обработка и анализ данных всех составляющих проекта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Калимуллина Аня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Участие в дебатах и подготовка ответов на “непонятные” вопросы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Чеботько Саша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3"/>
          <p:cNvSpPr/>
          <p:nvPr/>
        </p:nvSpPr>
        <p:spPr>
          <a:xfrm>
            <a:off x="4421775" y="500925"/>
            <a:ext cx="4152300" cy="4341000"/>
          </a:xfrm>
          <a:prstGeom prst="rect">
            <a:avLst/>
          </a:prstGeom>
          <a:solidFill>
            <a:srgbClr val="FCAF17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6" name="Google Shape;336;p13"/>
          <p:cNvSpPr txBox="1"/>
          <p:nvPr>
            <p:ph type="title"/>
          </p:nvPr>
        </p:nvSpPr>
        <p:spPr>
          <a:xfrm>
            <a:off x="219267" y="14614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11"/>
                  </a:ext>
                </a:extLst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37" name="Google Shape;337;p13"/>
          <p:cNvSpPr txBox="1"/>
          <p:nvPr>
            <p:ph idx="1" type="body"/>
          </p:nvPr>
        </p:nvSpPr>
        <p:spPr>
          <a:xfrm>
            <a:off x="127926" y="2408900"/>
            <a:ext cx="39285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6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</a:t>
            </a:r>
            <a:r>
              <a:rPr lang="ru" sz="16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Ромащенко Никита Сергеевич </a:t>
            </a:r>
            <a:endParaRPr sz="16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6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6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Телефонный номер:</a:t>
            </a:r>
            <a:r>
              <a:rPr lang="ru" sz="16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8-901-262-4223</a:t>
            </a:r>
            <a:endParaRPr sz="16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338" name="Google Shape;338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9" name="Google Shape;339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0" name="Google Shape;340;p13"/>
          <p:cNvSpPr/>
          <p:nvPr/>
        </p:nvSpPr>
        <p:spPr>
          <a:xfrm>
            <a:off x="8788175" y="3248131"/>
            <a:ext cx="354900" cy="1905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1" name="Google Shape;34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83025" y="557225"/>
            <a:ext cx="4029800" cy="422840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