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0"/>
  </p:notesMasterIdLst>
  <p:sldIdLst>
    <p:sldId id="256" r:id="rId2"/>
    <p:sldId id="257" r:id="rId3"/>
    <p:sldId id="305" r:id="rId4"/>
    <p:sldId id="258" r:id="rId5"/>
    <p:sldId id="308" r:id="rId6"/>
    <p:sldId id="262" r:id="rId7"/>
    <p:sldId id="271" r:id="rId8"/>
    <p:sldId id="31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21" r:id="rId19"/>
  </p:sldIdLst>
  <p:sldSz cx="9144000" cy="5143500" type="screen16x9"/>
  <p:notesSz cx="6858000" cy="9144000"/>
  <p:embeddedFontLst>
    <p:embeddedFont>
      <p:font typeface="Katibeh" panose="020B0604020202020204" charset="-78"/>
      <p:regular r:id="rId21"/>
    </p:embeddedFont>
    <p:embeddedFont>
      <p:font typeface="Proxima Nova" panose="020B060402020202020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Tahoma" panose="020B0604030504040204" pitchFamily="3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DA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B8149B9-272D-4634-AF6F-51858B9EBB06}">
  <a:tblStyle styleId="{7B8149B9-272D-4634-AF6F-51858B9EBB0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1178871-8D18-40B7-AE82-B7B64CF819B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581" autoAdjust="0"/>
  </p:normalViewPr>
  <p:slideViewPr>
    <p:cSldViewPr snapToGrid="0">
      <p:cViewPr varScale="1">
        <p:scale>
          <a:sx n="110" d="100"/>
          <a:sy n="110" d="100"/>
        </p:scale>
        <p:origin x="63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01500871236248E-2"/>
          <c:y val="0.12213433102393349"/>
          <c:w val="0.17636694938463882"/>
          <c:h val="0.718947720191099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043-4329-8954-FEF6FAF007F9}"/>
              </c:ext>
            </c:extLst>
          </c:dPt>
          <c:dPt>
            <c:idx val="1"/>
            <c:bubble3D val="0"/>
            <c:spPr>
              <a:solidFill>
                <a:schemeClr val="accent6">
                  <a:tint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D7-43D0-828A-FAD0AA9F639D}"/>
              </c:ext>
            </c:extLst>
          </c:dPt>
          <c:dPt>
            <c:idx val="2"/>
            <c:bubble3D val="0"/>
            <c:spPr>
              <a:solidFill>
                <a:schemeClr val="accent6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D7-43D0-828A-FAD0AA9F639D}"/>
              </c:ext>
            </c:extLst>
          </c:dPt>
          <c:dPt>
            <c:idx val="3"/>
            <c:bubble3D val="0"/>
            <c:spPr>
              <a:solidFill>
                <a:schemeClr val="accent6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D7-43D0-828A-FAD0AA9F639D}"/>
              </c:ext>
            </c:extLst>
          </c:dPt>
          <c:dPt>
            <c:idx val="4"/>
            <c:bubble3D val="0"/>
            <c:spPr>
              <a:solidFill>
                <a:schemeClr val="accent6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D7-43D0-828A-FAD0AA9F639D}"/>
              </c:ext>
            </c:extLst>
          </c:dPt>
          <c:dPt>
            <c:idx val="5"/>
            <c:bubble3D val="0"/>
            <c:spPr>
              <a:solidFill>
                <a:schemeClr val="accent6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D7-43D0-828A-FAD0AA9F639D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Кошка</c:v>
                </c:pt>
                <c:pt idx="1">
                  <c:v>Собака</c:v>
                </c:pt>
                <c:pt idx="2">
                  <c:v>Сельскохозяйственные</c:v>
                </c:pt>
                <c:pt idx="3">
                  <c:v>Грызуны, рыбки, птицы</c:v>
                </c:pt>
                <c:pt idx="4">
                  <c:v>Экзотические</c:v>
                </c:pt>
                <c:pt idx="5">
                  <c:v>Нет никого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0.54</c:v>
                </c:pt>
                <c:pt idx="1">
                  <c:v>0.38</c:v>
                </c:pt>
                <c:pt idx="2">
                  <c:v>7.0000000000000007E-2</c:v>
                </c:pt>
                <c:pt idx="3">
                  <c:v>0.09</c:v>
                </c:pt>
                <c:pt idx="4">
                  <c:v>0.01</c:v>
                </c:pt>
                <c:pt idx="5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3-4329-8954-FEF6FAF00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33829705446732"/>
          <c:y val="7.2597673424352679E-2"/>
          <c:w val="0.49642681691764634"/>
          <c:h val="0.861445966827036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4"/>
              </a:solidFill>
              <a:latin typeface="Proxima Nova" panose="020B060402020202020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accent4"/>
                </a:solidFill>
              </a:rPr>
              <a:t>Сравнение</a:t>
            </a:r>
            <a:r>
              <a:rPr lang="ru-RU" baseline="0" dirty="0">
                <a:solidFill>
                  <a:schemeClr val="accent4"/>
                </a:solidFill>
              </a:rPr>
              <a:t> расходов за 2019 и 2023 годы</a:t>
            </a:r>
            <a:endParaRPr lang="ru-RU" dirty="0">
              <a:solidFill>
                <a:schemeClr val="accent4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Расходы за год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F6-457F-B63E-A668ABFC2C7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Расходы за год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F6-457F-B63E-A668ABFC2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333215"/>
        <c:axId val="1583168415"/>
      </c:barChart>
      <c:catAx>
        <c:axId val="198333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3168415"/>
        <c:crosses val="autoZero"/>
        <c:auto val="1"/>
        <c:lblAlgn val="ctr"/>
        <c:lblOffset val="100"/>
        <c:noMultiLvlLbl val="0"/>
      </c:catAx>
      <c:valAx>
        <c:axId val="158316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8333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4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«Как Вы</a:t>
            </a:r>
            <a:r>
              <a:rPr lang="ru-RU" baseline="0" dirty="0">
                <a:solidFill>
                  <a:schemeClr val="accent4"/>
                </a:solidFill>
                <a:latin typeface="Proxima Nova" panose="020B0604020202020204" charset="0"/>
              </a:rPr>
              <a:t> отслеживаете регулярные ветеринарные мероприятия?»</a:t>
            </a:r>
            <a:endParaRPr lang="ru-RU" dirty="0">
              <a:solidFill>
                <a:schemeClr val="accent4"/>
              </a:solidFill>
              <a:latin typeface="Proxima Nova" panose="020B060402020202020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4F-4E82-B8C9-E07914ED137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4F-4E82-B8C9-E07914ED1377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4F-4E82-B8C9-E07914ED1377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4F-4E82-B8C9-E07914ED1377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4A4F-4E82-B8C9-E07914ED13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Бумажные носители</c:v>
                </c:pt>
                <c:pt idx="1">
                  <c:v>"Заметки" на телефоне</c:v>
                </c:pt>
                <c:pt idx="2">
                  <c:v>Приложения</c:v>
                </c:pt>
                <c:pt idx="3">
                  <c:v>Не отслеживают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164</c:v>
                </c:pt>
                <c:pt idx="1">
                  <c:v>66</c:v>
                </c:pt>
                <c:pt idx="2">
                  <c:v>10</c:v>
                </c:pt>
                <c:pt idx="3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4F-4E82-B8C9-E07914ED137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Proxima Nova" panose="020B0604020202020204" charset="0"/>
              </a:rPr>
              <a:t>«Будет ли для Вас актуальным мобильное приложение-помощник по уходу?»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4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9843585490954157E-2"/>
          <c:y val="0.29045152146842512"/>
          <c:w val="0.59855830762807438"/>
          <c:h val="0.6030028679288970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Актуально ли для вас такое приложение?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2D-4C75-9957-EDF88761F73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2D-4C75-9957-EDF88761F7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Актуально</c:v>
                </c:pt>
                <c:pt idx="1">
                  <c:v>Неактуально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289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2D-4C75-9957-EDF88761F73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4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4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0694090901219"/>
          <c:y val="0.18619110496773997"/>
          <c:w val="0.46470167540620594"/>
          <c:h val="0.813808809055118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"Какие функции важны для Вас в таком приложении?"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D5-4D81-8127-2F16E50876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D5-4D81-8127-2F16E50876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D5-4D81-8127-2F16E50876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A6-43A1-85C2-FC34B19252D2}"/>
              </c:ext>
            </c:extLst>
          </c:dPt>
          <c:dLbls>
            <c:dLbl>
              <c:idx val="3"/>
              <c:layout>
                <c:manualLayout>
                  <c:x val="3.848570530945649E-2"/>
                  <c:y val="2.66360773888120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90637763116558"/>
                      <c:h val="9.88502523836231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8A6-43A1-85C2-FC34B19252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Ведение паспорта питомца с напоминаниями о мероприятиях по уходу</c:v>
                </c:pt>
                <c:pt idx="1">
                  <c:v>Статьи с советами по уходу за домашними животными</c:v>
                </c:pt>
                <c:pt idx="2">
                  <c:v>Профиль заводчика</c:v>
                </c:pt>
                <c:pt idx="3">
                  <c:v>Другое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315</c:v>
                </c:pt>
                <c:pt idx="1">
                  <c:v>286</c:v>
                </c:pt>
                <c:pt idx="2">
                  <c:v>80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6-43A1-85C2-FC34B19252D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862527786591166E-4"/>
          <c:y val="3.4458686663050332E-2"/>
          <c:w val="0.68693186789151361"/>
          <c:h val="0.931250000000000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Затраты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44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44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747-4BBE-ACDE-B7BE651A5D1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58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8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747-4BBE-ACDE-B7BE651A5D1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72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72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747-4BBE-ACDE-B7BE651A5D1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tint val="86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86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747-4BBE-ACDE-B7BE651A5D1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747-4BBE-ACDE-B7BE651A5D17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86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shade val="86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D747-4BBE-ACDE-B7BE651A5D17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6">
                      <a:shade val="72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shade val="72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D747-4BBE-ACDE-B7BE651A5D17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6">
                      <a:shade val="58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shade val="58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D747-4BBE-ACDE-B7BE651A5D17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6">
                      <a:shade val="44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shade val="44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D747-4BBE-ACDE-B7BE651A5D17}"/>
              </c:ext>
            </c:extLst>
          </c:dPt>
          <c:dLbls>
            <c:dLbl>
              <c:idx val="3"/>
              <c:layout>
                <c:manualLayout>
                  <c:x val="2.1498962788622109E-2"/>
                  <c:y val="3.35871221021712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747-4BBE-ACDE-B7BE651A5D17}"/>
                </c:ext>
              </c:extLst>
            </c:dLbl>
            <c:numFmt formatCode="#,##0\ [$₽-419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Аренда серверного оборудования </c:v>
                </c:pt>
                <c:pt idx="1">
                  <c:v>Хостинг сайта</c:v>
                </c:pt>
                <c:pt idx="2">
                  <c:v>Разработка дизайна</c:v>
                </c:pt>
                <c:pt idx="3">
                  <c:v>Разработка логотипа</c:v>
                </c:pt>
                <c:pt idx="4">
                  <c:v>Создание 000</c:v>
                </c:pt>
                <c:pt idx="5">
                  <c:v>Патент</c:v>
                </c:pt>
                <c:pt idx="6">
                  <c:v>Бухгалтерские услуги</c:v>
                </c:pt>
                <c:pt idx="7">
                  <c:v>Затраты на разработку</c:v>
                </c:pt>
                <c:pt idx="8">
                  <c:v>Затраты на рекламу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154000</c:v>
                </c:pt>
                <c:pt idx="1">
                  <c:v>3500</c:v>
                </c:pt>
                <c:pt idx="2">
                  <c:v>10000</c:v>
                </c:pt>
                <c:pt idx="3">
                  <c:v>5000</c:v>
                </c:pt>
                <c:pt idx="4">
                  <c:v>50000</c:v>
                </c:pt>
                <c:pt idx="5">
                  <c:v>100000</c:v>
                </c:pt>
                <c:pt idx="6">
                  <c:v>180000</c:v>
                </c:pt>
                <c:pt idx="7">
                  <c:v>120000</c:v>
                </c:pt>
                <c:pt idx="8">
                  <c:v>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747-4BBE-ACDE-B7BE651A5D1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42490689766939"/>
          <c:y val="0"/>
          <c:w val="0.32145284822176806"/>
          <c:h val="1"/>
        </c:manualLayout>
      </c:layout>
      <c:overlay val="0"/>
      <c:spPr>
        <a:solidFill>
          <a:schemeClr val="accent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4"/>
              </a:solidFill>
              <a:latin typeface="Proxima Nova" panose="020B060402020202020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6d940ff1c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6d940ff1c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6dc199a1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6dc199a1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6dc199a1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6dc199a1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5305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7cbfe6883c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7cbfe6883c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7cc7441c69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7cc7441c69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36575" y="1593050"/>
            <a:ext cx="43866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13000" y="3352000"/>
            <a:ext cx="34380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721200" y="1817400"/>
            <a:ext cx="3136500" cy="15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ubTitle" idx="1"/>
          </p:nvPr>
        </p:nvSpPr>
        <p:spPr>
          <a:xfrm>
            <a:off x="4955100" y="431263"/>
            <a:ext cx="2178900" cy="4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ubTitle" idx="2"/>
          </p:nvPr>
        </p:nvSpPr>
        <p:spPr>
          <a:xfrm>
            <a:off x="4956300" y="825150"/>
            <a:ext cx="34656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3"/>
          </p:nvPr>
        </p:nvSpPr>
        <p:spPr>
          <a:xfrm>
            <a:off x="4955100" y="1542200"/>
            <a:ext cx="2178900" cy="4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4"/>
          </p:nvPr>
        </p:nvSpPr>
        <p:spPr>
          <a:xfrm>
            <a:off x="4956300" y="1936088"/>
            <a:ext cx="34656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ubTitle" idx="5"/>
          </p:nvPr>
        </p:nvSpPr>
        <p:spPr>
          <a:xfrm>
            <a:off x="4955100" y="2653900"/>
            <a:ext cx="2178900" cy="4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6"/>
          </p:nvPr>
        </p:nvSpPr>
        <p:spPr>
          <a:xfrm>
            <a:off x="4956300" y="3047788"/>
            <a:ext cx="34656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ubTitle" idx="7"/>
          </p:nvPr>
        </p:nvSpPr>
        <p:spPr>
          <a:xfrm>
            <a:off x="4955100" y="3765600"/>
            <a:ext cx="2178900" cy="4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ubTitle" idx="8"/>
          </p:nvPr>
        </p:nvSpPr>
        <p:spPr>
          <a:xfrm>
            <a:off x="4956300" y="4159488"/>
            <a:ext cx="34656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721200" y="594300"/>
            <a:ext cx="77016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721200" y="1667125"/>
            <a:ext cx="7701600" cy="29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/>
          <p:nvPr/>
        </p:nvSpPr>
        <p:spPr>
          <a:xfrm rot="10800000">
            <a:off x="5089986" y="3877094"/>
            <a:ext cx="4054017" cy="1266406"/>
          </a:xfrm>
          <a:custGeom>
            <a:avLst/>
            <a:gdLst/>
            <a:ahLst/>
            <a:cxnLst/>
            <a:rect l="l" t="t" r="r" b="b"/>
            <a:pathLst>
              <a:path w="413043" h="127341" extrusionOk="0">
                <a:moveTo>
                  <a:pt x="1" y="1"/>
                </a:moveTo>
                <a:lnTo>
                  <a:pt x="1" y="126479"/>
                </a:lnTo>
                <a:cubicBezTo>
                  <a:pt x="1" y="126479"/>
                  <a:pt x="6956" y="127341"/>
                  <a:pt x="17498" y="127341"/>
                </a:cubicBezTo>
                <a:cubicBezTo>
                  <a:pt x="34252" y="127341"/>
                  <a:pt x="60067" y="125164"/>
                  <a:pt x="81426" y="113894"/>
                </a:cubicBezTo>
                <a:cubicBezTo>
                  <a:pt x="116199" y="95504"/>
                  <a:pt x="105621" y="74293"/>
                  <a:pt x="148124" y="66563"/>
                </a:cubicBezTo>
                <a:cubicBezTo>
                  <a:pt x="190654" y="58832"/>
                  <a:pt x="246285" y="64610"/>
                  <a:pt x="269259" y="43372"/>
                </a:cubicBezTo>
                <a:cubicBezTo>
                  <a:pt x="292206" y="22107"/>
                  <a:pt x="373388" y="24982"/>
                  <a:pt x="387926" y="17252"/>
                </a:cubicBezTo>
                <a:cubicBezTo>
                  <a:pt x="402438" y="9521"/>
                  <a:pt x="413043" y="1"/>
                  <a:pt x="413043" y="1"/>
                </a:cubicBezTo>
                <a:close/>
              </a:path>
            </a:pathLst>
          </a:custGeom>
          <a:solidFill>
            <a:srgbClr val="D5D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7"/>
          <p:cNvGrpSpPr/>
          <p:nvPr/>
        </p:nvGrpSpPr>
        <p:grpSpPr>
          <a:xfrm rot="-2113659">
            <a:off x="4035026" y="289565"/>
            <a:ext cx="1129092" cy="955837"/>
            <a:chOff x="2948475" y="1943850"/>
            <a:chExt cx="1472175" cy="1246275"/>
          </a:xfrm>
        </p:grpSpPr>
        <p:sp>
          <p:nvSpPr>
            <p:cNvPr id="127" name="Google Shape;127;p17"/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721200" y="594300"/>
            <a:ext cx="7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721200" y="594300"/>
            <a:ext cx="7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9"/>
          <p:cNvSpPr/>
          <p:nvPr/>
        </p:nvSpPr>
        <p:spPr>
          <a:xfrm rot="10800000" flipH="1">
            <a:off x="0" y="3038872"/>
            <a:ext cx="5194016" cy="2104628"/>
          </a:xfrm>
          <a:custGeom>
            <a:avLst/>
            <a:gdLst/>
            <a:ahLst/>
            <a:cxnLst/>
            <a:rect l="l" t="t" r="r" b="b"/>
            <a:pathLst>
              <a:path w="413043" h="127341" extrusionOk="0">
                <a:moveTo>
                  <a:pt x="1" y="1"/>
                </a:moveTo>
                <a:lnTo>
                  <a:pt x="1" y="126479"/>
                </a:lnTo>
                <a:cubicBezTo>
                  <a:pt x="1" y="126479"/>
                  <a:pt x="6956" y="127341"/>
                  <a:pt x="17498" y="127341"/>
                </a:cubicBezTo>
                <a:cubicBezTo>
                  <a:pt x="34252" y="127341"/>
                  <a:pt x="60067" y="125164"/>
                  <a:pt x="81426" y="113894"/>
                </a:cubicBezTo>
                <a:cubicBezTo>
                  <a:pt x="116199" y="95504"/>
                  <a:pt x="105621" y="74293"/>
                  <a:pt x="148124" y="66563"/>
                </a:cubicBezTo>
                <a:cubicBezTo>
                  <a:pt x="190654" y="58832"/>
                  <a:pt x="246285" y="64610"/>
                  <a:pt x="269259" y="43372"/>
                </a:cubicBezTo>
                <a:cubicBezTo>
                  <a:pt x="292206" y="22107"/>
                  <a:pt x="373388" y="24982"/>
                  <a:pt x="387926" y="17252"/>
                </a:cubicBezTo>
                <a:cubicBezTo>
                  <a:pt x="402438" y="9521"/>
                  <a:pt x="413043" y="1"/>
                  <a:pt x="413043" y="1"/>
                </a:cubicBezTo>
                <a:close/>
              </a:path>
            </a:pathLst>
          </a:custGeom>
          <a:solidFill>
            <a:srgbClr val="D5D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9"/>
          <p:cNvSpPr/>
          <p:nvPr/>
        </p:nvSpPr>
        <p:spPr>
          <a:xfrm>
            <a:off x="7289499" y="4231502"/>
            <a:ext cx="1854506" cy="911987"/>
          </a:xfrm>
          <a:custGeom>
            <a:avLst/>
            <a:gdLst/>
            <a:ahLst/>
            <a:cxnLst/>
            <a:rect l="l" t="t" r="r" b="b"/>
            <a:pathLst>
              <a:path w="237986" h="98407" extrusionOk="0">
                <a:moveTo>
                  <a:pt x="190282" y="1"/>
                </a:moveTo>
                <a:cubicBezTo>
                  <a:pt x="163697" y="1"/>
                  <a:pt x="129765" y="2539"/>
                  <a:pt x="98623" y="12452"/>
                </a:cubicBezTo>
                <a:cubicBezTo>
                  <a:pt x="34828" y="32767"/>
                  <a:pt x="1" y="98407"/>
                  <a:pt x="1" y="98407"/>
                </a:cubicBezTo>
                <a:lnTo>
                  <a:pt x="237986" y="98407"/>
                </a:lnTo>
                <a:lnTo>
                  <a:pt x="237986" y="2796"/>
                </a:lnTo>
                <a:cubicBezTo>
                  <a:pt x="237986" y="2796"/>
                  <a:pt x="218179" y="1"/>
                  <a:pt x="1902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20"/>
          <p:cNvGrpSpPr/>
          <p:nvPr/>
        </p:nvGrpSpPr>
        <p:grpSpPr>
          <a:xfrm rot="-2113659">
            <a:off x="162338" y="238115"/>
            <a:ext cx="1129092" cy="955837"/>
            <a:chOff x="2948475" y="1943850"/>
            <a:chExt cx="1472175" cy="1246275"/>
          </a:xfrm>
        </p:grpSpPr>
        <p:sp>
          <p:nvSpPr>
            <p:cNvPr id="143" name="Google Shape;143;p20"/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0"/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721200" y="594300"/>
            <a:ext cx="7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1"/>
          </p:nvPr>
        </p:nvSpPr>
        <p:spPr>
          <a:xfrm>
            <a:off x="721200" y="1389600"/>
            <a:ext cx="77514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200" y="594300"/>
            <a:ext cx="775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1200" y="1296100"/>
            <a:ext cx="7701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●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○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■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●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○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■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●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○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200"/>
              <a:buFont typeface="Roboto"/>
              <a:buChar char="■"/>
              <a:defRPr sz="1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63" r:id="rId4"/>
    <p:sldLayoutId id="2147483665" r:id="rId5"/>
    <p:sldLayoutId id="2147483666" r:id="rId6"/>
    <p:sldLayoutId id="2147483668" r:id="rId7"/>
    <p:sldLayoutId id="2147483669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5.png"/><Relationship Id="rId3" Type="http://schemas.openxmlformats.org/officeDocument/2006/relationships/image" Target="../media/image18.svg"/><Relationship Id="rId7" Type="http://schemas.microsoft.com/office/2007/relationships/hdphoto" Target="../media/hdphoto4.wdp"/><Relationship Id="rId12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3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5.wdp"/><Relationship Id="rId3" Type="http://schemas.openxmlformats.org/officeDocument/2006/relationships/image" Target="../media/image28.svg"/><Relationship Id="rId7" Type="http://schemas.microsoft.com/office/2007/relationships/hdphoto" Target="../media/hdphoto6.wdp"/><Relationship Id="rId12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18.svg"/><Relationship Id="rId10" Type="http://schemas.openxmlformats.org/officeDocument/2006/relationships/image" Target="../media/image31.jpeg"/><Relationship Id="rId4" Type="http://schemas.openxmlformats.org/officeDocument/2006/relationships/image" Target="../media/image17.png"/><Relationship Id="rId9" Type="http://schemas.microsoft.com/office/2007/relationships/hdphoto" Target="../media/hdphoto7.wdp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jpe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42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.svg"/><Relationship Id="rId7" Type="http://schemas.microsoft.com/office/2007/relationships/hdphoto" Target="../media/hdphoto9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10" Type="http://schemas.openxmlformats.org/officeDocument/2006/relationships/image" Target="../media/image46.png"/><Relationship Id="rId4" Type="http://schemas.openxmlformats.org/officeDocument/2006/relationships/image" Target="../media/image43.jpeg"/><Relationship Id="rId9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hdphoto" Target="../media/hdphoto10.wdp"/><Relationship Id="rId7" Type="http://schemas.openxmlformats.org/officeDocument/2006/relationships/image" Target="../media/image7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9.jpeg"/><Relationship Id="rId10" Type="http://schemas.openxmlformats.org/officeDocument/2006/relationships/image" Target="../media/image51.svg"/><Relationship Id="rId4" Type="http://schemas.openxmlformats.org/officeDocument/2006/relationships/image" Target="../media/image48.jpe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/>
          <p:nvPr/>
        </p:nvSpPr>
        <p:spPr>
          <a:xfrm rot="3436658">
            <a:off x="2511382" y="377489"/>
            <a:ext cx="1512490" cy="1404676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90C8E6F2-0F3C-6621-58DC-291FC0E1A8FB}"/>
              </a:ext>
            </a:extLst>
          </p:cNvPr>
          <p:cNvSpPr/>
          <p:nvPr/>
        </p:nvSpPr>
        <p:spPr>
          <a:xfrm>
            <a:off x="374412" y="1173110"/>
            <a:ext cx="4567223" cy="1410560"/>
          </a:xfrm>
          <a:custGeom>
            <a:avLst/>
            <a:gdLst>
              <a:gd name="connsiteX0" fmla="*/ 1170667 w 3433454"/>
              <a:gd name="connsiteY0" fmla="*/ 131736 h 1108241"/>
              <a:gd name="connsiteX1" fmla="*/ 1085426 w 3433454"/>
              <a:gd name="connsiteY1" fmla="*/ 116237 h 1108241"/>
              <a:gd name="connsiteX2" fmla="*/ 907196 w 3433454"/>
              <a:gd name="connsiteY2" fmla="*/ 108488 h 1108241"/>
              <a:gd name="connsiteX3" fmla="*/ 837454 w 3433454"/>
              <a:gd name="connsiteY3" fmla="*/ 100739 h 1108241"/>
              <a:gd name="connsiteX4" fmla="*/ 628226 w 3433454"/>
              <a:gd name="connsiteY4" fmla="*/ 108488 h 1108241"/>
              <a:gd name="connsiteX5" fmla="*/ 535237 w 3433454"/>
              <a:gd name="connsiteY5" fmla="*/ 123987 h 1108241"/>
              <a:gd name="connsiteX6" fmla="*/ 372504 w 3433454"/>
              <a:gd name="connsiteY6" fmla="*/ 170482 h 1108241"/>
              <a:gd name="connsiteX7" fmla="*/ 287264 w 3433454"/>
              <a:gd name="connsiteY7" fmla="*/ 224726 h 1108241"/>
              <a:gd name="connsiteX8" fmla="*/ 248518 w 3433454"/>
              <a:gd name="connsiteY8" fmla="*/ 240224 h 1108241"/>
              <a:gd name="connsiteX9" fmla="*/ 178776 w 3433454"/>
              <a:gd name="connsiteY9" fmla="*/ 325465 h 1108241"/>
              <a:gd name="connsiteX10" fmla="*/ 140030 w 3433454"/>
              <a:gd name="connsiteY10" fmla="*/ 371960 h 1108241"/>
              <a:gd name="connsiteX11" fmla="*/ 85786 w 3433454"/>
              <a:gd name="connsiteY11" fmla="*/ 441702 h 1108241"/>
              <a:gd name="connsiteX12" fmla="*/ 23793 w 3433454"/>
              <a:gd name="connsiteY12" fmla="*/ 565688 h 1108241"/>
              <a:gd name="connsiteX13" fmla="*/ 8294 w 3433454"/>
              <a:gd name="connsiteY13" fmla="*/ 635431 h 1108241"/>
              <a:gd name="connsiteX14" fmla="*/ 545 w 3433454"/>
              <a:gd name="connsiteY14" fmla="*/ 674176 h 1108241"/>
              <a:gd name="connsiteX15" fmla="*/ 8294 w 3433454"/>
              <a:gd name="connsiteY15" fmla="*/ 743919 h 1108241"/>
              <a:gd name="connsiteX16" fmla="*/ 171026 w 3433454"/>
              <a:gd name="connsiteY16" fmla="*/ 867905 h 1108241"/>
              <a:gd name="connsiteX17" fmla="*/ 240769 w 3433454"/>
              <a:gd name="connsiteY17" fmla="*/ 906651 h 1108241"/>
              <a:gd name="connsiteX18" fmla="*/ 357006 w 3433454"/>
              <a:gd name="connsiteY18" fmla="*/ 937648 h 1108241"/>
              <a:gd name="connsiteX19" fmla="*/ 457745 w 3433454"/>
              <a:gd name="connsiteY19" fmla="*/ 953146 h 1108241"/>
              <a:gd name="connsiteX20" fmla="*/ 573982 w 3433454"/>
              <a:gd name="connsiteY20" fmla="*/ 960895 h 1108241"/>
              <a:gd name="connsiteX21" fmla="*/ 759962 w 3433454"/>
              <a:gd name="connsiteY21" fmla="*/ 976393 h 1108241"/>
              <a:gd name="connsiteX22" fmla="*/ 1744104 w 3433454"/>
              <a:gd name="connsiteY22" fmla="*/ 984143 h 1108241"/>
              <a:gd name="connsiteX23" fmla="*/ 1945582 w 3433454"/>
              <a:gd name="connsiteY23" fmla="*/ 1022888 h 1108241"/>
              <a:gd name="connsiteX24" fmla="*/ 2046321 w 3433454"/>
              <a:gd name="connsiteY24" fmla="*/ 1038387 h 1108241"/>
              <a:gd name="connsiteX25" fmla="*/ 2123813 w 3433454"/>
              <a:gd name="connsiteY25" fmla="*/ 1061634 h 1108241"/>
              <a:gd name="connsiteX26" fmla="*/ 2263298 w 3433454"/>
              <a:gd name="connsiteY26" fmla="*/ 1077132 h 1108241"/>
              <a:gd name="connsiteX27" fmla="*/ 2348538 w 3433454"/>
              <a:gd name="connsiteY27" fmla="*/ 1100380 h 1108241"/>
              <a:gd name="connsiteX28" fmla="*/ 2859982 w 3433454"/>
              <a:gd name="connsiteY28" fmla="*/ 1092631 h 1108241"/>
              <a:gd name="connsiteX29" fmla="*/ 3069210 w 3433454"/>
              <a:gd name="connsiteY29" fmla="*/ 999641 h 1108241"/>
              <a:gd name="connsiteX30" fmla="*/ 3317182 w 3433454"/>
              <a:gd name="connsiteY30" fmla="*/ 852407 h 1108241"/>
              <a:gd name="connsiteX31" fmla="*/ 3371426 w 3433454"/>
              <a:gd name="connsiteY31" fmla="*/ 798163 h 1108241"/>
              <a:gd name="connsiteX32" fmla="*/ 3402423 w 3433454"/>
              <a:gd name="connsiteY32" fmla="*/ 743919 h 1108241"/>
              <a:gd name="connsiteX33" fmla="*/ 3433420 w 3433454"/>
              <a:gd name="connsiteY33" fmla="*/ 619932 h 1108241"/>
              <a:gd name="connsiteX34" fmla="*/ 3402423 w 3433454"/>
              <a:gd name="connsiteY34" fmla="*/ 472698 h 1108241"/>
              <a:gd name="connsiteX35" fmla="*/ 3286186 w 3433454"/>
              <a:gd name="connsiteY35" fmla="*/ 379709 h 1108241"/>
              <a:gd name="connsiteX36" fmla="*/ 3177698 w 3433454"/>
              <a:gd name="connsiteY36" fmla="*/ 302217 h 1108241"/>
              <a:gd name="connsiteX37" fmla="*/ 3030464 w 3433454"/>
              <a:gd name="connsiteY37" fmla="*/ 263471 h 1108241"/>
              <a:gd name="connsiteX38" fmla="*/ 2867732 w 3433454"/>
              <a:gd name="connsiteY38" fmla="*/ 240224 h 1108241"/>
              <a:gd name="connsiteX39" fmla="*/ 2790240 w 3433454"/>
              <a:gd name="connsiteY39" fmla="*/ 232475 h 1108241"/>
              <a:gd name="connsiteX40" fmla="*/ 2402782 w 3433454"/>
              <a:gd name="connsiteY40" fmla="*/ 216976 h 1108241"/>
              <a:gd name="connsiteX41" fmla="*/ 2286545 w 3433454"/>
              <a:gd name="connsiteY41" fmla="*/ 209227 h 1108241"/>
              <a:gd name="connsiteX42" fmla="*/ 1945582 w 3433454"/>
              <a:gd name="connsiteY42" fmla="*/ 193729 h 1108241"/>
              <a:gd name="connsiteX43" fmla="*/ 1806098 w 3433454"/>
              <a:gd name="connsiteY43" fmla="*/ 147234 h 1108241"/>
              <a:gd name="connsiteX44" fmla="*/ 1565874 w 3433454"/>
              <a:gd name="connsiteY44" fmla="*/ 30997 h 1108241"/>
              <a:gd name="connsiteX45" fmla="*/ 1503881 w 3433454"/>
              <a:gd name="connsiteY45" fmla="*/ 15498 h 1108241"/>
              <a:gd name="connsiteX46" fmla="*/ 1449637 w 3433454"/>
              <a:gd name="connsiteY46" fmla="*/ 7749 h 1108241"/>
              <a:gd name="connsiteX47" fmla="*/ 1403142 w 3433454"/>
              <a:gd name="connsiteY47" fmla="*/ 0 h 1108241"/>
              <a:gd name="connsiteX48" fmla="*/ 1224911 w 3433454"/>
              <a:gd name="connsiteY48" fmla="*/ 23248 h 1108241"/>
              <a:gd name="connsiteX49" fmla="*/ 1193915 w 3433454"/>
              <a:gd name="connsiteY49" fmla="*/ 38746 h 1108241"/>
              <a:gd name="connsiteX50" fmla="*/ 1162918 w 3433454"/>
              <a:gd name="connsiteY50" fmla="*/ 46495 h 1108241"/>
              <a:gd name="connsiteX51" fmla="*/ 1131921 w 3433454"/>
              <a:gd name="connsiteY51" fmla="*/ 69743 h 1108241"/>
              <a:gd name="connsiteX52" fmla="*/ 1116423 w 3433454"/>
              <a:gd name="connsiteY52" fmla="*/ 100739 h 1108241"/>
              <a:gd name="connsiteX53" fmla="*/ 1108674 w 3433454"/>
              <a:gd name="connsiteY53" fmla="*/ 108488 h 1108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433454" h="1108241">
                <a:moveTo>
                  <a:pt x="1170667" y="131736"/>
                </a:moveTo>
                <a:cubicBezTo>
                  <a:pt x="1153703" y="128343"/>
                  <a:pt x="1100549" y="117280"/>
                  <a:pt x="1085426" y="116237"/>
                </a:cubicBezTo>
                <a:cubicBezTo>
                  <a:pt x="1026101" y="112145"/>
                  <a:pt x="966606" y="111071"/>
                  <a:pt x="907196" y="108488"/>
                </a:cubicBezTo>
                <a:cubicBezTo>
                  <a:pt x="883949" y="105905"/>
                  <a:pt x="860844" y="100739"/>
                  <a:pt x="837454" y="100739"/>
                </a:cubicBezTo>
                <a:cubicBezTo>
                  <a:pt x="767664" y="100739"/>
                  <a:pt x="697811" y="103135"/>
                  <a:pt x="628226" y="108488"/>
                </a:cubicBezTo>
                <a:cubicBezTo>
                  <a:pt x="596895" y="110898"/>
                  <a:pt x="566000" y="117578"/>
                  <a:pt x="535237" y="123987"/>
                </a:cubicBezTo>
                <a:cubicBezTo>
                  <a:pt x="489225" y="133573"/>
                  <a:pt x="418293" y="152166"/>
                  <a:pt x="372504" y="170482"/>
                </a:cubicBezTo>
                <a:cubicBezTo>
                  <a:pt x="287092" y="204647"/>
                  <a:pt x="362569" y="179543"/>
                  <a:pt x="287264" y="224726"/>
                </a:cubicBezTo>
                <a:cubicBezTo>
                  <a:pt x="275336" y="231883"/>
                  <a:pt x="261433" y="235058"/>
                  <a:pt x="248518" y="240224"/>
                </a:cubicBezTo>
                <a:lnTo>
                  <a:pt x="178776" y="325465"/>
                </a:lnTo>
                <a:cubicBezTo>
                  <a:pt x="165951" y="341038"/>
                  <a:pt x="152633" y="356207"/>
                  <a:pt x="140030" y="371960"/>
                </a:cubicBezTo>
                <a:cubicBezTo>
                  <a:pt x="121632" y="394957"/>
                  <a:pt x="97388" y="414632"/>
                  <a:pt x="85786" y="441702"/>
                </a:cubicBezTo>
                <a:cubicBezTo>
                  <a:pt x="52062" y="520390"/>
                  <a:pt x="72091" y="478750"/>
                  <a:pt x="23793" y="565688"/>
                </a:cubicBezTo>
                <a:cubicBezTo>
                  <a:pt x="18627" y="588936"/>
                  <a:pt x="13284" y="612145"/>
                  <a:pt x="8294" y="635431"/>
                </a:cubicBezTo>
                <a:cubicBezTo>
                  <a:pt x="5534" y="648309"/>
                  <a:pt x="545" y="661005"/>
                  <a:pt x="545" y="674176"/>
                </a:cubicBezTo>
                <a:cubicBezTo>
                  <a:pt x="545" y="697567"/>
                  <a:pt x="-3066" y="723472"/>
                  <a:pt x="8294" y="743919"/>
                </a:cubicBezTo>
                <a:cubicBezTo>
                  <a:pt x="66216" y="848178"/>
                  <a:pt x="90237" y="787116"/>
                  <a:pt x="171026" y="867905"/>
                </a:cubicBezTo>
                <a:cubicBezTo>
                  <a:pt x="211278" y="908157"/>
                  <a:pt x="175750" y="879560"/>
                  <a:pt x="240769" y="906651"/>
                </a:cubicBezTo>
                <a:cubicBezTo>
                  <a:pt x="334030" y="945509"/>
                  <a:pt x="235154" y="921031"/>
                  <a:pt x="357006" y="937648"/>
                </a:cubicBezTo>
                <a:cubicBezTo>
                  <a:pt x="390669" y="942239"/>
                  <a:pt x="423964" y="949527"/>
                  <a:pt x="457745" y="953146"/>
                </a:cubicBezTo>
                <a:cubicBezTo>
                  <a:pt x="496356" y="957283"/>
                  <a:pt x="535249" y="958128"/>
                  <a:pt x="573982" y="960895"/>
                </a:cubicBezTo>
                <a:cubicBezTo>
                  <a:pt x="666731" y="967520"/>
                  <a:pt x="672048" y="968401"/>
                  <a:pt x="759962" y="976393"/>
                </a:cubicBezTo>
                <a:cubicBezTo>
                  <a:pt x="1204840" y="966507"/>
                  <a:pt x="1203201" y="961126"/>
                  <a:pt x="1744104" y="984143"/>
                </a:cubicBezTo>
                <a:cubicBezTo>
                  <a:pt x="1785047" y="985885"/>
                  <a:pt x="1910556" y="1016402"/>
                  <a:pt x="1945582" y="1022888"/>
                </a:cubicBezTo>
                <a:cubicBezTo>
                  <a:pt x="1978989" y="1029074"/>
                  <a:pt x="2013122" y="1031170"/>
                  <a:pt x="2046321" y="1038387"/>
                </a:cubicBezTo>
                <a:cubicBezTo>
                  <a:pt x="2072673" y="1044116"/>
                  <a:pt x="2097265" y="1056893"/>
                  <a:pt x="2123813" y="1061634"/>
                </a:cubicBezTo>
                <a:cubicBezTo>
                  <a:pt x="2169866" y="1069857"/>
                  <a:pt x="2263298" y="1077132"/>
                  <a:pt x="2263298" y="1077132"/>
                </a:cubicBezTo>
                <a:cubicBezTo>
                  <a:pt x="2291711" y="1084881"/>
                  <a:pt x="2319289" y="1096939"/>
                  <a:pt x="2348538" y="1100380"/>
                </a:cubicBezTo>
                <a:cubicBezTo>
                  <a:pt x="2507134" y="1119039"/>
                  <a:pt x="2711790" y="1099524"/>
                  <a:pt x="2859982" y="1092631"/>
                </a:cubicBezTo>
                <a:cubicBezTo>
                  <a:pt x="2979039" y="1052945"/>
                  <a:pt x="2907810" y="1080341"/>
                  <a:pt x="3069210" y="999641"/>
                </a:cubicBezTo>
                <a:cubicBezTo>
                  <a:pt x="3146190" y="961151"/>
                  <a:pt x="3264046" y="905543"/>
                  <a:pt x="3317182" y="852407"/>
                </a:cubicBezTo>
                <a:cubicBezTo>
                  <a:pt x="3335263" y="834326"/>
                  <a:pt x="3355628" y="818270"/>
                  <a:pt x="3371426" y="798163"/>
                </a:cubicBezTo>
                <a:cubicBezTo>
                  <a:pt x="3384292" y="781788"/>
                  <a:pt x="3392091" y="762000"/>
                  <a:pt x="3402423" y="743919"/>
                </a:cubicBezTo>
                <a:cubicBezTo>
                  <a:pt x="3408120" y="723978"/>
                  <a:pt x="3434538" y="635591"/>
                  <a:pt x="3433420" y="619932"/>
                </a:cubicBezTo>
                <a:cubicBezTo>
                  <a:pt x="3429847" y="569906"/>
                  <a:pt x="3423543" y="518188"/>
                  <a:pt x="3402423" y="472698"/>
                </a:cubicBezTo>
                <a:cubicBezTo>
                  <a:pt x="3367905" y="398351"/>
                  <a:pt x="3337065" y="413628"/>
                  <a:pt x="3286186" y="379709"/>
                </a:cubicBezTo>
                <a:cubicBezTo>
                  <a:pt x="3215996" y="332916"/>
                  <a:pt x="3262807" y="342532"/>
                  <a:pt x="3177698" y="302217"/>
                </a:cubicBezTo>
                <a:cubicBezTo>
                  <a:pt x="3105969" y="268240"/>
                  <a:pt x="3099670" y="272123"/>
                  <a:pt x="3030464" y="263471"/>
                </a:cubicBezTo>
                <a:cubicBezTo>
                  <a:pt x="2937478" y="236904"/>
                  <a:pt x="3002462" y="251451"/>
                  <a:pt x="2867732" y="240224"/>
                </a:cubicBezTo>
                <a:cubicBezTo>
                  <a:pt x="2841862" y="238068"/>
                  <a:pt x="2816167" y="233771"/>
                  <a:pt x="2790240" y="232475"/>
                </a:cubicBezTo>
                <a:cubicBezTo>
                  <a:pt x="2661145" y="226020"/>
                  <a:pt x="2531901" y="222935"/>
                  <a:pt x="2402782" y="216976"/>
                </a:cubicBezTo>
                <a:cubicBezTo>
                  <a:pt x="2363992" y="215186"/>
                  <a:pt x="2325327" y="211199"/>
                  <a:pt x="2286545" y="209227"/>
                </a:cubicBezTo>
                <a:lnTo>
                  <a:pt x="1945582" y="193729"/>
                </a:lnTo>
                <a:cubicBezTo>
                  <a:pt x="1913575" y="184127"/>
                  <a:pt x="1838819" y="163595"/>
                  <a:pt x="1806098" y="147234"/>
                </a:cubicBezTo>
                <a:cubicBezTo>
                  <a:pt x="1686471" y="87420"/>
                  <a:pt x="1773624" y="82937"/>
                  <a:pt x="1565874" y="30997"/>
                </a:cubicBezTo>
                <a:cubicBezTo>
                  <a:pt x="1545210" y="25831"/>
                  <a:pt x="1524768" y="19675"/>
                  <a:pt x="1503881" y="15498"/>
                </a:cubicBezTo>
                <a:cubicBezTo>
                  <a:pt x="1485971" y="11916"/>
                  <a:pt x="1467690" y="10526"/>
                  <a:pt x="1449637" y="7749"/>
                </a:cubicBezTo>
                <a:cubicBezTo>
                  <a:pt x="1434108" y="5360"/>
                  <a:pt x="1418640" y="2583"/>
                  <a:pt x="1403142" y="0"/>
                </a:cubicBezTo>
                <a:cubicBezTo>
                  <a:pt x="1334140" y="5308"/>
                  <a:pt x="1290061" y="4633"/>
                  <a:pt x="1224911" y="23248"/>
                </a:cubicBezTo>
                <a:cubicBezTo>
                  <a:pt x="1213804" y="26421"/>
                  <a:pt x="1204731" y="34690"/>
                  <a:pt x="1193915" y="38746"/>
                </a:cubicBezTo>
                <a:cubicBezTo>
                  <a:pt x="1183943" y="42486"/>
                  <a:pt x="1173250" y="43912"/>
                  <a:pt x="1162918" y="46495"/>
                </a:cubicBezTo>
                <a:cubicBezTo>
                  <a:pt x="1152586" y="54244"/>
                  <a:pt x="1140326" y="59937"/>
                  <a:pt x="1131921" y="69743"/>
                </a:cubicBezTo>
                <a:cubicBezTo>
                  <a:pt x="1124403" y="78514"/>
                  <a:pt x="1122366" y="90834"/>
                  <a:pt x="1116423" y="100739"/>
                </a:cubicBezTo>
                <a:cubicBezTo>
                  <a:pt x="1114544" y="103871"/>
                  <a:pt x="1111257" y="105905"/>
                  <a:pt x="1108674" y="108488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9" name="Google Shape;239;p34"/>
          <p:cNvSpPr txBox="1">
            <a:spLocks noGrp="1"/>
          </p:cNvSpPr>
          <p:nvPr>
            <p:ph type="ctrTitle"/>
          </p:nvPr>
        </p:nvSpPr>
        <p:spPr>
          <a:xfrm>
            <a:off x="-15663" y="450665"/>
            <a:ext cx="4392626" cy="12583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800" dirty="0" err="1"/>
              <a:t>TailsUp</a:t>
            </a:r>
            <a:endParaRPr sz="11800" dirty="0"/>
          </a:p>
        </p:txBody>
      </p:sp>
      <p:sp>
        <p:nvSpPr>
          <p:cNvPr id="240" name="Google Shape;240;p34"/>
          <p:cNvSpPr txBox="1">
            <a:spLocks noGrp="1"/>
          </p:cNvSpPr>
          <p:nvPr>
            <p:ph type="subTitle" idx="1"/>
          </p:nvPr>
        </p:nvSpPr>
        <p:spPr>
          <a:xfrm>
            <a:off x="374413" y="1549304"/>
            <a:ext cx="4567223" cy="1070459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Proxima Nova" panose="020B0604020202020204" charset="0"/>
                <a:ea typeface="Roboto" panose="02000000000000000000" pitchFamily="2" charset="0"/>
                <a:cs typeface="Roboto" panose="02000000000000000000" pitchFamily="2" charset="0"/>
              </a:rPr>
              <a:t>Мобильное приложение-помощник по уходу за домашними животными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6C2570D-2C45-977C-A35C-F7C598C99DC7}"/>
              </a:ext>
            </a:extLst>
          </p:cNvPr>
          <p:cNvSpPr/>
          <p:nvPr/>
        </p:nvSpPr>
        <p:spPr>
          <a:xfrm>
            <a:off x="128133" y="4831641"/>
            <a:ext cx="9015867" cy="109116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20FF24-DB51-A30D-94E2-DB9066E1F853}"/>
              </a:ext>
            </a:extLst>
          </p:cNvPr>
          <p:cNvSpPr txBox="1"/>
          <p:nvPr/>
        </p:nvSpPr>
        <p:spPr>
          <a:xfrm>
            <a:off x="1943646" y="4701533"/>
            <a:ext cx="2196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4"/>
                </a:solidFill>
                <a:latin typeface="Proxima Nova" panose="020B0604020202020204" charset="0"/>
              </a:rPr>
              <a:t>Плюснина Полина </a:t>
            </a:r>
            <a:endParaRPr lang="ru-RU" sz="1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2B596-F7BB-F0B7-882D-3A27BABA28B7}"/>
              </a:ext>
            </a:extLst>
          </p:cNvPr>
          <p:cNvSpPr txBox="1"/>
          <p:nvPr/>
        </p:nvSpPr>
        <p:spPr>
          <a:xfrm>
            <a:off x="4204744" y="4690299"/>
            <a:ext cx="2072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chemeClr val="accent4"/>
                </a:solidFill>
                <a:latin typeface="Proxima Nova" panose="020B0604020202020204" charset="0"/>
              </a:rPr>
              <a:t>Еркенов</a:t>
            </a:r>
            <a:r>
              <a:rPr lang="ru-RU" sz="1800" b="1" dirty="0">
                <a:solidFill>
                  <a:schemeClr val="accent4"/>
                </a:solidFill>
                <a:latin typeface="Proxima Nova" panose="020B0604020202020204" charset="0"/>
              </a:rPr>
              <a:t> Данияр </a:t>
            </a:r>
            <a:endParaRPr lang="ru-RU" sz="1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DE5B4A-7B69-A8E3-ECFE-24F8F0BDAA4E}"/>
              </a:ext>
            </a:extLst>
          </p:cNvPr>
          <p:cNvSpPr txBox="1"/>
          <p:nvPr/>
        </p:nvSpPr>
        <p:spPr>
          <a:xfrm>
            <a:off x="6277173" y="4690299"/>
            <a:ext cx="2810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chemeClr val="accent4"/>
                </a:solidFill>
                <a:latin typeface="Proxima Nova" panose="020B0604020202020204" charset="0"/>
              </a:rPr>
              <a:t>Щевровский</a:t>
            </a:r>
            <a:r>
              <a:rPr lang="ru-RU" sz="1800" b="1" dirty="0">
                <a:solidFill>
                  <a:schemeClr val="accent4"/>
                </a:solidFill>
                <a:latin typeface="Proxima Nova" panose="020B0604020202020204" charset="0"/>
              </a:rPr>
              <a:t> Александр</a:t>
            </a:r>
            <a:endParaRPr lang="ru-RU" sz="1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A1CB42-BEAB-3495-93EF-148072AD1889}"/>
              </a:ext>
            </a:extLst>
          </p:cNvPr>
          <p:cNvSpPr txBox="1"/>
          <p:nvPr/>
        </p:nvSpPr>
        <p:spPr>
          <a:xfrm>
            <a:off x="0" y="4706254"/>
            <a:ext cx="2072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Proxima Nova" panose="020B0604020202020204" charset="0"/>
              </a:rPr>
              <a:t>Луценко Дарина </a:t>
            </a:r>
            <a:endParaRPr lang="ru-R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195AB6-3B59-F598-450D-BE26FEC41BE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699" y="401593"/>
            <a:ext cx="1331201" cy="12583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body" idx="1"/>
          </p:nvPr>
        </p:nvSpPr>
        <p:spPr>
          <a:xfrm>
            <a:off x="36285" y="1044409"/>
            <a:ext cx="9071430" cy="13967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sz="36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TailsUp</a:t>
            </a:r>
            <a:r>
              <a:rPr lang="ru-RU" sz="36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ru-RU" sz="2000" kern="100" dirty="0"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позволяет владельцам домашних животных полностью оцифровать все данные по уходу и содержанию своего любимца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48" name="Google Shape;248;p35"/>
          <p:cNvSpPr txBox="1">
            <a:spLocks noGrp="1"/>
          </p:cNvSpPr>
          <p:nvPr>
            <p:ph type="title"/>
          </p:nvPr>
        </p:nvSpPr>
        <p:spPr>
          <a:xfrm>
            <a:off x="266756" y="526305"/>
            <a:ext cx="78049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Proxima Nova" panose="020B0604020202020204" charset="0"/>
              </a:rPr>
              <a:t>Общая информация о проекте</a:t>
            </a:r>
            <a:endParaRPr b="1" dirty="0">
              <a:latin typeface="Proxima Nova" panose="020B060402020202020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5D77F29-3D24-CD8F-5B85-1723AA95407C}"/>
              </a:ext>
            </a:extLst>
          </p:cNvPr>
          <p:cNvGrpSpPr/>
          <p:nvPr/>
        </p:nvGrpSpPr>
        <p:grpSpPr>
          <a:xfrm>
            <a:off x="566057" y="2261509"/>
            <a:ext cx="2939143" cy="2819226"/>
            <a:chOff x="583315" y="2044960"/>
            <a:chExt cx="3226686" cy="301897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0EC1422-066E-23C4-E388-D4650FEA13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21200" y="2115978"/>
              <a:ext cx="3070491" cy="287693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Символ &quot;Запрещено&quot; 1">
              <a:extLst>
                <a:ext uri="{FF2B5EF4-FFF2-40B4-BE49-F238E27FC236}">
                  <a16:creationId xmlns:a16="http://schemas.microsoft.com/office/drawing/2014/main" id="{9FAE5F8F-5DC3-B4FB-7193-EE7AC6ECE42E}"/>
                </a:ext>
              </a:extLst>
            </p:cNvPr>
            <p:cNvSpPr/>
            <p:nvPr/>
          </p:nvSpPr>
          <p:spPr>
            <a:xfrm>
              <a:off x="583315" y="2044960"/>
              <a:ext cx="3226686" cy="3018972"/>
            </a:xfrm>
            <a:prstGeom prst="noSmoking">
              <a:avLst>
                <a:gd name="adj" fmla="val 5507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73FFE695-15D1-312C-AC85-8CC186B7520A}"/>
              </a:ext>
            </a:extLst>
          </p:cNvPr>
          <p:cNvSpPr/>
          <p:nvPr/>
        </p:nvSpPr>
        <p:spPr>
          <a:xfrm>
            <a:off x="3766457" y="3384464"/>
            <a:ext cx="805543" cy="34108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5D7F276-5D6B-672C-E61A-7AD70E0EC92C}"/>
              </a:ext>
            </a:extLst>
          </p:cNvPr>
          <p:cNvSpPr/>
          <p:nvPr/>
        </p:nvSpPr>
        <p:spPr>
          <a:xfrm>
            <a:off x="4833257" y="2148029"/>
            <a:ext cx="3069771" cy="2932706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003D5893-21CD-90B9-63AC-8F52ABBBA4AC}"/>
              </a:ext>
            </a:extLst>
          </p:cNvPr>
          <p:cNvSpPr/>
          <p:nvPr/>
        </p:nvSpPr>
        <p:spPr>
          <a:xfrm>
            <a:off x="-162876" y="2932425"/>
            <a:ext cx="5791203" cy="2261082"/>
          </a:xfrm>
          <a:custGeom>
            <a:avLst/>
            <a:gdLst>
              <a:gd name="connsiteX0" fmla="*/ 0 w 5356860"/>
              <a:gd name="connsiteY0" fmla="*/ 21708 h 2178168"/>
              <a:gd name="connsiteX1" fmla="*/ 662940 w 5356860"/>
              <a:gd name="connsiteY1" fmla="*/ 36948 h 2178168"/>
              <a:gd name="connsiteX2" fmla="*/ 1242060 w 5356860"/>
              <a:gd name="connsiteY2" fmla="*/ 364608 h 2178168"/>
              <a:gd name="connsiteX3" fmla="*/ 1508760 w 5356860"/>
              <a:gd name="connsiteY3" fmla="*/ 859908 h 2178168"/>
              <a:gd name="connsiteX4" fmla="*/ 2400300 w 5356860"/>
              <a:gd name="connsiteY4" fmla="*/ 1096128 h 2178168"/>
              <a:gd name="connsiteX5" fmla="*/ 3680460 w 5356860"/>
              <a:gd name="connsiteY5" fmla="*/ 1294248 h 2178168"/>
              <a:gd name="connsiteX6" fmla="*/ 4373880 w 5356860"/>
              <a:gd name="connsiteY6" fmla="*/ 1591428 h 2178168"/>
              <a:gd name="connsiteX7" fmla="*/ 4998720 w 5356860"/>
              <a:gd name="connsiteY7" fmla="*/ 1972428 h 2178168"/>
              <a:gd name="connsiteX8" fmla="*/ 5356860 w 5356860"/>
              <a:gd name="connsiteY8" fmla="*/ 2178168 h 2178168"/>
              <a:gd name="connsiteX0" fmla="*/ 0 w 5303520"/>
              <a:gd name="connsiteY0" fmla="*/ 2180664 h 2234004"/>
              <a:gd name="connsiteX1" fmla="*/ 609600 w 5303520"/>
              <a:gd name="connsiteY1" fmla="*/ 92784 h 2234004"/>
              <a:gd name="connsiteX2" fmla="*/ 1188720 w 5303520"/>
              <a:gd name="connsiteY2" fmla="*/ 420444 h 2234004"/>
              <a:gd name="connsiteX3" fmla="*/ 1455420 w 5303520"/>
              <a:gd name="connsiteY3" fmla="*/ 915744 h 2234004"/>
              <a:gd name="connsiteX4" fmla="*/ 2346960 w 5303520"/>
              <a:gd name="connsiteY4" fmla="*/ 1151964 h 2234004"/>
              <a:gd name="connsiteX5" fmla="*/ 3627120 w 5303520"/>
              <a:gd name="connsiteY5" fmla="*/ 1350084 h 2234004"/>
              <a:gd name="connsiteX6" fmla="*/ 4320540 w 5303520"/>
              <a:gd name="connsiteY6" fmla="*/ 1647264 h 2234004"/>
              <a:gd name="connsiteX7" fmla="*/ 4945380 w 5303520"/>
              <a:gd name="connsiteY7" fmla="*/ 2028264 h 2234004"/>
              <a:gd name="connsiteX8" fmla="*/ 5303520 w 5303520"/>
              <a:gd name="connsiteY8" fmla="*/ 2234004 h 2234004"/>
              <a:gd name="connsiteX0" fmla="*/ 79091 w 5382611"/>
              <a:gd name="connsiteY0" fmla="*/ 2162120 h 2215460"/>
              <a:gd name="connsiteX1" fmla="*/ 25751 w 5382611"/>
              <a:gd name="connsiteY1" fmla="*/ 211400 h 2215460"/>
              <a:gd name="connsiteX2" fmla="*/ 688691 w 5382611"/>
              <a:gd name="connsiteY2" fmla="*/ 74240 h 2215460"/>
              <a:gd name="connsiteX3" fmla="*/ 1267811 w 5382611"/>
              <a:gd name="connsiteY3" fmla="*/ 401900 h 2215460"/>
              <a:gd name="connsiteX4" fmla="*/ 1534511 w 5382611"/>
              <a:gd name="connsiteY4" fmla="*/ 897200 h 2215460"/>
              <a:gd name="connsiteX5" fmla="*/ 2426051 w 5382611"/>
              <a:gd name="connsiteY5" fmla="*/ 1133420 h 2215460"/>
              <a:gd name="connsiteX6" fmla="*/ 3706211 w 5382611"/>
              <a:gd name="connsiteY6" fmla="*/ 1331540 h 2215460"/>
              <a:gd name="connsiteX7" fmla="*/ 4399631 w 5382611"/>
              <a:gd name="connsiteY7" fmla="*/ 1628720 h 2215460"/>
              <a:gd name="connsiteX8" fmla="*/ 5024471 w 5382611"/>
              <a:gd name="connsiteY8" fmla="*/ 2009720 h 2215460"/>
              <a:gd name="connsiteX9" fmla="*/ 5382611 w 5382611"/>
              <a:gd name="connsiteY9" fmla="*/ 2215460 h 2215460"/>
              <a:gd name="connsiteX0" fmla="*/ 79091 w 5382611"/>
              <a:gd name="connsiteY0" fmla="*/ 2139909 h 2193249"/>
              <a:gd name="connsiteX1" fmla="*/ 25751 w 5382611"/>
              <a:gd name="connsiteY1" fmla="*/ 189189 h 2193249"/>
              <a:gd name="connsiteX2" fmla="*/ 673451 w 5382611"/>
              <a:gd name="connsiteY2" fmla="*/ 105369 h 2193249"/>
              <a:gd name="connsiteX3" fmla="*/ 1267811 w 5382611"/>
              <a:gd name="connsiteY3" fmla="*/ 379689 h 2193249"/>
              <a:gd name="connsiteX4" fmla="*/ 1534511 w 5382611"/>
              <a:gd name="connsiteY4" fmla="*/ 874989 h 2193249"/>
              <a:gd name="connsiteX5" fmla="*/ 2426051 w 5382611"/>
              <a:gd name="connsiteY5" fmla="*/ 1111209 h 2193249"/>
              <a:gd name="connsiteX6" fmla="*/ 3706211 w 5382611"/>
              <a:gd name="connsiteY6" fmla="*/ 1309329 h 2193249"/>
              <a:gd name="connsiteX7" fmla="*/ 4399631 w 5382611"/>
              <a:gd name="connsiteY7" fmla="*/ 1606509 h 2193249"/>
              <a:gd name="connsiteX8" fmla="*/ 5024471 w 5382611"/>
              <a:gd name="connsiteY8" fmla="*/ 1987509 h 2193249"/>
              <a:gd name="connsiteX9" fmla="*/ 5382611 w 5382611"/>
              <a:gd name="connsiteY9" fmla="*/ 2193249 h 2193249"/>
              <a:gd name="connsiteX0" fmla="*/ 113718 w 5417238"/>
              <a:gd name="connsiteY0" fmla="*/ 2156108 h 2209448"/>
              <a:gd name="connsiteX1" fmla="*/ 60378 w 5417238"/>
              <a:gd name="connsiteY1" fmla="*/ 205388 h 2209448"/>
              <a:gd name="connsiteX2" fmla="*/ 37519 w 5417238"/>
              <a:gd name="connsiteY2" fmla="*/ 52988 h 2209448"/>
              <a:gd name="connsiteX3" fmla="*/ 708078 w 5417238"/>
              <a:gd name="connsiteY3" fmla="*/ 121568 h 2209448"/>
              <a:gd name="connsiteX4" fmla="*/ 1302438 w 5417238"/>
              <a:gd name="connsiteY4" fmla="*/ 395888 h 2209448"/>
              <a:gd name="connsiteX5" fmla="*/ 1569138 w 5417238"/>
              <a:gd name="connsiteY5" fmla="*/ 891188 h 2209448"/>
              <a:gd name="connsiteX6" fmla="*/ 2460678 w 5417238"/>
              <a:gd name="connsiteY6" fmla="*/ 1127408 h 2209448"/>
              <a:gd name="connsiteX7" fmla="*/ 3740838 w 5417238"/>
              <a:gd name="connsiteY7" fmla="*/ 1325528 h 2209448"/>
              <a:gd name="connsiteX8" fmla="*/ 4434258 w 5417238"/>
              <a:gd name="connsiteY8" fmla="*/ 1622708 h 2209448"/>
              <a:gd name="connsiteX9" fmla="*/ 5059098 w 5417238"/>
              <a:gd name="connsiteY9" fmla="*/ 2003708 h 2209448"/>
              <a:gd name="connsiteX10" fmla="*/ 5417238 w 5417238"/>
              <a:gd name="connsiteY10" fmla="*/ 2209448 h 2209448"/>
              <a:gd name="connsiteX0" fmla="*/ 113718 w 5417238"/>
              <a:gd name="connsiteY0" fmla="*/ 2156108 h 2209448"/>
              <a:gd name="connsiteX1" fmla="*/ 60378 w 5417238"/>
              <a:gd name="connsiteY1" fmla="*/ 205388 h 2209448"/>
              <a:gd name="connsiteX2" fmla="*/ 37519 w 5417238"/>
              <a:gd name="connsiteY2" fmla="*/ 52988 h 2209448"/>
              <a:gd name="connsiteX3" fmla="*/ 708078 w 5417238"/>
              <a:gd name="connsiteY3" fmla="*/ 121568 h 2209448"/>
              <a:gd name="connsiteX4" fmla="*/ 1302438 w 5417238"/>
              <a:gd name="connsiteY4" fmla="*/ 395888 h 2209448"/>
              <a:gd name="connsiteX5" fmla="*/ 1569138 w 5417238"/>
              <a:gd name="connsiteY5" fmla="*/ 891188 h 2209448"/>
              <a:gd name="connsiteX6" fmla="*/ 2460678 w 5417238"/>
              <a:gd name="connsiteY6" fmla="*/ 1127408 h 2209448"/>
              <a:gd name="connsiteX7" fmla="*/ 3740838 w 5417238"/>
              <a:gd name="connsiteY7" fmla="*/ 1325528 h 2209448"/>
              <a:gd name="connsiteX8" fmla="*/ 4434258 w 5417238"/>
              <a:gd name="connsiteY8" fmla="*/ 1622708 h 2209448"/>
              <a:gd name="connsiteX9" fmla="*/ 5059098 w 5417238"/>
              <a:gd name="connsiteY9" fmla="*/ 2003708 h 2209448"/>
              <a:gd name="connsiteX10" fmla="*/ 5417238 w 5417238"/>
              <a:gd name="connsiteY10" fmla="*/ 2209448 h 2209448"/>
              <a:gd name="connsiteX0" fmla="*/ 113718 w 5417238"/>
              <a:gd name="connsiteY0" fmla="*/ 2156108 h 2209448"/>
              <a:gd name="connsiteX1" fmla="*/ 60378 w 5417238"/>
              <a:gd name="connsiteY1" fmla="*/ 205388 h 2209448"/>
              <a:gd name="connsiteX2" fmla="*/ 37519 w 5417238"/>
              <a:gd name="connsiteY2" fmla="*/ 52988 h 2209448"/>
              <a:gd name="connsiteX3" fmla="*/ 708078 w 5417238"/>
              <a:gd name="connsiteY3" fmla="*/ 121568 h 2209448"/>
              <a:gd name="connsiteX4" fmla="*/ 1302438 w 5417238"/>
              <a:gd name="connsiteY4" fmla="*/ 395888 h 2209448"/>
              <a:gd name="connsiteX5" fmla="*/ 1569138 w 5417238"/>
              <a:gd name="connsiteY5" fmla="*/ 891188 h 2209448"/>
              <a:gd name="connsiteX6" fmla="*/ 2460678 w 5417238"/>
              <a:gd name="connsiteY6" fmla="*/ 1127408 h 2209448"/>
              <a:gd name="connsiteX7" fmla="*/ 3740838 w 5417238"/>
              <a:gd name="connsiteY7" fmla="*/ 1325528 h 2209448"/>
              <a:gd name="connsiteX8" fmla="*/ 4434258 w 5417238"/>
              <a:gd name="connsiteY8" fmla="*/ 1622708 h 2209448"/>
              <a:gd name="connsiteX9" fmla="*/ 5059098 w 5417238"/>
              <a:gd name="connsiteY9" fmla="*/ 2003708 h 2209448"/>
              <a:gd name="connsiteX10" fmla="*/ 5417238 w 5417238"/>
              <a:gd name="connsiteY10" fmla="*/ 2209448 h 2209448"/>
              <a:gd name="connsiteX0" fmla="*/ 113718 w 5417238"/>
              <a:gd name="connsiteY0" fmla="*/ 2156108 h 2209448"/>
              <a:gd name="connsiteX1" fmla="*/ 75619 w 5417238"/>
              <a:gd name="connsiteY1" fmla="*/ 1401728 h 2209448"/>
              <a:gd name="connsiteX2" fmla="*/ 60378 w 5417238"/>
              <a:gd name="connsiteY2" fmla="*/ 205388 h 2209448"/>
              <a:gd name="connsiteX3" fmla="*/ 37519 w 5417238"/>
              <a:gd name="connsiteY3" fmla="*/ 52988 h 2209448"/>
              <a:gd name="connsiteX4" fmla="*/ 708078 w 5417238"/>
              <a:gd name="connsiteY4" fmla="*/ 121568 h 2209448"/>
              <a:gd name="connsiteX5" fmla="*/ 1302438 w 5417238"/>
              <a:gd name="connsiteY5" fmla="*/ 395888 h 2209448"/>
              <a:gd name="connsiteX6" fmla="*/ 1569138 w 5417238"/>
              <a:gd name="connsiteY6" fmla="*/ 891188 h 2209448"/>
              <a:gd name="connsiteX7" fmla="*/ 2460678 w 5417238"/>
              <a:gd name="connsiteY7" fmla="*/ 1127408 h 2209448"/>
              <a:gd name="connsiteX8" fmla="*/ 3740838 w 5417238"/>
              <a:gd name="connsiteY8" fmla="*/ 1325528 h 2209448"/>
              <a:gd name="connsiteX9" fmla="*/ 4434258 w 5417238"/>
              <a:gd name="connsiteY9" fmla="*/ 1622708 h 2209448"/>
              <a:gd name="connsiteX10" fmla="*/ 5059098 w 5417238"/>
              <a:gd name="connsiteY10" fmla="*/ 2003708 h 2209448"/>
              <a:gd name="connsiteX11" fmla="*/ 5417238 w 5417238"/>
              <a:gd name="connsiteY11" fmla="*/ 2209448 h 2209448"/>
              <a:gd name="connsiteX0" fmla="*/ 75618 w 5417238"/>
              <a:gd name="connsiteY0" fmla="*/ 2156108 h 2209448"/>
              <a:gd name="connsiteX1" fmla="*/ 75619 w 5417238"/>
              <a:gd name="connsiteY1" fmla="*/ 1401728 h 2209448"/>
              <a:gd name="connsiteX2" fmla="*/ 60378 w 5417238"/>
              <a:gd name="connsiteY2" fmla="*/ 205388 h 2209448"/>
              <a:gd name="connsiteX3" fmla="*/ 37519 w 5417238"/>
              <a:gd name="connsiteY3" fmla="*/ 52988 h 2209448"/>
              <a:gd name="connsiteX4" fmla="*/ 708078 w 5417238"/>
              <a:gd name="connsiteY4" fmla="*/ 121568 h 2209448"/>
              <a:gd name="connsiteX5" fmla="*/ 1302438 w 5417238"/>
              <a:gd name="connsiteY5" fmla="*/ 395888 h 2209448"/>
              <a:gd name="connsiteX6" fmla="*/ 1569138 w 5417238"/>
              <a:gd name="connsiteY6" fmla="*/ 891188 h 2209448"/>
              <a:gd name="connsiteX7" fmla="*/ 2460678 w 5417238"/>
              <a:gd name="connsiteY7" fmla="*/ 1127408 h 2209448"/>
              <a:gd name="connsiteX8" fmla="*/ 3740838 w 5417238"/>
              <a:gd name="connsiteY8" fmla="*/ 1325528 h 2209448"/>
              <a:gd name="connsiteX9" fmla="*/ 4434258 w 5417238"/>
              <a:gd name="connsiteY9" fmla="*/ 1622708 h 2209448"/>
              <a:gd name="connsiteX10" fmla="*/ 5059098 w 5417238"/>
              <a:gd name="connsiteY10" fmla="*/ 2003708 h 2209448"/>
              <a:gd name="connsiteX11" fmla="*/ 5417238 w 5417238"/>
              <a:gd name="connsiteY11" fmla="*/ 2209448 h 2209448"/>
              <a:gd name="connsiteX0" fmla="*/ 56897 w 5398517"/>
              <a:gd name="connsiteY0" fmla="*/ 2156108 h 2209448"/>
              <a:gd name="connsiteX1" fmla="*/ 56898 w 5398517"/>
              <a:gd name="connsiteY1" fmla="*/ 1401728 h 2209448"/>
              <a:gd name="connsiteX2" fmla="*/ 41657 w 5398517"/>
              <a:gd name="connsiteY2" fmla="*/ 205388 h 2209448"/>
              <a:gd name="connsiteX3" fmla="*/ 41658 w 5398517"/>
              <a:gd name="connsiteY3" fmla="*/ 52988 h 2209448"/>
              <a:gd name="connsiteX4" fmla="*/ 689357 w 5398517"/>
              <a:gd name="connsiteY4" fmla="*/ 121568 h 2209448"/>
              <a:gd name="connsiteX5" fmla="*/ 1283717 w 5398517"/>
              <a:gd name="connsiteY5" fmla="*/ 395888 h 2209448"/>
              <a:gd name="connsiteX6" fmla="*/ 1550417 w 5398517"/>
              <a:gd name="connsiteY6" fmla="*/ 891188 h 2209448"/>
              <a:gd name="connsiteX7" fmla="*/ 2441957 w 5398517"/>
              <a:gd name="connsiteY7" fmla="*/ 1127408 h 2209448"/>
              <a:gd name="connsiteX8" fmla="*/ 3722117 w 5398517"/>
              <a:gd name="connsiteY8" fmla="*/ 1325528 h 2209448"/>
              <a:gd name="connsiteX9" fmla="*/ 4415537 w 5398517"/>
              <a:gd name="connsiteY9" fmla="*/ 1622708 h 2209448"/>
              <a:gd name="connsiteX10" fmla="*/ 5040377 w 5398517"/>
              <a:gd name="connsiteY10" fmla="*/ 2003708 h 2209448"/>
              <a:gd name="connsiteX11" fmla="*/ 5398517 w 5398517"/>
              <a:gd name="connsiteY11" fmla="*/ 2209448 h 2209448"/>
              <a:gd name="connsiteX0" fmla="*/ 864618 w 5398517"/>
              <a:gd name="connsiteY0" fmla="*/ 2194208 h 2209448"/>
              <a:gd name="connsiteX1" fmla="*/ 56898 w 5398517"/>
              <a:gd name="connsiteY1" fmla="*/ 1401728 h 2209448"/>
              <a:gd name="connsiteX2" fmla="*/ 41657 w 5398517"/>
              <a:gd name="connsiteY2" fmla="*/ 205388 h 2209448"/>
              <a:gd name="connsiteX3" fmla="*/ 41658 w 5398517"/>
              <a:gd name="connsiteY3" fmla="*/ 52988 h 2209448"/>
              <a:gd name="connsiteX4" fmla="*/ 689357 w 5398517"/>
              <a:gd name="connsiteY4" fmla="*/ 121568 h 2209448"/>
              <a:gd name="connsiteX5" fmla="*/ 1283717 w 5398517"/>
              <a:gd name="connsiteY5" fmla="*/ 395888 h 2209448"/>
              <a:gd name="connsiteX6" fmla="*/ 1550417 w 5398517"/>
              <a:gd name="connsiteY6" fmla="*/ 891188 h 2209448"/>
              <a:gd name="connsiteX7" fmla="*/ 2441957 w 5398517"/>
              <a:gd name="connsiteY7" fmla="*/ 1127408 h 2209448"/>
              <a:gd name="connsiteX8" fmla="*/ 3722117 w 5398517"/>
              <a:gd name="connsiteY8" fmla="*/ 1325528 h 2209448"/>
              <a:gd name="connsiteX9" fmla="*/ 4415537 w 5398517"/>
              <a:gd name="connsiteY9" fmla="*/ 1622708 h 2209448"/>
              <a:gd name="connsiteX10" fmla="*/ 5040377 w 5398517"/>
              <a:gd name="connsiteY10" fmla="*/ 2003708 h 2209448"/>
              <a:gd name="connsiteX11" fmla="*/ 5398517 w 5398517"/>
              <a:gd name="connsiteY11" fmla="*/ 2209448 h 2209448"/>
              <a:gd name="connsiteX0" fmla="*/ 864618 w 5398517"/>
              <a:gd name="connsiteY0" fmla="*/ 2194208 h 2252995"/>
              <a:gd name="connsiteX1" fmla="*/ 148338 w 5398517"/>
              <a:gd name="connsiteY1" fmla="*/ 2209448 h 2252995"/>
              <a:gd name="connsiteX2" fmla="*/ 56898 w 5398517"/>
              <a:gd name="connsiteY2" fmla="*/ 1401728 h 2252995"/>
              <a:gd name="connsiteX3" fmla="*/ 41657 w 5398517"/>
              <a:gd name="connsiteY3" fmla="*/ 205388 h 2252995"/>
              <a:gd name="connsiteX4" fmla="*/ 41658 w 5398517"/>
              <a:gd name="connsiteY4" fmla="*/ 52988 h 2252995"/>
              <a:gd name="connsiteX5" fmla="*/ 689357 w 5398517"/>
              <a:gd name="connsiteY5" fmla="*/ 121568 h 2252995"/>
              <a:gd name="connsiteX6" fmla="*/ 1283717 w 5398517"/>
              <a:gd name="connsiteY6" fmla="*/ 395888 h 2252995"/>
              <a:gd name="connsiteX7" fmla="*/ 1550417 w 5398517"/>
              <a:gd name="connsiteY7" fmla="*/ 891188 h 2252995"/>
              <a:gd name="connsiteX8" fmla="*/ 2441957 w 5398517"/>
              <a:gd name="connsiteY8" fmla="*/ 1127408 h 2252995"/>
              <a:gd name="connsiteX9" fmla="*/ 3722117 w 5398517"/>
              <a:gd name="connsiteY9" fmla="*/ 1325528 h 2252995"/>
              <a:gd name="connsiteX10" fmla="*/ 4415537 w 5398517"/>
              <a:gd name="connsiteY10" fmla="*/ 1622708 h 2252995"/>
              <a:gd name="connsiteX11" fmla="*/ 5040377 w 5398517"/>
              <a:gd name="connsiteY11" fmla="*/ 2003708 h 2252995"/>
              <a:gd name="connsiteX12" fmla="*/ 5398517 w 5398517"/>
              <a:gd name="connsiteY12" fmla="*/ 2209448 h 2252995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83717 w 5413758"/>
              <a:gd name="connsiteY6" fmla="*/ 395888 h 2261082"/>
              <a:gd name="connsiteX7" fmla="*/ 1550417 w 5413758"/>
              <a:gd name="connsiteY7" fmla="*/ 891188 h 2261082"/>
              <a:gd name="connsiteX8" fmla="*/ 2441957 w 5413758"/>
              <a:gd name="connsiteY8" fmla="*/ 1127408 h 2261082"/>
              <a:gd name="connsiteX9" fmla="*/ 3722117 w 5413758"/>
              <a:gd name="connsiteY9" fmla="*/ 1325528 h 2261082"/>
              <a:gd name="connsiteX10" fmla="*/ 4415537 w 5413758"/>
              <a:gd name="connsiteY10" fmla="*/ 1622708 h 2261082"/>
              <a:gd name="connsiteX11" fmla="*/ 5040377 w 5413758"/>
              <a:gd name="connsiteY11" fmla="*/ 2003708 h 2261082"/>
              <a:gd name="connsiteX12" fmla="*/ 5398517 w 5413758"/>
              <a:gd name="connsiteY12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176866 w 5413758"/>
              <a:gd name="connsiteY6" fmla="*/ 441608 h 2261082"/>
              <a:gd name="connsiteX7" fmla="*/ 1550417 w 5413758"/>
              <a:gd name="connsiteY7" fmla="*/ 891188 h 2261082"/>
              <a:gd name="connsiteX8" fmla="*/ 2441957 w 5413758"/>
              <a:gd name="connsiteY8" fmla="*/ 1127408 h 2261082"/>
              <a:gd name="connsiteX9" fmla="*/ 3722117 w 5413758"/>
              <a:gd name="connsiteY9" fmla="*/ 1325528 h 2261082"/>
              <a:gd name="connsiteX10" fmla="*/ 4415537 w 5413758"/>
              <a:gd name="connsiteY10" fmla="*/ 1622708 h 2261082"/>
              <a:gd name="connsiteX11" fmla="*/ 5040377 w 5413758"/>
              <a:gd name="connsiteY11" fmla="*/ 2003708 h 2261082"/>
              <a:gd name="connsiteX12" fmla="*/ 5398517 w 5413758"/>
              <a:gd name="connsiteY12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05360 w 5413758"/>
              <a:gd name="connsiteY6" fmla="*/ 433988 h 2261082"/>
              <a:gd name="connsiteX7" fmla="*/ 1550417 w 5413758"/>
              <a:gd name="connsiteY7" fmla="*/ 891188 h 2261082"/>
              <a:gd name="connsiteX8" fmla="*/ 2441957 w 5413758"/>
              <a:gd name="connsiteY8" fmla="*/ 1127408 h 2261082"/>
              <a:gd name="connsiteX9" fmla="*/ 3722117 w 5413758"/>
              <a:gd name="connsiteY9" fmla="*/ 1325528 h 2261082"/>
              <a:gd name="connsiteX10" fmla="*/ 4415537 w 5413758"/>
              <a:gd name="connsiteY10" fmla="*/ 1622708 h 2261082"/>
              <a:gd name="connsiteX11" fmla="*/ 5040377 w 5413758"/>
              <a:gd name="connsiteY11" fmla="*/ 2003708 h 2261082"/>
              <a:gd name="connsiteX12" fmla="*/ 5398517 w 5413758"/>
              <a:gd name="connsiteY12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05360 w 5413758"/>
              <a:gd name="connsiteY6" fmla="*/ 433988 h 2261082"/>
              <a:gd name="connsiteX7" fmla="*/ 1550417 w 5413758"/>
              <a:gd name="connsiteY7" fmla="*/ 891188 h 2261082"/>
              <a:gd name="connsiteX8" fmla="*/ 2441957 w 5413758"/>
              <a:gd name="connsiteY8" fmla="*/ 1127408 h 2261082"/>
              <a:gd name="connsiteX9" fmla="*/ 3722117 w 5413758"/>
              <a:gd name="connsiteY9" fmla="*/ 1325528 h 2261082"/>
              <a:gd name="connsiteX10" fmla="*/ 4415537 w 5413758"/>
              <a:gd name="connsiteY10" fmla="*/ 1622708 h 2261082"/>
              <a:gd name="connsiteX11" fmla="*/ 5040377 w 5413758"/>
              <a:gd name="connsiteY11" fmla="*/ 2003708 h 2261082"/>
              <a:gd name="connsiteX12" fmla="*/ 5398517 w 5413758"/>
              <a:gd name="connsiteY12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05360 w 5413758"/>
              <a:gd name="connsiteY6" fmla="*/ 433988 h 2261082"/>
              <a:gd name="connsiteX7" fmla="*/ 1550417 w 5413758"/>
              <a:gd name="connsiteY7" fmla="*/ 891188 h 2261082"/>
              <a:gd name="connsiteX8" fmla="*/ 2441957 w 5413758"/>
              <a:gd name="connsiteY8" fmla="*/ 1127408 h 2261082"/>
              <a:gd name="connsiteX9" fmla="*/ 3722117 w 5413758"/>
              <a:gd name="connsiteY9" fmla="*/ 1325528 h 2261082"/>
              <a:gd name="connsiteX10" fmla="*/ 4415537 w 5413758"/>
              <a:gd name="connsiteY10" fmla="*/ 1622708 h 2261082"/>
              <a:gd name="connsiteX11" fmla="*/ 5040377 w 5413758"/>
              <a:gd name="connsiteY11" fmla="*/ 2003708 h 2261082"/>
              <a:gd name="connsiteX12" fmla="*/ 5398517 w 5413758"/>
              <a:gd name="connsiteY12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05360 w 5413758"/>
              <a:gd name="connsiteY6" fmla="*/ 433988 h 2261082"/>
              <a:gd name="connsiteX7" fmla="*/ 1413096 w 5413758"/>
              <a:gd name="connsiteY7" fmla="*/ 694695 h 2261082"/>
              <a:gd name="connsiteX8" fmla="*/ 1550417 w 5413758"/>
              <a:gd name="connsiteY8" fmla="*/ 891188 h 2261082"/>
              <a:gd name="connsiteX9" fmla="*/ 2441957 w 5413758"/>
              <a:gd name="connsiteY9" fmla="*/ 1127408 h 2261082"/>
              <a:gd name="connsiteX10" fmla="*/ 3722117 w 5413758"/>
              <a:gd name="connsiteY10" fmla="*/ 1325528 h 2261082"/>
              <a:gd name="connsiteX11" fmla="*/ 4415537 w 5413758"/>
              <a:gd name="connsiteY11" fmla="*/ 1622708 h 2261082"/>
              <a:gd name="connsiteX12" fmla="*/ 5040377 w 5413758"/>
              <a:gd name="connsiteY12" fmla="*/ 2003708 h 2261082"/>
              <a:gd name="connsiteX13" fmla="*/ 5398517 w 5413758"/>
              <a:gd name="connsiteY13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05360 w 5413758"/>
              <a:gd name="connsiteY6" fmla="*/ 433988 h 2261082"/>
              <a:gd name="connsiteX7" fmla="*/ 1413096 w 5413758"/>
              <a:gd name="connsiteY7" fmla="*/ 694695 h 2261082"/>
              <a:gd name="connsiteX8" fmla="*/ 1628775 w 5413758"/>
              <a:gd name="connsiteY8" fmla="*/ 898808 h 2261082"/>
              <a:gd name="connsiteX9" fmla="*/ 2441957 w 5413758"/>
              <a:gd name="connsiteY9" fmla="*/ 1127408 h 2261082"/>
              <a:gd name="connsiteX10" fmla="*/ 3722117 w 5413758"/>
              <a:gd name="connsiteY10" fmla="*/ 1325528 h 2261082"/>
              <a:gd name="connsiteX11" fmla="*/ 4415537 w 5413758"/>
              <a:gd name="connsiteY11" fmla="*/ 1622708 h 2261082"/>
              <a:gd name="connsiteX12" fmla="*/ 5040377 w 5413758"/>
              <a:gd name="connsiteY12" fmla="*/ 2003708 h 2261082"/>
              <a:gd name="connsiteX13" fmla="*/ 5398517 w 5413758"/>
              <a:gd name="connsiteY13" fmla="*/ 2209448 h 2261082"/>
              <a:gd name="connsiteX0" fmla="*/ 5413758 w 5413758"/>
              <a:gd name="connsiteY0" fmla="*/ 2239928 h 2261082"/>
              <a:gd name="connsiteX1" fmla="*/ 148338 w 5413758"/>
              <a:gd name="connsiteY1" fmla="*/ 2209448 h 2261082"/>
              <a:gd name="connsiteX2" fmla="*/ 56898 w 5413758"/>
              <a:gd name="connsiteY2" fmla="*/ 1401728 h 2261082"/>
              <a:gd name="connsiteX3" fmla="*/ 41657 w 5413758"/>
              <a:gd name="connsiteY3" fmla="*/ 205388 h 2261082"/>
              <a:gd name="connsiteX4" fmla="*/ 41658 w 5413758"/>
              <a:gd name="connsiteY4" fmla="*/ 52988 h 2261082"/>
              <a:gd name="connsiteX5" fmla="*/ 689357 w 5413758"/>
              <a:gd name="connsiteY5" fmla="*/ 121568 h 2261082"/>
              <a:gd name="connsiteX6" fmla="*/ 1219607 w 5413758"/>
              <a:gd name="connsiteY6" fmla="*/ 418748 h 2261082"/>
              <a:gd name="connsiteX7" fmla="*/ 1413096 w 5413758"/>
              <a:gd name="connsiteY7" fmla="*/ 694695 h 2261082"/>
              <a:gd name="connsiteX8" fmla="*/ 1628775 w 5413758"/>
              <a:gd name="connsiteY8" fmla="*/ 898808 h 2261082"/>
              <a:gd name="connsiteX9" fmla="*/ 2441957 w 5413758"/>
              <a:gd name="connsiteY9" fmla="*/ 1127408 h 2261082"/>
              <a:gd name="connsiteX10" fmla="*/ 3722117 w 5413758"/>
              <a:gd name="connsiteY10" fmla="*/ 1325528 h 2261082"/>
              <a:gd name="connsiteX11" fmla="*/ 4415537 w 5413758"/>
              <a:gd name="connsiteY11" fmla="*/ 1622708 h 2261082"/>
              <a:gd name="connsiteX12" fmla="*/ 5040377 w 5413758"/>
              <a:gd name="connsiteY12" fmla="*/ 2003708 h 2261082"/>
              <a:gd name="connsiteX13" fmla="*/ 5398517 w 5413758"/>
              <a:gd name="connsiteY13" fmla="*/ 2209448 h 2261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13758" h="2261082">
                <a:moveTo>
                  <a:pt x="5413758" y="2239928"/>
                </a:moveTo>
                <a:cubicBezTo>
                  <a:pt x="5326128" y="2170078"/>
                  <a:pt x="282958" y="2341528"/>
                  <a:pt x="148338" y="2209448"/>
                </a:cubicBezTo>
                <a:cubicBezTo>
                  <a:pt x="13718" y="2077368"/>
                  <a:pt x="106428" y="1663348"/>
                  <a:pt x="56898" y="1401728"/>
                </a:cubicBezTo>
                <a:cubicBezTo>
                  <a:pt x="7368" y="1140108"/>
                  <a:pt x="54357" y="428908"/>
                  <a:pt x="41657" y="205388"/>
                </a:cubicBezTo>
                <a:cubicBezTo>
                  <a:pt x="73407" y="-150212"/>
                  <a:pt x="-66292" y="66958"/>
                  <a:pt x="41658" y="52988"/>
                </a:cubicBezTo>
                <a:cubicBezTo>
                  <a:pt x="286768" y="31398"/>
                  <a:pt x="493032" y="60608"/>
                  <a:pt x="689357" y="121568"/>
                </a:cubicBezTo>
                <a:cubicBezTo>
                  <a:pt x="885682" y="182528"/>
                  <a:pt x="1098984" y="323227"/>
                  <a:pt x="1219607" y="418748"/>
                </a:cubicBezTo>
                <a:cubicBezTo>
                  <a:pt x="1340230" y="514269"/>
                  <a:pt x="1355587" y="618495"/>
                  <a:pt x="1413096" y="694695"/>
                </a:cubicBezTo>
                <a:cubicBezTo>
                  <a:pt x="1470606" y="770895"/>
                  <a:pt x="1457298" y="826689"/>
                  <a:pt x="1628775" y="898808"/>
                </a:cubicBezTo>
                <a:cubicBezTo>
                  <a:pt x="1800252" y="970927"/>
                  <a:pt x="2093067" y="1056288"/>
                  <a:pt x="2441957" y="1127408"/>
                </a:cubicBezTo>
                <a:cubicBezTo>
                  <a:pt x="2790847" y="1198528"/>
                  <a:pt x="3393187" y="1242978"/>
                  <a:pt x="3722117" y="1325528"/>
                </a:cubicBezTo>
                <a:cubicBezTo>
                  <a:pt x="4051047" y="1408078"/>
                  <a:pt x="4195827" y="1509678"/>
                  <a:pt x="4415537" y="1622708"/>
                </a:cubicBezTo>
                <a:cubicBezTo>
                  <a:pt x="4635247" y="1735738"/>
                  <a:pt x="4876547" y="1905918"/>
                  <a:pt x="5040377" y="2003708"/>
                </a:cubicBezTo>
                <a:cubicBezTo>
                  <a:pt x="5204207" y="2101498"/>
                  <a:pt x="5301362" y="2155473"/>
                  <a:pt x="5398517" y="2209448"/>
                </a:cubicBez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711;p63">
            <a:extLst>
              <a:ext uri="{FF2B5EF4-FFF2-40B4-BE49-F238E27FC236}">
                <a16:creationId xmlns:a16="http://schemas.microsoft.com/office/drawing/2014/main" id="{B354869C-A475-8891-8217-4F55E0109CC3}"/>
              </a:ext>
            </a:extLst>
          </p:cNvPr>
          <p:cNvSpPr/>
          <p:nvPr/>
        </p:nvSpPr>
        <p:spPr>
          <a:xfrm rot="5400000">
            <a:off x="4056538" y="1274263"/>
            <a:ext cx="500359" cy="5791202"/>
          </a:xfrm>
          <a:custGeom>
            <a:avLst/>
            <a:gdLst/>
            <a:ahLst/>
            <a:cxnLst/>
            <a:rect l="l" t="t" r="r" b="b"/>
            <a:pathLst>
              <a:path w="79365" h="220898" extrusionOk="0">
                <a:moveTo>
                  <a:pt x="79365" y="1"/>
                </a:moveTo>
                <a:cubicBezTo>
                  <a:pt x="79365" y="1"/>
                  <a:pt x="0" y="36754"/>
                  <a:pt x="17387" y="71065"/>
                </a:cubicBezTo>
                <a:cubicBezTo>
                  <a:pt x="34800" y="105377"/>
                  <a:pt x="8219" y="103912"/>
                  <a:pt x="4828" y="141153"/>
                </a:cubicBezTo>
                <a:cubicBezTo>
                  <a:pt x="1438" y="178367"/>
                  <a:pt x="48796" y="179832"/>
                  <a:pt x="52648" y="199144"/>
                </a:cubicBezTo>
                <a:cubicBezTo>
                  <a:pt x="56526" y="218483"/>
                  <a:pt x="79365" y="220897"/>
                  <a:pt x="79365" y="220897"/>
                </a:cubicBezTo>
                <a:lnTo>
                  <a:pt x="79365" y="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63">
            <a:extLst>
              <a:ext uri="{FF2B5EF4-FFF2-40B4-BE49-F238E27FC236}">
                <a16:creationId xmlns:a16="http://schemas.microsoft.com/office/drawing/2014/main" id="{34A06130-2F4A-6457-FFAE-4B9BB5435228}"/>
              </a:ext>
            </a:extLst>
          </p:cNvPr>
          <p:cNvSpPr/>
          <p:nvPr/>
        </p:nvSpPr>
        <p:spPr>
          <a:xfrm rot="16200000">
            <a:off x="3963552" y="1867607"/>
            <a:ext cx="686331" cy="5791203"/>
          </a:xfrm>
          <a:custGeom>
            <a:avLst/>
            <a:gdLst/>
            <a:ahLst/>
            <a:cxnLst/>
            <a:rect l="l" t="t" r="r" b="b"/>
            <a:pathLst>
              <a:path w="79365" h="220898" extrusionOk="0">
                <a:moveTo>
                  <a:pt x="79365" y="1"/>
                </a:moveTo>
                <a:cubicBezTo>
                  <a:pt x="79365" y="1"/>
                  <a:pt x="0" y="36754"/>
                  <a:pt x="17387" y="71065"/>
                </a:cubicBezTo>
                <a:cubicBezTo>
                  <a:pt x="34800" y="105377"/>
                  <a:pt x="8219" y="103912"/>
                  <a:pt x="4828" y="141153"/>
                </a:cubicBezTo>
                <a:cubicBezTo>
                  <a:pt x="1438" y="178367"/>
                  <a:pt x="48796" y="179832"/>
                  <a:pt x="52648" y="199144"/>
                </a:cubicBezTo>
                <a:cubicBezTo>
                  <a:pt x="56526" y="218483"/>
                  <a:pt x="79365" y="220897"/>
                  <a:pt x="79365" y="220897"/>
                </a:cubicBezTo>
                <a:lnTo>
                  <a:pt x="79365" y="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C2E874-0746-9F13-9ECA-7FAF068CBB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75" b="93500" l="10000" r="90000">
                        <a14:foregroundMark x1="28667" y1="47375" x2="29333" y2="47250"/>
                        <a14:foregroundMark x1="23667" y1="50625" x2="24556" y2="50250"/>
                        <a14:foregroundMark x1="32778" y1="49500" x2="34111" y2="50875"/>
                        <a14:foregroundMark x1="33778" y1="56000" x2="35000" y2="55250"/>
                        <a14:foregroundMark x1="19222" y1="82250" x2="20667" y2="83125"/>
                        <a14:foregroundMark x1="22111" y1="88625" x2="23778" y2="90250"/>
                        <a14:foregroundMark x1="25667" y1="80000" x2="26444" y2="81750"/>
                        <a14:foregroundMark x1="30111" y1="82250" x2="30333" y2="83250"/>
                        <a14:foregroundMark x1="25778" y1="93500" x2="26000" y2="92500"/>
                        <a14:foregroundMark x1="30778" y1="88875" x2="30556" y2="89750"/>
                        <a14:foregroundMark x1="54111" y1="52125" x2="54000" y2="47500"/>
                        <a14:foregroundMark x1="50556" y1="43000" x2="51222" y2="41500"/>
                        <a14:foregroundMark x1="55222" y1="39625" x2="56111" y2="39000"/>
                        <a14:foregroundMark x1="60000" y1="42750" x2="61111" y2="42000"/>
                        <a14:foregroundMark x1="59889" y1="50375" x2="61111" y2="48250"/>
                        <a14:foregroundMark x1="41000" y1="24500" x2="44111" y2="23625"/>
                        <a14:foregroundMark x1="40444" y1="17750" x2="41556" y2="15375"/>
                        <a14:foregroundMark x1="45444" y1="14125" x2="46222" y2="12000"/>
                        <a14:foregroundMark x1="49778" y1="16750" x2="51333" y2="15375"/>
                        <a14:foregroundMark x1="50222" y1="23125" x2="52333" y2="22625"/>
                        <a14:foregroundMark x1="71222" y1="16750" x2="74111" y2="18875"/>
                        <a14:foregroundMark x1="69222" y1="10000" x2="69667" y2="9125"/>
                        <a14:foregroundMark x1="74444" y1="6750" x2="74556" y2="5375"/>
                        <a14:foregroundMark x1="78222" y1="10625" x2="79556" y2="9750"/>
                        <a14:foregroundMark x1="25000" y1="58250" x2="27444" y2="5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4743">
            <a:off x="7886518" y="3730031"/>
            <a:ext cx="1664203" cy="1473734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19EC2A5F-5B48-2E74-14E6-9820DBA3E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97" y="157242"/>
            <a:ext cx="7189175" cy="523220"/>
          </a:xfrm>
        </p:spPr>
        <p:txBody>
          <a:bodyPr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Основное технологическое направление</a:t>
            </a:r>
            <a:b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800" dirty="0">
              <a:solidFill>
                <a:schemeClr val="accent6">
                  <a:lumMod val="75000"/>
                </a:schemeClr>
              </a:solidFill>
              <a:latin typeface="Proxima Nova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F1910F-4294-C496-DA11-AE450A34E7DE}"/>
              </a:ext>
            </a:extLst>
          </p:cNvPr>
          <p:cNvSpPr txBox="1"/>
          <p:nvPr/>
        </p:nvSpPr>
        <p:spPr>
          <a:xfrm>
            <a:off x="830545" y="552890"/>
            <a:ext cx="69523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Цифровые технологии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Биомедицинские и ветеринарные технологии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179644-E492-7A35-FCB7-1F66836184BD}"/>
              </a:ext>
            </a:extLst>
          </p:cNvPr>
          <p:cNvSpPr txBox="1"/>
          <p:nvPr/>
        </p:nvSpPr>
        <p:spPr>
          <a:xfrm>
            <a:off x="3084979" y="1365507"/>
            <a:ext cx="28723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Стадия проекта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CD5B7F-61AB-C813-8537-0B09E24C066E}"/>
              </a:ext>
            </a:extLst>
          </p:cNvPr>
          <p:cNvSpPr txBox="1"/>
          <p:nvPr/>
        </p:nvSpPr>
        <p:spPr>
          <a:xfrm>
            <a:off x="1829514" y="1851878"/>
            <a:ext cx="2455885" cy="56073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Функциональный прототип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EDCE74-5B13-9B3F-0548-61AF464B8B11}"/>
              </a:ext>
            </a:extLst>
          </p:cNvPr>
          <p:cNvSpPr txBox="1"/>
          <p:nvPr/>
        </p:nvSpPr>
        <p:spPr>
          <a:xfrm>
            <a:off x="1829514" y="2563143"/>
            <a:ext cx="2455885" cy="77240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Пилотное производство / </a:t>
            </a:r>
            <a:b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Идут продажи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A95B3B-2E54-FB48-AB7F-B84920510622}"/>
              </a:ext>
            </a:extLst>
          </p:cNvPr>
          <p:cNvSpPr txBox="1"/>
          <p:nvPr/>
        </p:nvSpPr>
        <p:spPr>
          <a:xfrm>
            <a:off x="4572000" y="1856274"/>
            <a:ext cx="2455885" cy="55633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Пилотное производство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F3A1F2-A528-D1F6-E929-744BA931114E}"/>
              </a:ext>
            </a:extLst>
          </p:cNvPr>
          <p:cNvSpPr txBox="1"/>
          <p:nvPr/>
        </p:nvSpPr>
        <p:spPr>
          <a:xfrm>
            <a:off x="4572000" y="2564358"/>
            <a:ext cx="2455885" cy="77119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Серийное производство / </a:t>
            </a:r>
            <a:b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Идут продажи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EFBB238-AACD-B9DD-F0A7-B1443E9BCAF0}"/>
              </a:ext>
            </a:extLst>
          </p:cNvPr>
          <p:cNvSpPr txBox="1">
            <a:spLocks/>
          </p:cNvSpPr>
          <p:nvPr/>
        </p:nvSpPr>
        <p:spPr>
          <a:xfrm>
            <a:off x="1514474" y="3503239"/>
            <a:ext cx="5904524" cy="44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1pPr>
            <a:lvl2pPr marR="0" lvl="1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2pPr>
            <a:lvl3pPr marR="0" lvl="2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3pPr>
            <a:lvl4pPr marR="0" lvl="3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4pPr>
            <a:lvl5pPr marR="0" lvl="4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5pPr>
            <a:lvl6pPr marR="0" lvl="5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6pPr>
            <a:lvl7pPr marR="0" lvl="6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7pPr>
            <a:lvl8pPr marR="0" lvl="7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8pPr>
            <a:lvl9pPr marR="0" lvl="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Proxima Nova" panose="020B0604020202020204" charset="0"/>
              </a:rPr>
              <a:t>Интеллектуальная собственность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AA0E2A20-DB71-DB90-AD69-15887F4DCDF0}"/>
              </a:ext>
            </a:extLst>
          </p:cNvPr>
          <p:cNvSpPr txBox="1">
            <a:spLocks/>
          </p:cNvSpPr>
          <p:nvPr/>
        </p:nvSpPr>
        <p:spPr>
          <a:xfrm>
            <a:off x="2010852" y="4062966"/>
            <a:ext cx="4911769" cy="8222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Arial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Патент на программу для ЭВМ </a:t>
            </a:r>
          </a:p>
          <a:p>
            <a:pPr>
              <a:buFont typeface="Arial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Патент на товарный знак</a:t>
            </a:r>
          </a:p>
          <a:p>
            <a:pPr marL="139700"/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C2676A6-AC4C-C98F-5E43-811BD3A6914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9" y="4062063"/>
            <a:ext cx="1114522" cy="105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69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>
            <a:spLocks noGrp="1"/>
          </p:cNvSpPr>
          <p:nvPr>
            <p:ph type="title"/>
          </p:nvPr>
        </p:nvSpPr>
        <p:spPr>
          <a:xfrm>
            <a:off x="2100571" y="54673"/>
            <a:ext cx="5251767" cy="7630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latin typeface="Proxima Nova" panose="020B0604020202020204" charset="0"/>
              </a:rPr>
              <a:t>Анализ рынка</a:t>
            </a:r>
            <a:endParaRPr sz="5400" dirty="0">
              <a:latin typeface="Proxima Nova" panose="020B0604020202020204" charset="0"/>
            </a:endParaRPr>
          </a:p>
        </p:txBody>
      </p:sp>
      <p:grpSp>
        <p:nvGrpSpPr>
          <p:cNvPr id="256" name="Google Shape;256;p36"/>
          <p:cNvGrpSpPr/>
          <p:nvPr/>
        </p:nvGrpSpPr>
        <p:grpSpPr>
          <a:xfrm>
            <a:off x="274721" y="673097"/>
            <a:ext cx="553538" cy="468599"/>
            <a:chOff x="2948475" y="1943850"/>
            <a:chExt cx="1472175" cy="1246275"/>
          </a:xfrm>
        </p:grpSpPr>
        <p:sp>
          <p:nvSpPr>
            <p:cNvPr id="257" name="Google Shape;257;p36"/>
            <p:cNvSpPr/>
            <p:nvPr/>
          </p:nvSpPr>
          <p:spPr>
            <a:xfrm>
              <a:off x="3213600" y="2585749"/>
              <a:ext cx="942574" cy="604376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0" name="Google Shape;260;p36"/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1" name="Google Shape;261;p36"/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</p:grpSp>
      <p:grpSp>
        <p:nvGrpSpPr>
          <p:cNvPr id="262" name="Google Shape;262;p36"/>
          <p:cNvGrpSpPr/>
          <p:nvPr/>
        </p:nvGrpSpPr>
        <p:grpSpPr>
          <a:xfrm>
            <a:off x="268728" y="2147188"/>
            <a:ext cx="553538" cy="468599"/>
            <a:chOff x="2948475" y="1943850"/>
            <a:chExt cx="1472175" cy="1246275"/>
          </a:xfrm>
        </p:grpSpPr>
        <p:sp>
          <p:nvSpPr>
            <p:cNvPr id="263" name="Google Shape;263;p36"/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4" name="Google Shape;264;p36"/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5" name="Google Shape;265;p36"/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6" name="Google Shape;266;p36"/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</p:grpSp>
      <p:sp>
        <p:nvSpPr>
          <p:cNvPr id="280" name="Google Shape;280;p36"/>
          <p:cNvSpPr txBox="1">
            <a:spLocks noGrp="1"/>
          </p:cNvSpPr>
          <p:nvPr>
            <p:ph type="subTitle" idx="3"/>
          </p:nvPr>
        </p:nvSpPr>
        <p:spPr>
          <a:xfrm>
            <a:off x="925729" y="673097"/>
            <a:ext cx="7125132" cy="4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Proxima Nova" panose="020B0604020202020204" charset="0"/>
              </a:rPr>
              <a:t>Домашние животные есть у </a:t>
            </a:r>
            <a:r>
              <a:rPr lang="ru-RU" b="1" dirty="0">
                <a:solidFill>
                  <a:schemeClr val="accent6"/>
                </a:solidFill>
                <a:latin typeface="Proxima Nova" panose="020B0604020202020204" charset="0"/>
              </a:rPr>
              <a:t>68%</a:t>
            </a:r>
            <a:r>
              <a:rPr lang="ru-RU" dirty="0">
                <a:latin typeface="Proxima Nova" panose="020B0604020202020204" charset="0"/>
              </a:rPr>
              <a:t> россиян</a:t>
            </a:r>
            <a:endParaRPr dirty="0">
              <a:latin typeface="Proxima Nova" panose="020B0604020202020204" charset="0"/>
            </a:endParaRPr>
          </a:p>
        </p:txBody>
      </p:sp>
      <p:sp>
        <p:nvSpPr>
          <p:cNvPr id="282" name="Google Shape;282;p36"/>
          <p:cNvSpPr txBox="1">
            <a:spLocks noGrp="1"/>
          </p:cNvSpPr>
          <p:nvPr>
            <p:ph type="subTitle" idx="5"/>
          </p:nvPr>
        </p:nvSpPr>
        <p:spPr>
          <a:xfrm>
            <a:off x="987239" y="1180649"/>
            <a:ext cx="7478432" cy="688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effectLst/>
                <a:latin typeface="Proxima Nova" panose="020B0604020202020204" charset="0"/>
              </a:rPr>
              <a:t>В 2021 году в России насчитывалось </a:t>
            </a:r>
            <a:r>
              <a:rPr lang="ru-RU" b="1" i="0" dirty="0">
                <a:solidFill>
                  <a:schemeClr val="accent6"/>
                </a:solidFill>
                <a:effectLst/>
                <a:latin typeface="Proxima Nova" panose="020B0604020202020204" charset="0"/>
              </a:rPr>
              <a:t>40,8 млн </a:t>
            </a:r>
            <a:r>
              <a:rPr lang="ru-RU" b="0" i="0" dirty="0">
                <a:effectLst/>
                <a:latin typeface="Proxima Nova" panose="020B0604020202020204" charset="0"/>
              </a:rPr>
              <a:t>кошек и </a:t>
            </a:r>
            <a:r>
              <a:rPr lang="ru-RU" b="1" i="0" dirty="0">
                <a:solidFill>
                  <a:schemeClr val="accent6"/>
                </a:solidFill>
                <a:effectLst/>
                <a:latin typeface="Proxima Nova" panose="020B0604020202020204" charset="0"/>
              </a:rPr>
              <a:t>22,6 млн </a:t>
            </a:r>
            <a:r>
              <a:rPr lang="ru-RU" b="0" i="0" dirty="0">
                <a:effectLst/>
                <a:latin typeface="Proxima Nova" panose="020B0604020202020204" charset="0"/>
              </a:rPr>
              <a:t>собак</a:t>
            </a:r>
            <a:endParaRPr dirty="0">
              <a:latin typeface="Proxima Nova" panose="020B0604020202020204" charset="0"/>
            </a:endParaRPr>
          </a:p>
        </p:txBody>
      </p:sp>
      <p:sp>
        <p:nvSpPr>
          <p:cNvPr id="284" name="Google Shape;284;p36"/>
          <p:cNvSpPr txBox="1">
            <a:spLocks noGrp="1"/>
          </p:cNvSpPr>
          <p:nvPr>
            <p:ph type="subTitle" idx="7"/>
          </p:nvPr>
        </p:nvSpPr>
        <p:spPr>
          <a:xfrm>
            <a:off x="955098" y="2001118"/>
            <a:ext cx="7478432" cy="6922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effectLst/>
                <a:latin typeface="Proxima Nova" panose="020B0604020202020204" charset="0"/>
              </a:rPr>
              <a:t>С 2017 года количество питомцев у россиян выросло на </a:t>
            </a:r>
            <a:r>
              <a:rPr lang="ru-RU" b="1" i="0" dirty="0">
                <a:solidFill>
                  <a:schemeClr val="accent6"/>
                </a:solidFill>
                <a:effectLst/>
                <a:latin typeface="Proxima Nova" panose="020B0604020202020204" charset="0"/>
              </a:rPr>
              <a:t>12,1 млн</a:t>
            </a:r>
            <a:endParaRPr b="1" dirty="0">
              <a:solidFill>
                <a:schemeClr val="accent6"/>
              </a:solidFill>
              <a:latin typeface="Proxima Nova" panose="020B0604020202020204" charset="0"/>
            </a:endParaRPr>
          </a:p>
        </p:txBody>
      </p:sp>
      <p:grpSp>
        <p:nvGrpSpPr>
          <p:cNvPr id="4" name="Google Shape;256;p36">
            <a:extLst>
              <a:ext uri="{FF2B5EF4-FFF2-40B4-BE49-F238E27FC236}">
                <a16:creationId xmlns:a16="http://schemas.microsoft.com/office/drawing/2014/main" id="{A8E864D5-90DB-588E-F4EE-8E1D8461F905}"/>
              </a:ext>
            </a:extLst>
          </p:cNvPr>
          <p:cNvGrpSpPr/>
          <p:nvPr/>
        </p:nvGrpSpPr>
        <p:grpSpPr>
          <a:xfrm>
            <a:off x="274721" y="1325049"/>
            <a:ext cx="553538" cy="468599"/>
            <a:chOff x="2948475" y="1943850"/>
            <a:chExt cx="1472175" cy="1246275"/>
          </a:xfrm>
        </p:grpSpPr>
        <p:sp>
          <p:nvSpPr>
            <p:cNvPr id="5" name="Google Shape;257;p36">
              <a:extLst>
                <a:ext uri="{FF2B5EF4-FFF2-40B4-BE49-F238E27FC236}">
                  <a16:creationId xmlns:a16="http://schemas.microsoft.com/office/drawing/2014/main" id="{DE6F3B17-49D2-07B8-A563-7A473B40EA9F}"/>
                </a:ext>
              </a:extLst>
            </p:cNvPr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6" name="Google Shape;258;p36">
              <a:extLst>
                <a:ext uri="{FF2B5EF4-FFF2-40B4-BE49-F238E27FC236}">
                  <a16:creationId xmlns:a16="http://schemas.microsoft.com/office/drawing/2014/main" id="{AAC97CEA-2FA7-DE9F-BFCE-5DCA62AFFB2A}"/>
                </a:ext>
              </a:extLst>
            </p:cNvPr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7" name="Google Shape;259;p36">
              <a:extLst>
                <a:ext uri="{FF2B5EF4-FFF2-40B4-BE49-F238E27FC236}">
                  <a16:creationId xmlns:a16="http://schemas.microsoft.com/office/drawing/2014/main" id="{4969E206-BF7A-092C-F4B2-5385B2B3CC34}"/>
                </a:ext>
              </a:extLst>
            </p:cNvPr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8" name="Google Shape;260;p36">
              <a:extLst>
                <a:ext uri="{FF2B5EF4-FFF2-40B4-BE49-F238E27FC236}">
                  <a16:creationId xmlns:a16="http://schemas.microsoft.com/office/drawing/2014/main" id="{8FD7AB92-F06D-F4BE-6D7E-2F6C73906C00}"/>
                </a:ext>
              </a:extLst>
            </p:cNvPr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9" name="Google Shape;261;p36">
              <a:extLst>
                <a:ext uri="{FF2B5EF4-FFF2-40B4-BE49-F238E27FC236}">
                  <a16:creationId xmlns:a16="http://schemas.microsoft.com/office/drawing/2014/main" id="{5D6D3E68-B515-554B-C852-DEC15EA1B889}"/>
                </a:ext>
              </a:extLst>
            </p:cNvPr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</p:grpSp>
      <p:grpSp>
        <p:nvGrpSpPr>
          <p:cNvPr id="23" name="Google Shape;262;p36">
            <a:extLst>
              <a:ext uri="{FF2B5EF4-FFF2-40B4-BE49-F238E27FC236}">
                <a16:creationId xmlns:a16="http://schemas.microsoft.com/office/drawing/2014/main" id="{62DA77BA-0FA8-9E79-3D06-C9F6302B3DBB}"/>
              </a:ext>
            </a:extLst>
          </p:cNvPr>
          <p:cNvGrpSpPr/>
          <p:nvPr/>
        </p:nvGrpSpPr>
        <p:grpSpPr>
          <a:xfrm>
            <a:off x="269870" y="2867764"/>
            <a:ext cx="553538" cy="468599"/>
            <a:chOff x="2948475" y="1943850"/>
            <a:chExt cx="1472175" cy="1246275"/>
          </a:xfrm>
        </p:grpSpPr>
        <p:sp>
          <p:nvSpPr>
            <p:cNvPr id="24" name="Google Shape;263;p36">
              <a:extLst>
                <a:ext uri="{FF2B5EF4-FFF2-40B4-BE49-F238E27FC236}">
                  <a16:creationId xmlns:a16="http://schemas.microsoft.com/office/drawing/2014/main" id="{4E1F28C1-D8F0-31D7-4B77-6386600E8A13}"/>
                </a:ext>
              </a:extLst>
            </p:cNvPr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5" name="Google Shape;264;p36">
              <a:extLst>
                <a:ext uri="{FF2B5EF4-FFF2-40B4-BE49-F238E27FC236}">
                  <a16:creationId xmlns:a16="http://schemas.microsoft.com/office/drawing/2014/main" id="{3F48BDA4-F6E7-D2F2-BDB9-458AE7353775}"/>
                </a:ext>
              </a:extLst>
            </p:cNvPr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6" name="Google Shape;265;p36">
              <a:extLst>
                <a:ext uri="{FF2B5EF4-FFF2-40B4-BE49-F238E27FC236}">
                  <a16:creationId xmlns:a16="http://schemas.microsoft.com/office/drawing/2014/main" id="{3565DB5A-CD5B-918B-5ECE-2DF5E90BA5AF}"/>
                </a:ext>
              </a:extLst>
            </p:cNvPr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7" name="Google Shape;266;p36">
              <a:extLst>
                <a:ext uri="{FF2B5EF4-FFF2-40B4-BE49-F238E27FC236}">
                  <a16:creationId xmlns:a16="http://schemas.microsoft.com/office/drawing/2014/main" id="{F6BB3E0E-56E3-5910-1778-D5CF4CA5CB39}"/>
                </a:ext>
              </a:extLst>
            </p:cNvPr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  <p:sp>
          <p:nvSpPr>
            <p:cNvPr id="28" name="Google Shape;267;p36">
              <a:extLst>
                <a:ext uri="{FF2B5EF4-FFF2-40B4-BE49-F238E27FC236}">
                  <a16:creationId xmlns:a16="http://schemas.microsoft.com/office/drawing/2014/main" id="{8DF845C6-2C15-A7C6-888F-748126A264B7}"/>
                </a:ext>
              </a:extLst>
            </p:cNvPr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/>
            </a:p>
          </p:txBody>
        </p:sp>
      </p:grpSp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6BE11CA6-D395-8B02-3311-C2F3EB09EB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5754143"/>
              </p:ext>
            </p:extLst>
          </p:nvPr>
        </p:nvGraphicFramePr>
        <p:xfrm>
          <a:off x="1763522" y="3460787"/>
          <a:ext cx="6431441" cy="1606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5416D0E9-7FF7-6404-F572-1FDC4C8F4867}"/>
              </a:ext>
            </a:extLst>
          </p:cNvPr>
          <p:cNvSpPr txBox="1"/>
          <p:nvPr/>
        </p:nvSpPr>
        <p:spPr>
          <a:xfrm>
            <a:off x="884116" y="2734998"/>
            <a:ext cx="7865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/>
                </a:solidFill>
                <a:latin typeface="Proxima Nova" panose="020B0604020202020204" charset="0"/>
              </a:rPr>
              <a:t>Опрос </a:t>
            </a:r>
            <a:r>
              <a:rPr lang="ru-RU" sz="2400" dirty="0">
                <a:solidFill>
                  <a:schemeClr val="accent6"/>
                </a:solidFill>
                <a:latin typeface="Proxima Nova" panose="020B0604020202020204" charset="0"/>
              </a:rPr>
              <a:t>ВЦИОМ</a:t>
            </a:r>
          </a:p>
          <a:p>
            <a:r>
              <a:rPr lang="ru-RU" sz="2400" dirty="0">
                <a:solidFill>
                  <a:schemeClr val="accent4"/>
                </a:solidFill>
                <a:latin typeface="Proxima Nova" panose="020B0604020202020204" charset="0"/>
              </a:rPr>
              <a:t>«Какое домашнее животное есть у вас дома?»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>
            <a:spLocks noGrp="1"/>
          </p:cNvSpPr>
          <p:nvPr>
            <p:ph type="title"/>
          </p:nvPr>
        </p:nvSpPr>
        <p:spPr>
          <a:xfrm>
            <a:off x="2215118" y="72132"/>
            <a:ext cx="4713764" cy="6797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latin typeface="Proxima Nova" panose="020B0604020202020204" charset="0"/>
              </a:rPr>
              <a:t>Анализ рынка</a:t>
            </a:r>
            <a:endParaRPr sz="5400" dirty="0">
              <a:latin typeface="Proxima Nova" panose="020B0604020202020204" charset="0"/>
            </a:endParaRPr>
          </a:p>
        </p:txBody>
      </p:sp>
      <p:sp>
        <p:nvSpPr>
          <p:cNvPr id="254" name="Google Shape;254;p36"/>
          <p:cNvSpPr txBox="1">
            <a:spLocks noGrp="1"/>
          </p:cNvSpPr>
          <p:nvPr>
            <p:ph type="subTitle" idx="1"/>
          </p:nvPr>
        </p:nvSpPr>
        <p:spPr>
          <a:xfrm>
            <a:off x="865521" y="1016090"/>
            <a:ext cx="4958605" cy="792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accent6"/>
                </a:solidFill>
                <a:latin typeface="Proxima Nova" panose="020B0604020202020204" charset="0"/>
              </a:rPr>
              <a:t>3000</a:t>
            </a:r>
            <a:r>
              <a:rPr lang="ru-RU" sz="3200" b="0" dirty="0">
                <a:solidFill>
                  <a:schemeClr val="accent6"/>
                </a:solidFill>
                <a:latin typeface="Proxima Nova" panose="020B0604020202020204" charset="0"/>
              </a:rPr>
              <a:t> </a:t>
            </a:r>
            <a:r>
              <a:rPr lang="ru-RU" sz="3200" b="0" dirty="0">
                <a:latin typeface="Proxima Nova" panose="020B0604020202020204" charset="0"/>
              </a:rPr>
              <a:t>рублей в месяц или </a:t>
            </a:r>
            <a:r>
              <a:rPr lang="ru-RU" sz="3600" b="1" dirty="0">
                <a:solidFill>
                  <a:schemeClr val="accent6"/>
                </a:solidFill>
                <a:latin typeface="Proxima Nova" panose="020B0604020202020204" charset="0"/>
              </a:rPr>
              <a:t>39000</a:t>
            </a:r>
            <a:r>
              <a:rPr lang="ru-RU" sz="3200" b="0" dirty="0">
                <a:latin typeface="Proxima Nova" panose="020B0604020202020204" charset="0"/>
              </a:rPr>
              <a:t> рублей в год</a:t>
            </a:r>
            <a:endParaRPr sz="3200" b="0" dirty="0">
              <a:latin typeface="Proxima Nova" panose="020B0604020202020204" charset="0"/>
              <a:sym typeface="Katibeh"/>
            </a:endParaRPr>
          </a:p>
        </p:txBody>
      </p:sp>
      <p:sp>
        <p:nvSpPr>
          <p:cNvPr id="255" name="Google Shape;255;p36"/>
          <p:cNvSpPr txBox="1">
            <a:spLocks noGrp="1"/>
          </p:cNvSpPr>
          <p:nvPr>
            <p:ph type="subTitle" idx="2"/>
          </p:nvPr>
        </p:nvSpPr>
        <p:spPr>
          <a:xfrm>
            <a:off x="864750" y="1901043"/>
            <a:ext cx="4599879" cy="792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>
                <a:solidFill>
                  <a:schemeClr val="accent6"/>
                </a:solidFill>
                <a:latin typeface="Proxima Nova" panose="020B0604020202020204" charset="0"/>
              </a:rPr>
              <a:t>в среднем тратят на своих питомцев в России </a:t>
            </a:r>
            <a:br>
              <a:rPr lang="ru-RU" sz="1600" dirty="0">
                <a:latin typeface="Proxima Nova" panose="020B0604020202020204" charset="0"/>
              </a:rPr>
            </a:br>
            <a:endParaRPr sz="1600" dirty="0">
              <a:latin typeface="Proxima Nova" panose="020B0604020202020204" charset="0"/>
            </a:endParaRPr>
          </a:p>
        </p:txBody>
      </p:sp>
      <p:grpSp>
        <p:nvGrpSpPr>
          <p:cNvPr id="268" name="Google Shape;268;p36"/>
          <p:cNvGrpSpPr/>
          <p:nvPr/>
        </p:nvGrpSpPr>
        <p:grpSpPr>
          <a:xfrm>
            <a:off x="311212" y="2986732"/>
            <a:ext cx="553538" cy="468599"/>
            <a:chOff x="2948475" y="1943850"/>
            <a:chExt cx="1472175" cy="1246275"/>
          </a:xfrm>
        </p:grpSpPr>
        <p:sp>
          <p:nvSpPr>
            <p:cNvPr id="269" name="Google Shape;269;p36"/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271;p36"/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272;p36"/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273;p36"/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4" name="Google Shape;274;p36"/>
          <p:cNvGrpSpPr/>
          <p:nvPr/>
        </p:nvGrpSpPr>
        <p:grpSpPr>
          <a:xfrm>
            <a:off x="312354" y="1095585"/>
            <a:ext cx="553538" cy="468599"/>
            <a:chOff x="2948475" y="1943850"/>
            <a:chExt cx="1472175" cy="1246275"/>
          </a:xfrm>
        </p:grpSpPr>
        <p:sp>
          <p:nvSpPr>
            <p:cNvPr id="275" name="Google Shape;275;p36"/>
            <p:cNvSpPr/>
            <p:nvPr/>
          </p:nvSpPr>
          <p:spPr>
            <a:xfrm>
              <a:off x="3213600" y="2453350"/>
              <a:ext cx="942575" cy="736775"/>
            </a:xfrm>
            <a:custGeom>
              <a:avLst/>
              <a:gdLst/>
              <a:ahLst/>
              <a:cxnLst/>
              <a:rect l="l" t="t" r="r" b="b"/>
              <a:pathLst>
                <a:path w="37703" h="29471" extrusionOk="0">
                  <a:moveTo>
                    <a:pt x="18852" y="0"/>
                  </a:moveTo>
                  <a:cubicBezTo>
                    <a:pt x="18852" y="0"/>
                    <a:pt x="11420" y="163"/>
                    <a:pt x="9711" y="6564"/>
                  </a:cubicBezTo>
                  <a:cubicBezTo>
                    <a:pt x="8029" y="12938"/>
                    <a:pt x="1" y="10009"/>
                    <a:pt x="1" y="21130"/>
                  </a:cubicBezTo>
                  <a:cubicBezTo>
                    <a:pt x="1" y="26690"/>
                    <a:pt x="9426" y="29470"/>
                    <a:pt x="18852" y="29470"/>
                  </a:cubicBezTo>
                  <a:cubicBezTo>
                    <a:pt x="28277" y="29470"/>
                    <a:pt x="37703" y="26690"/>
                    <a:pt x="37703" y="21130"/>
                  </a:cubicBezTo>
                  <a:cubicBezTo>
                    <a:pt x="37703" y="10009"/>
                    <a:pt x="29647" y="12938"/>
                    <a:pt x="27965" y="6564"/>
                  </a:cubicBezTo>
                  <a:cubicBezTo>
                    <a:pt x="26256" y="163"/>
                    <a:pt x="18852" y="0"/>
                    <a:pt x="1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276;p36"/>
            <p:cNvSpPr/>
            <p:nvPr/>
          </p:nvSpPr>
          <p:spPr>
            <a:xfrm>
              <a:off x="2948475" y="2256100"/>
              <a:ext cx="397375" cy="440625"/>
            </a:xfrm>
            <a:custGeom>
              <a:avLst/>
              <a:gdLst/>
              <a:ahLst/>
              <a:cxnLst/>
              <a:rect l="l" t="t" r="r" b="b"/>
              <a:pathLst>
                <a:path w="15895" h="17625" extrusionOk="0">
                  <a:moveTo>
                    <a:pt x="6590" y="0"/>
                  </a:moveTo>
                  <a:cubicBezTo>
                    <a:pt x="6012" y="0"/>
                    <a:pt x="5439" y="96"/>
                    <a:pt x="4882" y="296"/>
                  </a:cubicBezTo>
                  <a:cubicBezTo>
                    <a:pt x="1438" y="1516"/>
                    <a:pt x="0" y="6344"/>
                    <a:pt x="1682" y="11064"/>
                  </a:cubicBezTo>
                  <a:cubicBezTo>
                    <a:pt x="3094" y="15004"/>
                    <a:pt x="6266" y="17625"/>
                    <a:pt x="9286" y="17625"/>
                  </a:cubicBezTo>
                  <a:cubicBezTo>
                    <a:pt x="9862" y="17625"/>
                    <a:pt x="10433" y="17529"/>
                    <a:pt x="10985" y="17329"/>
                  </a:cubicBezTo>
                  <a:cubicBezTo>
                    <a:pt x="14457" y="16109"/>
                    <a:pt x="15895" y="11281"/>
                    <a:pt x="14186" y="6588"/>
                  </a:cubicBezTo>
                  <a:cubicBezTo>
                    <a:pt x="12774" y="2625"/>
                    <a:pt x="9620" y="0"/>
                    <a:pt x="65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277;p36"/>
            <p:cNvSpPr/>
            <p:nvPr/>
          </p:nvSpPr>
          <p:spPr>
            <a:xfrm>
              <a:off x="4021900" y="2256100"/>
              <a:ext cx="398750" cy="439700"/>
            </a:xfrm>
            <a:custGeom>
              <a:avLst/>
              <a:gdLst/>
              <a:ahLst/>
              <a:cxnLst/>
              <a:rect l="l" t="t" r="r" b="b"/>
              <a:pathLst>
                <a:path w="15950" h="17588" extrusionOk="0">
                  <a:moveTo>
                    <a:pt x="9370" y="1"/>
                  </a:moveTo>
                  <a:cubicBezTo>
                    <a:pt x="6365" y="1"/>
                    <a:pt x="3209" y="2573"/>
                    <a:pt x="1763" y="6480"/>
                  </a:cubicBezTo>
                  <a:cubicBezTo>
                    <a:pt x="0" y="11172"/>
                    <a:pt x="1384" y="16000"/>
                    <a:pt x="4828" y="17275"/>
                  </a:cubicBezTo>
                  <a:cubicBezTo>
                    <a:pt x="5400" y="17486"/>
                    <a:pt x="5992" y="17587"/>
                    <a:pt x="6590" y="17587"/>
                  </a:cubicBezTo>
                  <a:cubicBezTo>
                    <a:pt x="9600" y="17587"/>
                    <a:pt x="12765" y="15032"/>
                    <a:pt x="14213" y="11118"/>
                  </a:cubicBezTo>
                  <a:cubicBezTo>
                    <a:pt x="15949" y="6426"/>
                    <a:pt x="14566" y="1598"/>
                    <a:pt x="11148" y="323"/>
                  </a:cubicBezTo>
                  <a:cubicBezTo>
                    <a:pt x="10572" y="105"/>
                    <a:pt x="9974" y="1"/>
                    <a:pt x="9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8" name="Google Shape;278;p36"/>
            <p:cNvSpPr/>
            <p:nvPr/>
          </p:nvSpPr>
          <p:spPr>
            <a:xfrm>
              <a:off x="3280050" y="1943850"/>
              <a:ext cx="388575" cy="444650"/>
            </a:xfrm>
            <a:custGeom>
              <a:avLst/>
              <a:gdLst/>
              <a:ahLst/>
              <a:cxnLst/>
              <a:rect l="l" t="t" r="r" b="b"/>
              <a:pathLst>
                <a:path w="15543" h="17786" extrusionOk="0">
                  <a:moveTo>
                    <a:pt x="6636" y="1"/>
                  </a:moveTo>
                  <a:cubicBezTo>
                    <a:pt x="6166" y="1"/>
                    <a:pt x="5697" y="65"/>
                    <a:pt x="5236" y="200"/>
                  </a:cubicBezTo>
                  <a:cubicBezTo>
                    <a:pt x="1710" y="1231"/>
                    <a:pt x="1" y="5950"/>
                    <a:pt x="1384" y="10751"/>
                  </a:cubicBezTo>
                  <a:cubicBezTo>
                    <a:pt x="2586" y="14924"/>
                    <a:pt x="5756" y="17786"/>
                    <a:pt x="8881" y="17786"/>
                  </a:cubicBezTo>
                  <a:cubicBezTo>
                    <a:pt x="9351" y="17786"/>
                    <a:pt x="9820" y="17721"/>
                    <a:pt x="10281" y="17586"/>
                  </a:cubicBezTo>
                  <a:cubicBezTo>
                    <a:pt x="13807" y="16556"/>
                    <a:pt x="15543" y="11836"/>
                    <a:pt x="14159" y="7035"/>
                  </a:cubicBezTo>
                  <a:cubicBezTo>
                    <a:pt x="12933" y="2862"/>
                    <a:pt x="9760" y="1"/>
                    <a:pt x="6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9" name="Google Shape;279;p36"/>
            <p:cNvSpPr/>
            <p:nvPr/>
          </p:nvSpPr>
          <p:spPr>
            <a:xfrm>
              <a:off x="3687600" y="1944500"/>
              <a:ext cx="389250" cy="444050"/>
            </a:xfrm>
            <a:custGeom>
              <a:avLst/>
              <a:gdLst/>
              <a:ahLst/>
              <a:cxnLst/>
              <a:rect l="l" t="t" r="r" b="b"/>
              <a:pathLst>
                <a:path w="15570" h="17762" extrusionOk="0">
                  <a:moveTo>
                    <a:pt x="8934" y="0"/>
                  </a:moveTo>
                  <a:cubicBezTo>
                    <a:pt x="5824" y="0"/>
                    <a:pt x="2635" y="2840"/>
                    <a:pt x="1411" y="7009"/>
                  </a:cubicBezTo>
                  <a:cubicBezTo>
                    <a:pt x="0" y="11810"/>
                    <a:pt x="1709" y="16530"/>
                    <a:pt x="5235" y="17560"/>
                  </a:cubicBezTo>
                  <a:cubicBezTo>
                    <a:pt x="5699" y="17696"/>
                    <a:pt x="6171" y="17761"/>
                    <a:pt x="6644" y="17761"/>
                  </a:cubicBezTo>
                  <a:cubicBezTo>
                    <a:pt x="9766" y="17761"/>
                    <a:pt x="12934" y="14922"/>
                    <a:pt x="14159" y="10752"/>
                  </a:cubicBezTo>
                  <a:cubicBezTo>
                    <a:pt x="15569" y="5951"/>
                    <a:pt x="13860" y="1232"/>
                    <a:pt x="10334" y="201"/>
                  </a:cubicBezTo>
                  <a:cubicBezTo>
                    <a:pt x="9874" y="66"/>
                    <a:pt x="9405" y="0"/>
                    <a:pt x="8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85" name="Google Shape;285;p36"/>
          <p:cNvSpPr txBox="1">
            <a:spLocks noGrp="1"/>
          </p:cNvSpPr>
          <p:nvPr>
            <p:ph type="subTitle" idx="8"/>
          </p:nvPr>
        </p:nvSpPr>
        <p:spPr>
          <a:xfrm>
            <a:off x="7046357" y="5210180"/>
            <a:ext cx="34656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Here you could describe the topic of the section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5D2554-91AD-C9C2-B78A-A9CEB26163FE}"/>
              </a:ext>
            </a:extLst>
          </p:cNvPr>
          <p:cNvSpPr txBox="1"/>
          <p:nvPr/>
        </p:nvSpPr>
        <p:spPr>
          <a:xfrm>
            <a:off x="916466" y="2945067"/>
            <a:ext cx="472553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accent4"/>
                </a:solidFill>
                <a:effectLst/>
                <a:latin typeface="Proxima Nova" panose="020B0604020202020204" charset="0"/>
              </a:rPr>
              <a:t>С 2019 года расходы увеличились почти </a:t>
            </a:r>
            <a:endParaRPr lang="ru-RU" sz="2800" dirty="0">
              <a:solidFill>
                <a:schemeClr val="accent4"/>
              </a:solidFill>
              <a:latin typeface="Proxima Nova" panose="020B0604020202020204" charset="0"/>
            </a:endParaRPr>
          </a:p>
          <a:p>
            <a:r>
              <a:rPr lang="ru-RU" sz="2800" b="0" i="0" dirty="0">
                <a:solidFill>
                  <a:schemeClr val="accent4"/>
                </a:solidFill>
                <a:effectLst/>
                <a:latin typeface="Proxima Nova" panose="020B0604020202020204" charset="0"/>
              </a:rPr>
              <a:t>в </a:t>
            </a:r>
            <a:r>
              <a:rPr lang="ru-RU" sz="3200" b="1" i="0" dirty="0">
                <a:solidFill>
                  <a:schemeClr val="accent6"/>
                </a:solidFill>
                <a:effectLst/>
                <a:latin typeface="Proxima Nova" panose="020B0604020202020204" charset="0"/>
              </a:rPr>
              <a:t>1,5</a:t>
            </a:r>
            <a:r>
              <a:rPr lang="ru-RU" sz="2800" b="0" i="0" dirty="0">
                <a:effectLst/>
                <a:latin typeface="Proxima Nova" panose="020B0604020202020204" charset="0"/>
              </a:rPr>
              <a:t> </a:t>
            </a:r>
            <a:r>
              <a:rPr lang="ru-RU" sz="2800" b="0" i="0" dirty="0">
                <a:solidFill>
                  <a:schemeClr val="accent4"/>
                </a:solidFill>
                <a:effectLst/>
                <a:latin typeface="Proxima Nova" panose="020B0604020202020204" charset="0"/>
              </a:rPr>
              <a:t>раза</a:t>
            </a:r>
            <a:endParaRPr lang="ru-RU" sz="2800" dirty="0">
              <a:solidFill>
                <a:schemeClr val="accent4"/>
              </a:solidFill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3C896A63-4748-F9FE-45B3-0161EB26CD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491326"/>
              </p:ext>
            </p:extLst>
          </p:nvPr>
        </p:nvGraphicFramePr>
        <p:xfrm>
          <a:off x="5824126" y="899006"/>
          <a:ext cx="3181989" cy="3802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751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>
            <a:spLocks noGrp="1"/>
          </p:cNvSpPr>
          <p:nvPr>
            <p:ph type="title"/>
          </p:nvPr>
        </p:nvSpPr>
        <p:spPr>
          <a:xfrm>
            <a:off x="860950" y="164301"/>
            <a:ext cx="2450170" cy="4884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Proxima Nova" panose="020B0604020202020204" charset="0"/>
              </a:rPr>
              <a:t>Проблема</a:t>
            </a:r>
          </a:p>
        </p:txBody>
      </p:sp>
      <p:sp>
        <p:nvSpPr>
          <p:cNvPr id="318" name="Google Shape;318;p40"/>
          <p:cNvSpPr txBox="1">
            <a:spLocks noGrp="1"/>
          </p:cNvSpPr>
          <p:nvPr>
            <p:ph type="body" idx="1"/>
          </p:nvPr>
        </p:nvSpPr>
        <p:spPr>
          <a:xfrm>
            <a:off x="152400" y="704014"/>
            <a:ext cx="4138342" cy="4299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Сложно</a:t>
            </a: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держать в уме</a:t>
            </a: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всю информацию о здоровье животного.</a:t>
            </a:r>
          </a:p>
          <a:p>
            <a:pPr marL="0" indent="0" algn="just"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Нехватка времени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на поиск информации,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нехватка опыта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для оценки её достоверности.</a:t>
            </a:r>
          </a:p>
          <a:p>
            <a:pPr marL="0" indent="0" algn="just"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Сложно</a:t>
            </a: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передать</a:t>
            </a: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всё об особенностях ухода за конкретным питомцем другому человеку.</a:t>
            </a:r>
          </a:p>
          <a:p>
            <a:pPr marL="0" indent="0" algn="just"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Если питомцев несколько –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проблема усугубляется.</a:t>
            </a:r>
          </a:p>
          <a:p>
            <a:pPr marL="0" indent="0">
              <a:buNone/>
            </a:pPr>
            <a:endParaRPr sz="2000" dirty="0">
              <a:latin typeface="Proxima Nova" panose="020B0604020202020204" charset="0"/>
            </a:endParaRPr>
          </a:p>
        </p:txBody>
      </p:sp>
      <p:sp>
        <p:nvSpPr>
          <p:cNvPr id="6" name="Google Shape;317;p40">
            <a:extLst>
              <a:ext uri="{FF2B5EF4-FFF2-40B4-BE49-F238E27FC236}">
                <a16:creationId xmlns:a16="http://schemas.microsoft.com/office/drawing/2014/main" id="{34C6772F-8D55-6FD7-E248-FC983ADACF25}"/>
              </a:ext>
            </a:extLst>
          </p:cNvPr>
          <p:cNvSpPr txBox="1">
            <a:spLocks/>
          </p:cNvSpPr>
          <p:nvPr/>
        </p:nvSpPr>
        <p:spPr>
          <a:xfrm>
            <a:off x="4137660" y="242342"/>
            <a:ext cx="5090160" cy="48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Katibeh"/>
              <a:buNone/>
              <a:defRPr sz="3600" b="0" i="0" u="none" strike="noStrike" cap="none">
                <a:solidFill>
                  <a:schemeClr val="accent4"/>
                </a:solidFill>
                <a:latin typeface="Katibeh"/>
                <a:ea typeface="Katibeh"/>
                <a:cs typeface="Katibeh"/>
                <a:sym typeface="Katibeh"/>
              </a:defRPr>
            </a:lvl9pPr>
          </a:lstStyle>
          <a:p>
            <a:pPr algn="ctr"/>
            <a:r>
              <a:rPr lang="ru-RU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b="1" dirty="0" err="1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TailsUp</a:t>
            </a:r>
            <a:r>
              <a:rPr lang="ru-RU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»      </a:t>
            </a:r>
            <a:r>
              <a:rPr lang="ru-RU" sz="32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ru-RU" sz="32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3200" b="1" dirty="0">
                <a:latin typeface="Proxima Nova" panose="020B0604020202020204" charset="0"/>
              </a:rPr>
              <a:t>ешение</a:t>
            </a:r>
            <a:r>
              <a:rPr lang="ru-RU" sz="32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>
                <a:solidFill>
                  <a:schemeClr val="accent6"/>
                </a:solidFill>
                <a:latin typeface="Proxima Nova" panose="020B0604020202020204" charset="0"/>
              </a:rPr>
              <a:t>  </a:t>
            </a:r>
          </a:p>
        </p:txBody>
      </p:sp>
      <p:sp>
        <p:nvSpPr>
          <p:cNvPr id="7" name="Google Shape;318;p40">
            <a:extLst>
              <a:ext uri="{FF2B5EF4-FFF2-40B4-BE49-F238E27FC236}">
                <a16:creationId xmlns:a16="http://schemas.microsoft.com/office/drawing/2014/main" id="{9EDAC576-521E-EC8F-493A-CBB6BD56BFFF}"/>
              </a:ext>
            </a:extLst>
          </p:cNvPr>
          <p:cNvSpPr txBox="1">
            <a:spLocks/>
          </p:cNvSpPr>
          <p:nvPr/>
        </p:nvSpPr>
        <p:spPr>
          <a:xfrm>
            <a:off x="4643686" y="756446"/>
            <a:ext cx="4347914" cy="429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 algn="just">
              <a:buFont typeface="Roboto"/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Вся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информация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о питомце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оцифрована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и всегда под рукой. </a:t>
            </a:r>
          </a:p>
          <a:p>
            <a:pPr marL="0" indent="0" algn="just">
              <a:buFont typeface="Roboto"/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Актуальные данные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о содержании, проверенные ветеринарами.</a:t>
            </a:r>
          </a:p>
          <a:p>
            <a:pPr marL="0" indent="0" algn="just">
              <a:buFont typeface="Roboto"/>
              <a:buNone/>
            </a:pPr>
            <a:endParaRPr lang="ru-RU" sz="2000" b="1" dirty="0"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Font typeface="Roboto"/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Можно делиться 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информацией по ссылке или через </a:t>
            </a:r>
            <a:r>
              <a:rPr lang="en-US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QR-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код</a:t>
            </a:r>
            <a:endParaRPr lang="ru-RU" sz="2000" b="1" dirty="0"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Font typeface="Roboto"/>
              <a:buNone/>
            </a:pPr>
            <a:r>
              <a:rPr lang="ru-RU" sz="2000" b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Несколько</a:t>
            </a:r>
            <a:r>
              <a:rPr lang="ru-RU" sz="2000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профилей для питомцев и</a:t>
            </a:r>
          </a:p>
          <a:p>
            <a:pPr marL="0" indent="0" algn="just">
              <a:buFont typeface="Roboto"/>
              <a:buNone/>
            </a:pPr>
            <a:r>
              <a:rPr lang="ru-RU" sz="2000" b="1" dirty="0">
                <a:solidFill>
                  <a:schemeClr val="accent6"/>
                </a:solidFill>
                <a:latin typeface="Proxima Nova" panose="020B0604020202020204" charset="0"/>
              </a:rPr>
              <a:t>функционал для заводчиков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C59B0A59-4535-70ED-2A29-BBD2ADC6BB84}"/>
              </a:ext>
            </a:extLst>
          </p:cNvPr>
          <p:cNvSpPr/>
          <p:nvPr/>
        </p:nvSpPr>
        <p:spPr>
          <a:xfrm>
            <a:off x="3513654" y="296063"/>
            <a:ext cx="562518" cy="22497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0D8533-EE8B-FDE9-096B-1FE87BAA327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259" y="46701"/>
            <a:ext cx="710962" cy="6573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3;p41">
            <a:extLst>
              <a:ext uri="{FF2B5EF4-FFF2-40B4-BE49-F238E27FC236}">
                <a16:creationId xmlns:a16="http://schemas.microsoft.com/office/drawing/2014/main" id="{E4B6E0F8-AAD5-38C6-EB2B-CBB176654061}"/>
              </a:ext>
            </a:extLst>
          </p:cNvPr>
          <p:cNvSpPr/>
          <p:nvPr/>
        </p:nvSpPr>
        <p:spPr>
          <a:xfrm rot="5400000">
            <a:off x="7953718" y="3838578"/>
            <a:ext cx="1580086" cy="1730937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CB97132-7E6D-9237-2DEA-18E134EF5D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1062188"/>
              </p:ext>
            </p:extLst>
          </p:nvPr>
        </p:nvGraphicFramePr>
        <p:xfrm>
          <a:off x="69740" y="623958"/>
          <a:ext cx="4608940" cy="4203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18BCAD9-5153-A981-2613-C1F454FEB307}"/>
              </a:ext>
            </a:extLst>
          </p:cNvPr>
          <p:cNvSpPr txBox="1"/>
          <p:nvPr/>
        </p:nvSpPr>
        <p:spPr>
          <a:xfrm>
            <a:off x="1844299" y="100738"/>
            <a:ext cx="5904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4"/>
                </a:solidFill>
                <a:latin typeface="Proxima Nova" panose="020B0604020202020204" charset="0"/>
              </a:rPr>
              <a:t>Данные проблемного интервью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5F59CB31-C54E-33AD-170D-8840FD0FC2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6760021"/>
              </p:ext>
            </p:extLst>
          </p:nvPr>
        </p:nvGraphicFramePr>
        <p:xfrm>
          <a:off x="4827723" y="740072"/>
          <a:ext cx="4246537" cy="421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5C0EEB-0859-7A34-D973-E1B8DB5C749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5505" y="4403428"/>
            <a:ext cx="800476" cy="7400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ABFEF-AD1D-0E04-3C33-FC7034DA4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00" y="175200"/>
            <a:ext cx="7701600" cy="672900"/>
          </a:xfrm>
        </p:spPr>
        <p:txBody>
          <a:bodyPr/>
          <a:lstStyle/>
          <a:p>
            <a:r>
              <a:rPr lang="ru-RU" sz="3600" b="1" dirty="0">
                <a:solidFill>
                  <a:schemeClr val="accent4"/>
                </a:solidFill>
                <a:latin typeface="Proxima Nova" panose="020B0604020202020204" charset="0"/>
              </a:rPr>
              <a:t>Данные проблемного интервью</a:t>
            </a:r>
            <a:br>
              <a:rPr lang="ru-RU" sz="3600" b="1" dirty="0">
                <a:solidFill>
                  <a:schemeClr val="accent4"/>
                </a:solidFill>
                <a:latin typeface="Proxima Nova" panose="020B0604020202020204" charset="0"/>
              </a:rPr>
            </a:br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57E3C8F-3A76-1758-5538-5458E721B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688550"/>
              </p:ext>
            </p:extLst>
          </p:nvPr>
        </p:nvGraphicFramePr>
        <p:xfrm>
          <a:off x="529590" y="561340"/>
          <a:ext cx="8084820" cy="452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1970F2-A101-87B1-8845-6828C913F7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5404" y="4214251"/>
            <a:ext cx="998596" cy="929249"/>
          </a:xfrm>
          <a:prstGeom prst="rect">
            <a:avLst/>
          </a:prstGeom>
        </p:spPr>
      </p:pic>
      <p:pic>
        <p:nvPicPr>
          <p:cNvPr id="9" name="chart">
            <a:extLst>
              <a:ext uri="{FF2B5EF4-FFF2-40B4-BE49-F238E27FC236}">
                <a16:creationId xmlns:a16="http://schemas.microsoft.com/office/drawing/2014/main" id="{8FC17620-32FB-9D91-52F8-EE3B5E4EE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813" y="579853"/>
            <a:ext cx="6718374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5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0B3BF-F9CE-3B2E-91EC-096F486A6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35" y="166128"/>
            <a:ext cx="8103729" cy="1045814"/>
          </a:xfrm>
        </p:spPr>
        <p:txBody>
          <a:bodyPr/>
          <a:lstStyle/>
          <a:p>
            <a:r>
              <a:rPr lang="ru-RU" sz="4000" dirty="0">
                <a:latin typeface="Proxima Nova" panose="020B0604020202020204" charset="0"/>
              </a:rPr>
              <a:t>Предлагаемое решение: демонстрация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A51799-52D7-0FF1-2850-7C185BDA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59443"/>
            <a:ext cx="4572000" cy="37840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04078B-DBD2-B95E-62E0-A5AA213CA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359443"/>
            <a:ext cx="4572000" cy="3784057"/>
          </a:xfrm>
          <a:prstGeom prst="rect">
            <a:avLst/>
          </a:prstGeom>
        </p:spPr>
      </p:pic>
      <p:pic>
        <p:nvPicPr>
          <p:cNvPr id="3" name="Рисунок 2" descr="Отпечатки лап со сплошной заливкой">
            <a:extLst>
              <a:ext uri="{FF2B5EF4-FFF2-40B4-BE49-F238E27FC236}">
                <a16:creationId xmlns:a16="http://schemas.microsoft.com/office/drawing/2014/main" id="{570EC689-C187-C46B-8493-811C8E32A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473250">
            <a:off x="7573177" y="118861"/>
            <a:ext cx="1515296" cy="15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21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385;p46">
            <a:extLst>
              <a:ext uri="{FF2B5EF4-FFF2-40B4-BE49-F238E27FC236}">
                <a16:creationId xmlns:a16="http://schemas.microsoft.com/office/drawing/2014/main" id="{EC3B0EE5-5781-F587-53DD-4A334AC9C97C}"/>
              </a:ext>
            </a:extLst>
          </p:cNvPr>
          <p:cNvSpPr/>
          <p:nvPr/>
        </p:nvSpPr>
        <p:spPr>
          <a:xfrm rot="16200000" flipH="1">
            <a:off x="8006725" y="168288"/>
            <a:ext cx="1305562" cy="968989"/>
          </a:xfrm>
          <a:custGeom>
            <a:avLst/>
            <a:gdLst/>
            <a:ahLst/>
            <a:cxnLst/>
            <a:rect l="l" t="t" r="r" b="b"/>
            <a:pathLst>
              <a:path w="192689" h="135235" extrusionOk="0">
                <a:moveTo>
                  <a:pt x="1382" y="0"/>
                </a:moveTo>
                <a:cubicBezTo>
                  <a:pt x="485" y="0"/>
                  <a:pt x="1" y="23"/>
                  <a:pt x="1" y="23"/>
                </a:cubicBezTo>
                <a:lnTo>
                  <a:pt x="28" y="23"/>
                </a:lnTo>
                <a:lnTo>
                  <a:pt x="28" y="135235"/>
                </a:lnTo>
                <a:lnTo>
                  <a:pt x="191766" y="135235"/>
                </a:lnTo>
                <a:cubicBezTo>
                  <a:pt x="191766" y="135235"/>
                  <a:pt x="192689" y="117903"/>
                  <a:pt x="167789" y="101466"/>
                </a:cubicBezTo>
                <a:cubicBezTo>
                  <a:pt x="142916" y="85029"/>
                  <a:pt x="101552" y="83130"/>
                  <a:pt x="75703" y="40383"/>
                </a:cubicBezTo>
                <a:cubicBezTo>
                  <a:pt x="52425" y="1896"/>
                  <a:pt x="9595" y="0"/>
                  <a:pt x="13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520;p54">
            <a:extLst>
              <a:ext uri="{FF2B5EF4-FFF2-40B4-BE49-F238E27FC236}">
                <a16:creationId xmlns:a16="http://schemas.microsoft.com/office/drawing/2014/main" id="{5BDC3311-CE21-B9EF-BA3B-61A3BE5B3D81}"/>
              </a:ext>
            </a:extLst>
          </p:cNvPr>
          <p:cNvSpPr/>
          <p:nvPr/>
        </p:nvSpPr>
        <p:spPr>
          <a:xfrm rot="15620763">
            <a:off x="-120550" y="4016551"/>
            <a:ext cx="1393382" cy="1108485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EE64F-46E0-9125-62D8-BEEC5991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99" y="84037"/>
            <a:ext cx="7751400" cy="572700"/>
          </a:xfrm>
        </p:spPr>
        <p:txBody>
          <a:bodyPr/>
          <a:lstStyle/>
          <a:p>
            <a:r>
              <a:rPr lang="ru-RU" b="1" dirty="0">
                <a:latin typeface="Proxima Nova" panose="020B0604020202020204" charset="0"/>
              </a:rPr>
              <a:t>Конкуренты</a:t>
            </a:r>
          </a:p>
        </p:txBody>
      </p:sp>
      <p:sp>
        <p:nvSpPr>
          <p:cNvPr id="3" name="Google Shape;521;p54">
            <a:extLst>
              <a:ext uri="{FF2B5EF4-FFF2-40B4-BE49-F238E27FC236}">
                <a16:creationId xmlns:a16="http://schemas.microsoft.com/office/drawing/2014/main" id="{2A590621-E18D-1A24-53A0-8D7CBD110900}"/>
              </a:ext>
            </a:extLst>
          </p:cNvPr>
          <p:cNvSpPr/>
          <p:nvPr/>
        </p:nvSpPr>
        <p:spPr>
          <a:xfrm>
            <a:off x="362471" y="572700"/>
            <a:ext cx="8641429" cy="4455113"/>
          </a:xfrm>
          <a:custGeom>
            <a:avLst/>
            <a:gdLst/>
            <a:ahLst/>
            <a:cxnLst/>
            <a:rect l="l" t="t" r="r" b="b"/>
            <a:pathLst>
              <a:path w="50456" h="17723" extrusionOk="0">
                <a:moveTo>
                  <a:pt x="40442" y="0"/>
                </a:moveTo>
                <a:cubicBezTo>
                  <a:pt x="39451" y="0"/>
                  <a:pt x="39451" y="151"/>
                  <a:pt x="38417" y="151"/>
                </a:cubicBezTo>
                <a:cubicBezTo>
                  <a:pt x="37427" y="172"/>
                  <a:pt x="37427" y="323"/>
                  <a:pt x="36393" y="323"/>
                </a:cubicBezTo>
                <a:cubicBezTo>
                  <a:pt x="36191" y="332"/>
                  <a:pt x="36029" y="335"/>
                  <a:pt x="35891" y="335"/>
                </a:cubicBezTo>
                <a:cubicBezTo>
                  <a:pt x="35340" y="335"/>
                  <a:pt x="35174" y="280"/>
                  <a:pt x="34347" y="280"/>
                </a:cubicBezTo>
                <a:cubicBezTo>
                  <a:pt x="33335" y="280"/>
                  <a:pt x="33335" y="108"/>
                  <a:pt x="32302" y="108"/>
                </a:cubicBezTo>
                <a:cubicBezTo>
                  <a:pt x="31311" y="108"/>
                  <a:pt x="31311" y="194"/>
                  <a:pt x="30299" y="194"/>
                </a:cubicBezTo>
                <a:cubicBezTo>
                  <a:pt x="29287" y="194"/>
                  <a:pt x="29287" y="172"/>
                  <a:pt x="28275" y="172"/>
                </a:cubicBezTo>
                <a:cubicBezTo>
                  <a:pt x="27284" y="172"/>
                  <a:pt x="27284" y="431"/>
                  <a:pt x="26251" y="431"/>
                </a:cubicBezTo>
                <a:cubicBezTo>
                  <a:pt x="26082" y="438"/>
                  <a:pt x="25941" y="441"/>
                  <a:pt x="25819" y="441"/>
                </a:cubicBezTo>
                <a:cubicBezTo>
                  <a:pt x="25210" y="441"/>
                  <a:pt x="25066" y="366"/>
                  <a:pt x="24205" y="366"/>
                </a:cubicBezTo>
                <a:cubicBezTo>
                  <a:pt x="23214" y="388"/>
                  <a:pt x="23214" y="388"/>
                  <a:pt x="22181" y="388"/>
                </a:cubicBezTo>
                <a:cubicBezTo>
                  <a:pt x="21168" y="388"/>
                  <a:pt x="21168" y="215"/>
                  <a:pt x="20135" y="215"/>
                </a:cubicBezTo>
                <a:cubicBezTo>
                  <a:pt x="19144" y="258"/>
                  <a:pt x="19144" y="323"/>
                  <a:pt x="18132" y="323"/>
                </a:cubicBezTo>
                <a:cubicBezTo>
                  <a:pt x="17120" y="323"/>
                  <a:pt x="17120" y="495"/>
                  <a:pt x="16108" y="495"/>
                </a:cubicBezTo>
                <a:cubicBezTo>
                  <a:pt x="15995" y="498"/>
                  <a:pt x="15894" y="499"/>
                  <a:pt x="15802" y="499"/>
                </a:cubicBezTo>
                <a:cubicBezTo>
                  <a:pt x="15259" y="499"/>
                  <a:pt x="15054" y="462"/>
                  <a:pt x="14590" y="462"/>
                </a:cubicBezTo>
                <a:cubicBezTo>
                  <a:pt x="14451" y="462"/>
                  <a:pt x="14287" y="465"/>
                  <a:pt x="14084" y="474"/>
                </a:cubicBezTo>
                <a:cubicBezTo>
                  <a:pt x="13942" y="477"/>
                  <a:pt x="13821" y="478"/>
                  <a:pt x="13714" y="478"/>
                </a:cubicBezTo>
                <a:cubicBezTo>
                  <a:pt x="13072" y="478"/>
                  <a:pt x="12945" y="431"/>
                  <a:pt x="12060" y="431"/>
                </a:cubicBezTo>
                <a:cubicBezTo>
                  <a:pt x="11047" y="431"/>
                  <a:pt x="11047" y="323"/>
                  <a:pt x="10014" y="323"/>
                </a:cubicBezTo>
                <a:cubicBezTo>
                  <a:pt x="9023" y="366"/>
                  <a:pt x="9023" y="625"/>
                  <a:pt x="8011" y="646"/>
                </a:cubicBezTo>
                <a:cubicBezTo>
                  <a:pt x="7804" y="655"/>
                  <a:pt x="7639" y="658"/>
                  <a:pt x="7499" y="658"/>
                </a:cubicBezTo>
                <a:cubicBezTo>
                  <a:pt x="6937" y="658"/>
                  <a:pt x="6775" y="603"/>
                  <a:pt x="5965" y="603"/>
                </a:cubicBezTo>
                <a:cubicBezTo>
                  <a:pt x="4953" y="603"/>
                  <a:pt x="4953" y="538"/>
                  <a:pt x="3941" y="538"/>
                </a:cubicBezTo>
                <a:cubicBezTo>
                  <a:pt x="2951" y="538"/>
                  <a:pt x="2951" y="711"/>
                  <a:pt x="1917" y="711"/>
                </a:cubicBezTo>
                <a:cubicBezTo>
                  <a:pt x="1508" y="711"/>
                  <a:pt x="1163" y="861"/>
                  <a:pt x="1120" y="1271"/>
                </a:cubicBezTo>
                <a:cubicBezTo>
                  <a:pt x="1034" y="2240"/>
                  <a:pt x="1012" y="2240"/>
                  <a:pt x="948" y="3187"/>
                </a:cubicBezTo>
                <a:cubicBezTo>
                  <a:pt x="862" y="4156"/>
                  <a:pt x="797" y="4156"/>
                  <a:pt x="733" y="5104"/>
                </a:cubicBezTo>
                <a:cubicBezTo>
                  <a:pt x="689" y="6030"/>
                  <a:pt x="905" y="6073"/>
                  <a:pt x="840" y="6999"/>
                </a:cubicBezTo>
                <a:cubicBezTo>
                  <a:pt x="797" y="7946"/>
                  <a:pt x="646" y="7946"/>
                  <a:pt x="603" y="8894"/>
                </a:cubicBezTo>
                <a:cubicBezTo>
                  <a:pt x="539" y="9841"/>
                  <a:pt x="603" y="9863"/>
                  <a:pt x="539" y="10810"/>
                </a:cubicBezTo>
                <a:cubicBezTo>
                  <a:pt x="496" y="11736"/>
                  <a:pt x="323" y="11736"/>
                  <a:pt x="280" y="12684"/>
                </a:cubicBezTo>
                <a:cubicBezTo>
                  <a:pt x="194" y="13631"/>
                  <a:pt x="323" y="13653"/>
                  <a:pt x="280" y="14600"/>
                </a:cubicBezTo>
                <a:cubicBezTo>
                  <a:pt x="194" y="15569"/>
                  <a:pt x="173" y="15569"/>
                  <a:pt x="86" y="16517"/>
                </a:cubicBezTo>
                <a:cubicBezTo>
                  <a:pt x="0" y="17077"/>
                  <a:pt x="496" y="17637"/>
                  <a:pt x="1056" y="17637"/>
                </a:cubicBezTo>
                <a:cubicBezTo>
                  <a:pt x="2046" y="17637"/>
                  <a:pt x="2068" y="17507"/>
                  <a:pt x="3080" y="17507"/>
                </a:cubicBezTo>
                <a:cubicBezTo>
                  <a:pt x="4070" y="17507"/>
                  <a:pt x="4070" y="17680"/>
                  <a:pt x="5104" y="17680"/>
                </a:cubicBezTo>
                <a:cubicBezTo>
                  <a:pt x="6095" y="17680"/>
                  <a:pt x="6095" y="17615"/>
                  <a:pt x="7107" y="17615"/>
                </a:cubicBezTo>
                <a:cubicBezTo>
                  <a:pt x="8119" y="17615"/>
                  <a:pt x="8119" y="17594"/>
                  <a:pt x="9131" y="17594"/>
                </a:cubicBezTo>
                <a:cubicBezTo>
                  <a:pt x="10121" y="17594"/>
                  <a:pt x="10121" y="17637"/>
                  <a:pt x="11155" y="17637"/>
                </a:cubicBezTo>
                <a:cubicBezTo>
                  <a:pt x="12146" y="17637"/>
                  <a:pt x="12167" y="17486"/>
                  <a:pt x="13179" y="17486"/>
                </a:cubicBezTo>
                <a:cubicBezTo>
                  <a:pt x="14170" y="17486"/>
                  <a:pt x="14170" y="17594"/>
                  <a:pt x="15182" y="17594"/>
                </a:cubicBezTo>
                <a:cubicBezTo>
                  <a:pt x="16194" y="17594"/>
                  <a:pt x="16194" y="17507"/>
                  <a:pt x="17206" y="17507"/>
                </a:cubicBezTo>
                <a:cubicBezTo>
                  <a:pt x="18197" y="17507"/>
                  <a:pt x="18197" y="17594"/>
                  <a:pt x="19230" y="17594"/>
                </a:cubicBezTo>
                <a:cubicBezTo>
                  <a:pt x="20221" y="17594"/>
                  <a:pt x="20221" y="17615"/>
                  <a:pt x="21255" y="17615"/>
                </a:cubicBezTo>
                <a:cubicBezTo>
                  <a:pt x="22245" y="17615"/>
                  <a:pt x="22245" y="17658"/>
                  <a:pt x="23257" y="17658"/>
                </a:cubicBezTo>
                <a:cubicBezTo>
                  <a:pt x="24269" y="17658"/>
                  <a:pt x="24269" y="17486"/>
                  <a:pt x="25282" y="17486"/>
                </a:cubicBezTo>
                <a:lnTo>
                  <a:pt x="27306" y="17486"/>
                </a:lnTo>
                <a:cubicBezTo>
                  <a:pt x="28296" y="17486"/>
                  <a:pt x="28296" y="17550"/>
                  <a:pt x="29330" y="17550"/>
                </a:cubicBezTo>
                <a:cubicBezTo>
                  <a:pt x="30321" y="17550"/>
                  <a:pt x="30321" y="17701"/>
                  <a:pt x="31333" y="17701"/>
                </a:cubicBezTo>
                <a:cubicBezTo>
                  <a:pt x="32345" y="17701"/>
                  <a:pt x="32345" y="17615"/>
                  <a:pt x="33357" y="17615"/>
                </a:cubicBezTo>
                <a:cubicBezTo>
                  <a:pt x="34347" y="17615"/>
                  <a:pt x="34347" y="17637"/>
                  <a:pt x="35381" y="17637"/>
                </a:cubicBezTo>
                <a:cubicBezTo>
                  <a:pt x="36372" y="17615"/>
                  <a:pt x="36372" y="17507"/>
                  <a:pt x="37405" y="17507"/>
                </a:cubicBezTo>
                <a:cubicBezTo>
                  <a:pt x="38396" y="17507"/>
                  <a:pt x="38396" y="17723"/>
                  <a:pt x="39408" y="17723"/>
                </a:cubicBezTo>
                <a:cubicBezTo>
                  <a:pt x="40420" y="17723"/>
                  <a:pt x="40420" y="17701"/>
                  <a:pt x="41432" y="17701"/>
                </a:cubicBezTo>
                <a:cubicBezTo>
                  <a:pt x="42423" y="17701"/>
                  <a:pt x="42423" y="17594"/>
                  <a:pt x="43456" y="17594"/>
                </a:cubicBezTo>
                <a:cubicBezTo>
                  <a:pt x="44447" y="17594"/>
                  <a:pt x="44447" y="17723"/>
                  <a:pt x="45481" y="17723"/>
                </a:cubicBezTo>
                <a:cubicBezTo>
                  <a:pt x="46471" y="17723"/>
                  <a:pt x="46471" y="17615"/>
                  <a:pt x="47483" y="17615"/>
                </a:cubicBezTo>
                <a:lnTo>
                  <a:pt x="49508" y="17615"/>
                </a:lnTo>
                <a:cubicBezTo>
                  <a:pt x="49917" y="17615"/>
                  <a:pt x="50326" y="17249"/>
                  <a:pt x="50455" y="16775"/>
                </a:cubicBezTo>
                <a:cubicBezTo>
                  <a:pt x="50433" y="15785"/>
                  <a:pt x="50369" y="15785"/>
                  <a:pt x="50326" y="14816"/>
                </a:cubicBezTo>
                <a:cubicBezTo>
                  <a:pt x="50261" y="13825"/>
                  <a:pt x="50261" y="13825"/>
                  <a:pt x="50218" y="12856"/>
                </a:cubicBezTo>
                <a:cubicBezTo>
                  <a:pt x="50154" y="11844"/>
                  <a:pt x="50046" y="11844"/>
                  <a:pt x="50003" y="10875"/>
                </a:cubicBezTo>
                <a:cubicBezTo>
                  <a:pt x="49960" y="9906"/>
                  <a:pt x="50046" y="9884"/>
                  <a:pt x="50003" y="8915"/>
                </a:cubicBezTo>
                <a:cubicBezTo>
                  <a:pt x="49960" y="7946"/>
                  <a:pt x="50003" y="7925"/>
                  <a:pt x="49938" y="6956"/>
                </a:cubicBezTo>
                <a:cubicBezTo>
                  <a:pt x="49895" y="5987"/>
                  <a:pt x="49938" y="5965"/>
                  <a:pt x="49895" y="4996"/>
                </a:cubicBezTo>
                <a:cubicBezTo>
                  <a:pt x="49852" y="4027"/>
                  <a:pt x="49938" y="3984"/>
                  <a:pt x="49895" y="3015"/>
                </a:cubicBezTo>
                <a:cubicBezTo>
                  <a:pt x="49831" y="2024"/>
                  <a:pt x="49809" y="2024"/>
                  <a:pt x="49744" y="1055"/>
                </a:cubicBezTo>
                <a:cubicBezTo>
                  <a:pt x="49701" y="495"/>
                  <a:pt x="49163" y="194"/>
                  <a:pt x="48603" y="194"/>
                </a:cubicBezTo>
                <a:cubicBezTo>
                  <a:pt x="47569" y="194"/>
                  <a:pt x="47569" y="86"/>
                  <a:pt x="46557" y="86"/>
                </a:cubicBezTo>
                <a:cubicBezTo>
                  <a:pt x="45545" y="108"/>
                  <a:pt x="45545" y="194"/>
                  <a:pt x="44533" y="194"/>
                </a:cubicBezTo>
                <a:cubicBezTo>
                  <a:pt x="43499" y="194"/>
                  <a:pt x="43499" y="151"/>
                  <a:pt x="42487" y="151"/>
                </a:cubicBezTo>
                <a:cubicBezTo>
                  <a:pt x="41454" y="151"/>
                  <a:pt x="41454" y="0"/>
                  <a:pt x="40442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D8541EA3-4A1A-4878-0EC4-133E287A8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708947"/>
              </p:ext>
            </p:extLst>
          </p:nvPr>
        </p:nvGraphicFramePr>
        <p:xfrm>
          <a:off x="696299" y="790084"/>
          <a:ext cx="8145136" cy="408604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12778">
                  <a:extLst>
                    <a:ext uri="{9D8B030D-6E8A-4147-A177-3AD203B41FA5}">
                      <a16:colId xmlns:a16="http://schemas.microsoft.com/office/drawing/2014/main" val="358235879"/>
                    </a:ext>
                  </a:extLst>
                </a:gridCol>
                <a:gridCol w="1207806">
                  <a:extLst>
                    <a:ext uri="{9D8B030D-6E8A-4147-A177-3AD203B41FA5}">
                      <a16:colId xmlns:a16="http://schemas.microsoft.com/office/drawing/2014/main" val="3400270954"/>
                    </a:ext>
                  </a:extLst>
                </a:gridCol>
                <a:gridCol w="975628">
                  <a:extLst>
                    <a:ext uri="{9D8B030D-6E8A-4147-A177-3AD203B41FA5}">
                      <a16:colId xmlns:a16="http://schemas.microsoft.com/office/drawing/2014/main" val="2902574129"/>
                    </a:ext>
                  </a:extLst>
                </a:gridCol>
                <a:gridCol w="983931">
                  <a:extLst>
                    <a:ext uri="{9D8B030D-6E8A-4147-A177-3AD203B41FA5}">
                      <a16:colId xmlns:a16="http://schemas.microsoft.com/office/drawing/2014/main" val="2824292604"/>
                    </a:ext>
                  </a:extLst>
                </a:gridCol>
                <a:gridCol w="1013097">
                  <a:extLst>
                    <a:ext uri="{9D8B030D-6E8A-4147-A177-3AD203B41FA5}">
                      <a16:colId xmlns:a16="http://schemas.microsoft.com/office/drawing/2014/main" val="1474816816"/>
                    </a:ext>
                  </a:extLst>
                </a:gridCol>
                <a:gridCol w="1136323">
                  <a:extLst>
                    <a:ext uri="{9D8B030D-6E8A-4147-A177-3AD203B41FA5}">
                      <a16:colId xmlns:a16="http://schemas.microsoft.com/office/drawing/2014/main" val="64170645"/>
                    </a:ext>
                  </a:extLst>
                </a:gridCol>
                <a:gridCol w="1215573">
                  <a:extLst>
                    <a:ext uri="{9D8B030D-6E8A-4147-A177-3AD203B41FA5}">
                      <a16:colId xmlns:a16="http://schemas.microsoft.com/office/drawing/2014/main" val="455461846"/>
                    </a:ext>
                  </a:extLst>
                </a:gridCol>
              </a:tblGrid>
              <a:tr h="4499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Критерий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TailsUp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GoDog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Dogo</a:t>
                      </a:r>
                      <a:endParaRPr lang="en-U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11pets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PetPerfect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VK</a:t>
                      </a: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 питомцы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46012118"/>
                  </a:ext>
                </a:extLst>
              </a:tr>
              <a:tr h="7444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Поддержка русского языка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00195224"/>
                  </a:ext>
                </a:extLst>
              </a:tr>
              <a:tr h="9872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Возможность оплаты на территории РФ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 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360863416"/>
                  </a:ext>
                </a:extLst>
              </a:tr>
              <a:tr h="6282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Кросс-</a:t>
                      </a:r>
                      <a:r>
                        <a:rPr lang="ru-RU" sz="1200" b="1" dirty="0" err="1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платформенность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589065239"/>
                  </a:ext>
                </a:extLst>
              </a:tr>
              <a:tr h="53174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Стоимость (руб.)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199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476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469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688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737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934343937"/>
                  </a:ext>
                </a:extLst>
              </a:tr>
              <a:tr h="74444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Интуитивно понятный интерфейс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774697645"/>
                  </a:ext>
                </a:extLst>
              </a:tr>
            </a:tbl>
          </a:graphicData>
        </a:graphic>
      </p:graphicFrame>
      <p:pic>
        <p:nvPicPr>
          <p:cNvPr id="8" name="Рисунок 7" descr="Флажок со сплошной заливкой">
            <a:extLst>
              <a:ext uri="{FF2B5EF4-FFF2-40B4-BE49-F238E27FC236}">
                <a16:creationId xmlns:a16="http://schemas.microsoft.com/office/drawing/2014/main" id="{D71B7900-9929-FF49-296F-9184E52CB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3533" y="1433441"/>
            <a:ext cx="409847" cy="409847"/>
          </a:xfrm>
          <a:prstGeom prst="rect">
            <a:avLst/>
          </a:prstGeom>
        </p:spPr>
      </p:pic>
      <p:pic>
        <p:nvPicPr>
          <p:cNvPr id="10" name="Рисунок 9" descr="Флажок со сплошной заливкой">
            <a:extLst>
              <a:ext uri="{FF2B5EF4-FFF2-40B4-BE49-F238E27FC236}">
                <a16:creationId xmlns:a16="http://schemas.microsoft.com/office/drawing/2014/main" id="{DD5994C4-00CB-26B0-9900-F6CAE3178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3531" y="4313248"/>
            <a:ext cx="409847" cy="409847"/>
          </a:xfrm>
          <a:prstGeom prst="rect">
            <a:avLst/>
          </a:prstGeom>
        </p:spPr>
      </p:pic>
      <p:pic>
        <p:nvPicPr>
          <p:cNvPr id="11" name="Рисунок 10" descr="Флажок со сплошной заливкой">
            <a:extLst>
              <a:ext uri="{FF2B5EF4-FFF2-40B4-BE49-F238E27FC236}">
                <a16:creationId xmlns:a16="http://schemas.microsoft.com/office/drawing/2014/main" id="{F7198E3D-8B1C-B75C-DE1B-949E2FB0E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3532" y="3078268"/>
            <a:ext cx="409847" cy="409847"/>
          </a:xfrm>
          <a:prstGeom prst="rect">
            <a:avLst/>
          </a:prstGeom>
        </p:spPr>
      </p:pic>
      <p:pic>
        <p:nvPicPr>
          <p:cNvPr id="12" name="Рисунок 11" descr="Флажок со сплошной заливкой">
            <a:extLst>
              <a:ext uri="{FF2B5EF4-FFF2-40B4-BE49-F238E27FC236}">
                <a16:creationId xmlns:a16="http://schemas.microsoft.com/office/drawing/2014/main" id="{6FDBD395-B416-027E-60E3-9D47E2FCF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3531" y="2260859"/>
            <a:ext cx="409847" cy="4098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F7B5E0-A503-365F-60CA-F5DBD784BEC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82" b="97403" l="563" r="94747">
                        <a14:foregroundMark x1="21951" y1="11503" x2="30206" y2="11317"/>
                        <a14:foregroundMark x1="20075" y1="7978" x2="24203" y2="6308"/>
                        <a14:foregroundMark x1="20826" y1="5751" x2="26642" y2="5751"/>
                        <a14:foregroundMark x1="37336" y1="7050" x2="48218" y2="7607"/>
                        <a14:foregroundMark x1="36210" y1="4082" x2="56285" y2="4638"/>
                        <a14:foregroundMark x1="56285" y1="4638" x2="64540" y2="4082"/>
                        <a14:foregroundMark x1="36023" y1="4267" x2="36023" y2="4267"/>
                        <a14:foregroundMark x1="35084" y1="4267" x2="36210" y2="4453"/>
                        <a14:foregroundMark x1="34334" y1="5009" x2="38649" y2="4824"/>
                        <a14:foregroundMark x1="33583" y1="4267" x2="39212" y2="4082"/>
                        <a14:foregroundMark x1="12758" y1="33024" x2="14259" y2="47495"/>
                        <a14:foregroundMark x1="18386" y1="23377" x2="13696" y2="37662"/>
                        <a14:foregroundMark x1="13696" y1="37662" x2="13884" y2="56401"/>
                        <a14:foregroundMark x1="13884" y1="56401" x2="14071" y2="56586"/>
                        <a14:foregroundMark x1="25704" y1="26531" x2="17261" y2="40631"/>
                        <a14:foregroundMark x1="17261" y1="40631" x2="11820" y2="71800"/>
                        <a14:foregroundMark x1="11820" y1="71800" x2="14634" y2="78479"/>
                        <a14:foregroundMark x1="17636" y1="82560" x2="26266" y2="28386"/>
                        <a14:foregroundMark x1="26266" y1="28386" x2="27205" y2="26716"/>
                        <a14:foregroundMark x1="18762" y1="43228" x2="15197" y2="47866"/>
                        <a14:foregroundMark x1="12616" y1="11175" x2="5133" y2="45758"/>
                        <a14:foregroundMark x1="13508" y1="7050" x2="13024" y2="9288"/>
                        <a14:foregroundMark x1="5227" y1="53358" x2="5816" y2="64193"/>
                        <a14:foregroundMark x1="5816" y1="64193" x2="10131" y2="76994"/>
                        <a14:foregroundMark x1="10131" y1="76994" x2="18949" y2="89610"/>
                        <a14:foregroundMark x1="12946" y1="89796" x2="7505" y2="81447"/>
                        <a14:foregroundMark x1="7505" y1="81447" x2="2656" y2="59340"/>
                        <a14:foregroundMark x1="1628" y1="45071" x2="6567" y2="13729"/>
                        <a14:foregroundMark x1="6567" y1="13729" x2="5885" y2="15043"/>
                        <a14:foregroundMark x1="11632" y1="88312" x2="23265" y2="94991"/>
                        <a14:foregroundMark x1="23265" y1="94991" x2="50844" y2="97217"/>
                        <a14:foregroundMark x1="50844" y1="97217" x2="78236" y2="94620"/>
                        <a14:foregroundMark x1="78236" y1="94620" x2="92683" y2="84230"/>
                        <a14:foregroundMark x1="92683" y1="84230" x2="97186" y2="72356"/>
                        <a14:foregroundMark x1="97186" y1="72356" x2="97373" y2="27458"/>
                        <a14:foregroundMark x1="97373" y1="27458" x2="93058" y2="14657"/>
                        <a14:foregroundMark x1="93058" y1="14657" x2="80675" y2="5195"/>
                        <a14:foregroundMark x1="88931" y1="12987" x2="88368" y2="77551"/>
                        <a14:foregroundMark x1="88368" y1="77551" x2="85741" y2="88312"/>
                        <a14:foregroundMark x1="87242" y1="85158" x2="87430" y2="28942"/>
                        <a14:foregroundMark x1="87430" y1="28942" x2="87430" y2="28942"/>
                        <a14:foregroundMark x1="85741" y1="41744" x2="75235" y2="97403"/>
                        <a14:foregroundMark x1="79362" y1="83117" x2="84428" y2="32468"/>
                        <a14:foregroundMark x1="94747" y1="34323" x2="91370" y2="69388"/>
                        <a14:foregroundMark x1="2627" y1="46939" x2="2439" y2="56957"/>
                        <a14:backgroundMark x1="8255" y1="7236" x2="9193" y2="7236"/>
                        <a14:backgroundMark x1="9756" y1="7421" x2="8630" y2="7978"/>
                        <a14:backgroundMark x1="9193" y1="9462" x2="7505" y2="9833"/>
                        <a14:backgroundMark x1="9006" y1="7978" x2="10507" y2="6679"/>
                        <a14:backgroundMark x1="10319" y1="7607" x2="8818" y2="9647"/>
                        <a14:backgroundMark x1="360" y1="46898" x2="188" y2="43599"/>
                        <a14:backgroundMark x1="481" y1="46900" x2="375" y2="43228"/>
                        <a14:backgroundMark x1="375" y1="43228" x2="188" y2="43043"/>
                        <a14:backgroundMark x1="1437" y1="56939" x2="1501" y2="59369"/>
                        <a14:backgroundMark x1="1126" y1="45083" x2="1174" y2="469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349" y="902057"/>
            <a:ext cx="243727" cy="2403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EC05632-7968-EDBE-A349-4048131CF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2" b="98000" l="1222" r="99778">
                        <a14:foregroundMark x1="22444" y1="45889" x2="26000" y2="21111"/>
                        <a14:foregroundMark x1="11222" y1="22333" x2="18556" y2="14444"/>
                        <a14:foregroundMark x1="18556" y1="14444" x2="53778" y2="6667"/>
                        <a14:foregroundMark x1="53778" y1="6667" x2="66889" y2="8889"/>
                        <a14:foregroundMark x1="5111" y1="6333" x2="28000" y2="4444"/>
                        <a14:foregroundMark x1="28000" y1="4444" x2="68111" y2="6667"/>
                        <a14:foregroundMark x1="68111" y1="6667" x2="81000" y2="14556"/>
                        <a14:foregroundMark x1="81000" y1="14556" x2="93444" y2="46667"/>
                        <a14:foregroundMark x1="93444" y1="46667" x2="93000" y2="70556"/>
                        <a14:foregroundMark x1="96667" y1="42333" x2="92444" y2="17000"/>
                        <a14:foregroundMark x1="92444" y1="17000" x2="83889" y2="6333"/>
                        <a14:foregroundMark x1="83889" y1="6333" x2="35222" y2="556"/>
                        <a14:foregroundMark x1="35222" y1="556" x2="12000" y2="3222"/>
                        <a14:foregroundMark x1="12000" y1="3222" x2="2778" y2="9222"/>
                        <a14:foregroundMark x1="2778" y1="9222" x2="7222" y2="95889"/>
                        <a14:foregroundMark x1="7222" y1="95889" x2="73778" y2="95000"/>
                        <a14:foregroundMark x1="73778" y1="95000" x2="97556" y2="80000"/>
                        <a14:foregroundMark x1="97556" y1="80000" x2="99778" y2="76222"/>
                        <a14:foregroundMark x1="97667" y1="81889" x2="69556" y2="98222"/>
                        <a14:foregroundMark x1="69556" y1="98222" x2="15111" y2="89000"/>
                        <a14:foregroundMark x1="20778" y1="97444" x2="13333" y2="92000"/>
                        <a14:foregroundMark x1="13333" y1="92000" x2="5000" y2="60778"/>
                        <a14:foregroundMark x1="5000" y1="60778" x2="5111" y2="36667"/>
                        <a14:foregroundMark x1="7111" y1="93111" x2="1333" y2="40667"/>
                        <a14:foregroundMark x1="1333" y1="40667" x2="4667" y2="13667"/>
                        <a14:foregroundMark x1="8111" y1="5667" x2="42556" y2="222"/>
                        <a14:foregroundMark x1="42556" y1="222" x2="94667" y2="9222"/>
                        <a14:foregroundMark x1="94667" y1="9222" x2="99778" y2="15667"/>
                        <a14:foregroundMark x1="85444" y1="30000" x2="26444" y2="95778"/>
                        <a14:foregroundMark x1="81778" y1="17667" x2="12778" y2="80889"/>
                        <a14:foregroundMark x1="13000" y1="14000" x2="37778" y2="28000"/>
                        <a14:foregroundMark x1="37778" y1="28000" x2="63333" y2="72111"/>
                        <a14:foregroundMark x1="63333" y1="72111" x2="59000" y2="81111"/>
                        <a14:foregroundMark x1="95667" y1="43333" x2="35889" y2="74111"/>
                        <a14:foregroundMark x1="85556" y1="30444" x2="46667" y2="52778"/>
                        <a14:foregroundMark x1="30667" y1="9444" x2="67778" y2="38333"/>
                        <a14:foregroundMark x1="76222" y1="13444" x2="37111" y2="28778"/>
                        <a14:foregroundMark x1="15667" y1="26000" x2="10444" y2="36778"/>
                        <a14:foregroundMark x1="22889" y1="19889" x2="28222" y2="75444"/>
                        <a14:foregroundMark x1="50000" y1="32556" x2="16111" y2="64444"/>
                        <a14:foregroundMark x1="71333" y1="69556" x2="56889" y2="69111"/>
                        <a14:foregroundMark x1="56889" y1="69111" x2="44111" y2="89222"/>
                        <a14:foregroundMark x1="44111" y1="89222" x2="56444" y2="89889"/>
                        <a14:foregroundMark x1="26556" y1="45444" x2="59889" y2="69889"/>
                        <a14:foregroundMark x1="63000" y1="87778" x2="95444" y2="61111"/>
                        <a14:foregroundMark x1="82444" y1="81444" x2="78111" y2="42889"/>
                        <a14:foregroundMark x1="77778" y1="88222" x2="92222" y2="93667"/>
                        <a14:foregroundMark x1="92222" y1="93667" x2="92222" y2="93667"/>
                        <a14:backgroundMark x1="1333" y1="4778" x2="4667" y2="667"/>
                        <a14:backgroundMark x1="97778" y1="1444" x2="98667" y2="2556"/>
                        <a14:backgroundMark x1="98667" y1="97333" x2="99111" y2="97111"/>
                        <a14:backgroundMark x1="667" y1="94111" x2="4889" y2="97778"/>
                        <a14:backgroundMark x1="96667" y1="98778" x2="99556" y2="95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3308" y="907957"/>
            <a:ext cx="246541" cy="24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AFC30D0-626C-6C5C-E719-BC78E192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7206" y="904951"/>
            <a:ext cx="240337" cy="24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0446F095-A870-62B5-6860-70493715E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800" y="904951"/>
            <a:ext cx="243609" cy="24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D475C36-02D9-E8E1-EE74-6BE6BFE139F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086" y="818653"/>
            <a:ext cx="409847" cy="394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B1A44FA7-33C0-947C-E3AE-0B2D5D10F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" b="97250" l="250" r="98500">
                        <a14:foregroundMark x1="38750" y1="7750" x2="23250" y2="14250"/>
                        <a14:foregroundMark x1="23250" y1="14250" x2="18000" y2="74750"/>
                        <a14:foregroundMark x1="18000" y1="74750" x2="73342" y2="93554"/>
                        <a14:foregroundMark x1="85660" y1="84208" x2="93250" y2="51500"/>
                        <a14:foregroundMark x1="85281" y1="85842" x2="85323" y2="85660"/>
                        <a14:foregroundMark x1="93250" y1="51500" x2="59250" y2="18000"/>
                        <a14:foregroundMark x1="59250" y1="18000" x2="53750" y2="15500"/>
                        <a14:foregroundMark x1="72000" y1="11250" x2="40250" y2="13000"/>
                        <a14:foregroundMark x1="40250" y1="13000" x2="14750" y2="61500"/>
                        <a14:foregroundMark x1="14750" y1="61500" x2="54250" y2="97250"/>
                        <a14:foregroundMark x1="41250" y1="6500" x2="64250" y2="19500"/>
                        <a14:foregroundMark x1="64250" y1="19500" x2="68750" y2="76750"/>
                        <a14:foregroundMark x1="68750" y1="76750" x2="32250" y2="88500"/>
                        <a14:foregroundMark x1="67000" y1="7750" x2="47000" y2="7750"/>
                        <a14:foregroundMark x1="47000" y1="7750" x2="11250" y2="42000"/>
                        <a14:foregroundMark x1="11250" y1="42000" x2="25500" y2="84250"/>
                        <a14:foregroundMark x1="25500" y1="84250" x2="77000" y2="75750"/>
                        <a14:foregroundMark x1="77000" y1="75750" x2="97000" y2="52000"/>
                        <a14:foregroundMark x1="97000" y1="52000" x2="85250" y2="28500"/>
                        <a14:foregroundMark x1="85250" y1="28500" x2="56440" y2="2309"/>
                        <a14:foregroundMark x1="34250" y1="14500" x2="5000" y2="40750"/>
                        <a14:foregroundMark x1="5000" y1="40750" x2="4750" y2="54750"/>
                        <a14:foregroundMark x1="4750" y1="54750" x2="15750" y2="71500"/>
                        <a14:foregroundMark x1="15750" y1="71500" x2="46750" y2="85500"/>
                        <a14:foregroundMark x1="46750" y1="85500" x2="76750" y2="76500"/>
                        <a14:foregroundMark x1="76750" y1="76500" x2="85500" y2="51750"/>
                        <a14:foregroundMark x1="85500" y1="51750" x2="84500" y2="47000"/>
                        <a14:foregroundMark x1="84750" y1="35000" x2="49500" y2="66250"/>
                        <a14:foregroundMark x1="84750" y1="27750" x2="22500" y2="18750"/>
                        <a14:foregroundMark x1="22500" y1="18750" x2="20750" y2="19500"/>
                        <a14:foregroundMark x1="34250" y1="11750" x2="15000" y2="27750"/>
                        <a14:foregroundMark x1="15000" y1="27750" x2="250" y2="59000"/>
                        <a14:foregroundMark x1="250" y1="59000" x2="3250" y2="62250"/>
                        <a14:foregroundMark x1="32500" y1="29500" x2="48000" y2="92250"/>
                        <a14:foregroundMark x1="48000" y1="92250" x2="48250" y2="91750"/>
                        <a14:foregroundMark x1="21750" y1="33750" x2="27750" y2="52250"/>
                        <a14:foregroundMark x1="27750" y1="52250" x2="40000" y2="69500"/>
                        <a14:foregroundMark x1="45750" y1="29750" x2="10750" y2="74000"/>
                        <a14:foregroundMark x1="46500" y1="55750" x2="36250" y2="33750"/>
                        <a14:foregroundMark x1="35250" y1="29750" x2="34500" y2="71000"/>
                        <a14:foregroundMark x1="33500" y1="53250" x2="55250" y2="38250"/>
                        <a14:foregroundMark x1="79750" y1="42500" x2="67000" y2="67250"/>
                        <a14:foregroundMark x1="59500" y1="28750" x2="78750" y2="67750"/>
                        <a14:foregroundMark x1="56000" y1="39750" x2="65000" y2="76000"/>
                        <a14:foregroundMark x1="78250" y1="28750" x2="55250" y2="52250"/>
                        <a14:foregroundMark x1="76000" y1="35000" x2="91000" y2="39750"/>
                        <a14:foregroundMark x1="95250" y1="45000" x2="93500" y2="61000"/>
                        <a14:foregroundMark x1="97250" y1="52750" x2="97500" y2="47500"/>
                        <a14:foregroundMark x1="98500" y1="46000" x2="98000" y2="49250"/>
                        <a14:foregroundMark x1="57500" y1="20250" x2="42250" y2="26500"/>
                        <a14:foregroundMark x1="42250" y1="26500" x2="42000" y2="27750"/>
                        <a14:foregroundMark x1="51250" y1="17000" x2="53000" y2="79000"/>
                        <a14:foregroundMark x1="45500" y1="27000" x2="44000" y2="92000"/>
                        <a14:foregroundMark x1="39250" y1="94000" x2="52750" y2="96000"/>
                        <a14:foregroundMark x1="52750" y1="96000" x2="65250" y2="94250"/>
                        <a14:foregroundMark x1="74500" y1="87750" x2="84500" y2="74000"/>
                        <a14:foregroundMark x1="80500" y1="52500" x2="84750" y2="41750"/>
                        <a14:foregroundMark x1="96750" y1="59250" x2="88750" y2="25500"/>
                        <a14:foregroundMark x1="88750" y1="25500" x2="73250" y2="11750"/>
                        <a14:foregroundMark x1="95750" y1="43000" x2="83250" y2="13250"/>
                        <a14:foregroundMark x1="83250" y1="13250" x2="65000" y2="5500"/>
                        <a14:foregroundMark x1="65000" y1="5500" x2="55133" y2="4362"/>
                        <a14:foregroundMark x1="49849" y1="4734" x2="20500" y2="14750"/>
                        <a14:foregroundMark x1="20500" y1="14750" x2="9000" y2="29750"/>
                        <a14:foregroundMark x1="9000" y1="29750" x2="4000" y2="47500"/>
                        <a14:foregroundMark x1="4000" y1="47500" x2="7500" y2="71000"/>
                        <a14:foregroundMark x1="84250" y1="56000" x2="88750" y2="55000"/>
                        <a14:foregroundMark x1="56500" y1="34250" x2="63250" y2="36500"/>
                        <a14:foregroundMark x1="42225" y1="4734" x2="29500" y2="10500"/>
                        <a14:foregroundMark x1="34250" y1="5500" x2="12750" y2="23000"/>
                        <a14:foregroundMark x1="12750" y1="23000" x2="5750" y2="41500"/>
                        <a14:foregroundMark x1="1000" y1="55000" x2="7750" y2="32250"/>
                        <a14:foregroundMark x1="7750" y1="32250" x2="27000" y2="9750"/>
                        <a14:foregroundMark x1="40000" y1="4000" x2="55500" y2="2750"/>
                        <a14:foregroundMark x1="55500" y1="2750" x2="56000" y2="2750"/>
                        <a14:foregroundMark x1="78500" y1="56000" x2="77250" y2="63750"/>
                        <a14:foregroundMark x1="76250" y1="63250" x2="72500" y2="69750"/>
                        <a14:foregroundMark x1="79000" y1="29250" x2="80750" y2="38250"/>
                        <a14:backgroundMark x1="79500" y1="95000" x2="84000" y2="92250"/>
                        <a14:backgroundMark x1="81500" y1="96250" x2="76000" y2="97250"/>
                        <a14:backgroundMark x1="83000" y1="95750" x2="86750" y2="92500"/>
                        <a14:backgroundMark x1="86500" y1="87500" x2="83000" y2="88250"/>
                        <a14:backgroundMark x1="83000" y1="97750" x2="85000" y2="92500"/>
                        <a14:backgroundMark x1="83000" y1="96500" x2="80250" y2="96000"/>
                        <a14:backgroundMark x1="83750" y1="95500" x2="82000" y2="94750"/>
                        <a14:backgroundMark x1="86250" y1="88500" x2="86000" y2="85250"/>
                        <a14:backgroundMark x1="85250" y1="94000" x2="82000" y2="98500"/>
                        <a14:backgroundMark x1="84500" y1="95000" x2="87000" y2="90750"/>
                        <a14:backgroundMark x1="57591" y1="250" x2="57750" y2="250"/>
                        <a14:backgroundMark x1="42000" y1="250" x2="42271" y2="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7453" y="902057"/>
            <a:ext cx="263982" cy="24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Отпечатки лап со сплошной заливкой">
            <a:extLst>
              <a:ext uri="{FF2B5EF4-FFF2-40B4-BE49-F238E27FC236}">
                <a16:creationId xmlns:a16="http://schemas.microsoft.com/office/drawing/2014/main" id="{27EA3F4C-16EE-DDB0-A872-3AB1C8D0E6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909889">
            <a:off x="8550476" y="-4969"/>
            <a:ext cx="544688" cy="5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27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Отпечатки лап со сплошной заливкой">
            <a:extLst>
              <a:ext uri="{FF2B5EF4-FFF2-40B4-BE49-F238E27FC236}">
                <a16:creationId xmlns:a16="http://schemas.microsoft.com/office/drawing/2014/main" id="{BA890798-D587-7525-B4FA-1C63DA8F3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22278" flipH="1">
            <a:off x="293577" y="525374"/>
            <a:ext cx="556180" cy="556180"/>
          </a:xfrm>
          <a:prstGeom prst="rect">
            <a:avLst/>
          </a:prstGeom>
        </p:spPr>
      </p:pic>
      <p:sp>
        <p:nvSpPr>
          <p:cNvPr id="23" name="Google Shape;350;p43">
            <a:extLst>
              <a:ext uri="{FF2B5EF4-FFF2-40B4-BE49-F238E27FC236}">
                <a16:creationId xmlns:a16="http://schemas.microsoft.com/office/drawing/2014/main" id="{2DF011DD-F665-6CFD-E64F-4DE1455CACD0}"/>
              </a:ext>
            </a:extLst>
          </p:cNvPr>
          <p:cNvSpPr/>
          <p:nvPr/>
        </p:nvSpPr>
        <p:spPr>
          <a:xfrm rot="5400000">
            <a:off x="1188384" y="3010599"/>
            <a:ext cx="949404" cy="3326172"/>
          </a:xfrm>
          <a:custGeom>
            <a:avLst/>
            <a:gdLst/>
            <a:ahLst/>
            <a:cxnLst/>
            <a:rect l="l" t="t" r="r" b="b"/>
            <a:pathLst>
              <a:path w="79365" h="220898" extrusionOk="0">
                <a:moveTo>
                  <a:pt x="79365" y="1"/>
                </a:moveTo>
                <a:cubicBezTo>
                  <a:pt x="79365" y="1"/>
                  <a:pt x="0" y="36754"/>
                  <a:pt x="17387" y="71065"/>
                </a:cubicBezTo>
                <a:cubicBezTo>
                  <a:pt x="34800" y="105377"/>
                  <a:pt x="8219" y="103912"/>
                  <a:pt x="4828" y="141153"/>
                </a:cubicBezTo>
                <a:cubicBezTo>
                  <a:pt x="1438" y="178367"/>
                  <a:pt x="48796" y="179832"/>
                  <a:pt x="52648" y="199144"/>
                </a:cubicBezTo>
                <a:cubicBezTo>
                  <a:pt x="56526" y="218483"/>
                  <a:pt x="79365" y="220897"/>
                  <a:pt x="79365" y="220897"/>
                </a:cubicBezTo>
                <a:lnTo>
                  <a:pt x="7936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20;p54">
            <a:extLst>
              <a:ext uri="{FF2B5EF4-FFF2-40B4-BE49-F238E27FC236}">
                <a16:creationId xmlns:a16="http://schemas.microsoft.com/office/drawing/2014/main" id="{094951D5-4913-EBE8-B1A8-AB26CE8CE50E}"/>
              </a:ext>
            </a:extLst>
          </p:cNvPr>
          <p:cNvSpPr/>
          <p:nvPr/>
        </p:nvSpPr>
        <p:spPr>
          <a:xfrm rot="3966126">
            <a:off x="7747194" y="62554"/>
            <a:ext cx="1401009" cy="1153385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5" name="Google Shape;521;p54">
            <a:extLst>
              <a:ext uri="{FF2B5EF4-FFF2-40B4-BE49-F238E27FC236}">
                <a16:creationId xmlns:a16="http://schemas.microsoft.com/office/drawing/2014/main" id="{9D5ABA8F-F689-201E-4C6C-E5D030DFF872}"/>
              </a:ext>
            </a:extLst>
          </p:cNvPr>
          <p:cNvSpPr/>
          <p:nvPr/>
        </p:nvSpPr>
        <p:spPr>
          <a:xfrm>
            <a:off x="362471" y="572700"/>
            <a:ext cx="8641429" cy="4455113"/>
          </a:xfrm>
          <a:custGeom>
            <a:avLst/>
            <a:gdLst/>
            <a:ahLst/>
            <a:cxnLst/>
            <a:rect l="l" t="t" r="r" b="b"/>
            <a:pathLst>
              <a:path w="50456" h="17723" extrusionOk="0">
                <a:moveTo>
                  <a:pt x="40442" y="0"/>
                </a:moveTo>
                <a:cubicBezTo>
                  <a:pt x="39451" y="0"/>
                  <a:pt x="39451" y="151"/>
                  <a:pt x="38417" y="151"/>
                </a:cubicBezTo>
                <a:cubicBezTo>
                  <a:pt x="37427" y="172"/>
                  <a:pt x="37427" y="323"/>
                  <a:pt x="36393" y="323"/>
                </a:cubicBezTo>
                <a:cubicBezTo>
                  <a:pt x="36191" y="332"/>
                  <a:pt x="36029" y="335"/>
                  <a:pt x="35891" y="335"/>
                </a:cubicBezTo>
                <a:cubicBezTo>
                  <a:pt x="35340" y="335"/>
                  <a:pt x="35174" y="280"/>
                  <a:pt x="34347" y="280"/>
                </a:cubicBezTo>
                <a:cubicBezTo>
                  <a:pt x="33335" y="280"/>
                  <a:pt x="33335" y="108"/>
                  <a:pt x="32302" y="108"/>
                </a:cubicBezTo>
                <a:cubicBezTo>
                  <a:pt x="31311" y="108"/>
                  <a:pt x="31311" y="194"/>
                  <a:pt x="30299" y="194"/>
                </a:cubicBezTo>
                <a:cubicBezTo>
                  <a:pt x="29287" y="194"/>
                  <a:pt x="29287" y="172"/>
                  <a:pt x="28275" y="172"/>
                </a:cubicBezTo>
                <a:cubicBezTo>
                  <a:pt x="27284" y="172"/>
                  <a:pt x="27284" y="431"/>
                  <a:pt x="26251" y="431"/>
                </a:cubicBezTo>
                <a:cubicBezTo>
                  <a:pt x="26082" y="438"/>
                  <a:pt x="25941" y="441"/>
                  <a:pt x="25819" y="441"/>
                </a:cubicBezTo>
                <a:cubicBezTo>
                  <a:pt x="25210" y="441"/>
                  <a:pt x="25066" y="366"/>
                  <a:pt x="24205" y="366"/>
                </a:cubicBezTo>
                <a:cubicBezTo>
                  <a:pt x="23214" y="388"/>
                  <a:pt x="23214" y="388"/>
                  <a:pt x="22181" y="388"/>
                </a:cubicBezTo>
                <a:cubicBezTo>
                  <a:pt x="21168" y="388"/>
                  <a:pt x="21168" y="215"/>
                  <a:pt x="20135" y="215"/>
                </a:cubicBezTo>
                <a:cubicBezTo>
                  <a:pt x="19144" y="258"/>
                  <a:pt x="19144" y="323"/>
                  <a:pt x="18132" y="323"/>
                </a:cubicBezTo>
                <a:cubicBezTo>
                  <a:pt x="17120" y="323"/>
                  <a:pt x="17120" y="495"/>
                  <a:pt x="16108" y="495"/>
                </a:cubicBezTo>
                <a:cubicBezTo>
                  <a:pt x="15995" y="498"/>
                  <a:pt x="15894" y="499"/>
                  <a:pt x="15802" y="499"/>
                </a:cubicBezTo>
                <a:cubicBezTo>
                  <a:pt x="15259" y="499"/>
                  <a:pt x="15054" y="462"/>
                  <a:pt x="14590" y="462"/>
                </a:cubicBezTo>
                <a:cubicBezTo>
                  <a:pt x="14451" y="462"/>
                  <a:pt x="14287" y="465"/>
                  <a:pt x="14084" y="474"/>
                </a:cubicBezTo>
                <a:cubicBezTo>
                  <a:pt x="13942" y="477"/>
                  <a:pt x="13821" y="478"/>
                  <a:pt x="13714" y="478"/>
                </a:cubicBezTo>
                <a:cubicBezTo>
                  <a:pt x="13072" y="478"/>
                  <a:pt x="12945" y="431"/>
                  <a:pt x="12060" y="431"/>
                </a:cubicBezTo>
                <a:cubicBezTo>
                  <a:pt x="11047" y="431"/>
                  <a:pt x="11047" y="323"/>
                  <a:pt x="10014" y="323"/>
                </a:cubicBezTo>
                <a:cubicBezTo>
                  <a:pt x="9023" y="366"/>
                  <a:pt x="9023" y="625"/>
                  <a:pt x="8011" y="646"/>
                </a:cubicBezTo>
                <a:cubicBezTo>
                  <a:pt x="7804" y="655"/>
                  <a:pt x="7639" y="658"/>
                  <a:pt x="7499" y="658"/>
                </a:cubicBezTo>
                <a:cubicBezTo>
                  <a:pt x="6937" y="658"/>
                  <a:pt x="6775" y="603"/>
                  <a:pt x="5965" y="603"/>
                </a:cubicBezTo>
                <a:cubicBezTo>
                  <a:pt x="4953" y="603"/>
                  <a:pt x="4953" y="538"/>
                  <a:pt x="3941" y="538"/>
                </a:cubicBezTo>
                <a:cubicBezTo>
                  <a:pt x="2951" y="538"/>
                  <a:pt x="2951" y="711"/>
                  <a:pt x="1917" y="711"/>
                </a:cubicBezTo>
                <a:cubicBezTo>
                  <a:pt x="1508" y="711"/>
                  <a:pt x="1163" y="861"/>
                  <a:pt x="1120" y="1271"/>
                </a:cubicBezTo>
                <a:cubicBezTo>
                  <a:pt x="1034" y="2240"/>
                  <a:pt x="1012" y="2240"/>
                  <a:pt x="948" y="3187"/>
                </a:cubicBezTo>
                <a:cubicBezTo>
                  <a:pt x="862" y="4156"/>
                  <a:pt x="797" y="4156"/>
                  <a:pt x="733" y="5104"/>
                </a:cubicBezTo>
                <a:cubicBezTo>
                  <a:pt x="689" y="6030"/>
                  <a:pt x="905" y="6073"/>
                  <a:pt x="840" y="6999"/>
                </a:cubicBezTo>
                <a:cubicBezTo>
                  <a:pt x="797" y="7946"/>
                  <a:pt x="646" y="7946"/>
                  <a:pt x="603" y="8894"/>
                </a:cubicBezTo>
                <a:cubicBezTo>
                  <a:pt x="539" y="9841"/>
                  <a:pt x="603" y="9863"/>
                  <a:pt x="539" y="10810"/>
                </a:cubicBezTo>
                <a:cubicBezTo>
                  <a:pt x="496" y="11736"/>
                  <a:pt x="323" y="11736"/>
                  <a:pt x="280" y="12684"/>
                </a:cubicBezTo>
                <a:cubicBezTo>
                  <a:pt x="194" y="13631"/>
                  <a:pt x="323" y="13653"/>
                  <a:pt x="280" y="14600"/>
                </a:cubicBezTo>
                <a:cubicBezTo>
                  <a:pt x="194" y="15569"/>
                  <a:pt x="173" y="15569"/>
                  <a:pt x="86" y="16517"/>
                </a:cubicBezTo>
                <a:cubicBezTo>
                  <a:pt x="0" y="17077"/>
                  <a:pt x="496" y="17637"/>
                  <a:pt x="1056" y="17637"/>
                </a:cubicBezTo>
                <a:cubicBezTo>
                  <a:pt x="2046" y="17637"/>
                  <a:pt x="2068" y="17507"/>
                  <a:pt x="3080" y="17507"/>
                </a:cubicBezTo>
                <a:cubicBezTo>
                  <a:pt x="4070" y="17507"/>
                  <a:pt x="4070" y="17680"/>
                  <a:pt x="5104" y="17680"/>
                </a:cubicBezTo>
                <a:cubicBezTo>
                  <a:pt x="6095" y="17680"/>
                  <a:pt x="6095" y="17615"/>
                  <a:pt x="7107" y="17615"/>
                </a:cubicBezTo>
                <a:cubicBezTo>
                  <a:pt x="8119" y="17615"/>
                  <a:pt x="8119" y="17594"/>
                  <a:pt x="9131" y="17594"/>
                </a:cubicBezTo>
                <a:cubicBezTo>
                  <a:pt x="10121" y="17594"/>
                  <a:pt x="10121" y="17637"/>
                  <a:pt x="11155" y="17637"/>
                </a:cubicBezTo>
                <a:cubicBezTo>
                  <a:pt x="12146" y="17637"/>
                  <a:pt x="12167" y="17486"/>
                  <a:pt x="13179" y="17486"/>
                </a:cubicBezTo>
                <a:cubicBezTo>
                  <a:pt x="14170" y="17486"/>
                  <a:pt x="14170" y="17594"/>
                  <a:pt x="15182" y="17594"/>
                </a:cubicBezTo>
                <a:cubicBezTo>
                  <a:pt x="16194" y="17594"/>
                  <a:pt x="16194" y="17507"/>
                  <a:pt x="17206" y="17507"/>
                </a:cubicBezTo>
                <a:cubicBezTo>
                  <a:pt x="18197" y="17507"/>
                  <a:pt x="18197" y="17594"/>
                  <a:pt x="19230" y="17594"/>
                </a:cubicBezTo>
                <a:cubicBezTo>
                  <a:pt x="20221" y="17594"/>
                  <a:pt x="20221" y="17615"/>
                  <a:pt x="21255" y="17615"/>
                </a:cubicBezTo>
                <a:cubicBezTo>
                  <a:pt x="22245" y="17615"/>
                  <a:pt x="22245" y="17658"/>
                  <a:pt x="23257" y="17658"/>
                </a:cubicBezTo>
                <a:cubicBezTo>
                  <a:pt x="24269" y="17658"/>
                  <a:pt x="24269" y="17486"/>
                  <a:pt x="25282" y="17486"/>
                </a:cubicBezTo>
                <a:lnTo>
                  <a:pt x="27306" y="17486"/>
                </a:lnTo>
                <a:cubicBezTo>
                  <a:pt x="28296" y="17486"/>
                  <a:pt x="28296" y="17550"/>
                  <a:pt x="29330" y="17550"/>
                </a:cubicBezTo>
                <a:cubicBezTo>
                  <a:pt x="30321" y="17550"/>
                  <a:pt x="30321" y="17701"/>
                  <a:pt x="31333" y="17701"/>
                </a:cubicBezTo>
                <a:cubicBezTo>
                  <a:pt x="32345" y="17701"/>
                  <a:pt x="32345" y="17615"/>
                  <a:pt x="33357" y="17615"/>
                </a:cubicBezTo>
                <a:cubicBezTo>
                  <a:pt x="34347" y="17615"/>
                  <a:pt x="34347" y="17637"/>
                  <a:pt x="35381" y="17637"/>
                </a:cubicBezTo>
                <a:cubicBezTo>
                  <a:pt x="36372" y="17615"/>
                  <a:pt x="36372" y="17507"/>
                  <a:pt x="37405" y="17507"/>
                </a:cubicBezTo>
                <a:cubicBezTo>
                  <a:pt x="38396" y="17507"/>
                  <a:pt x="38396" y="17723"/>
                  <a:pt x="39408" y="17723"/>
                </a:cubicBezTo>
                <a:cubicBezTo>
                  <a:pt x="40420" y="17723"/>
                  <a:pt x="40420" y="17701"/>
                  <a:pt x="41432" y="17701"/>
                </a:cubicBezTo>
                <a:cubicBezTo>
                  <a:pt x="42423" y="17701"/>
                  <a:pt x="42423" y="17594"/>
                  <a:pt x="43456" y="17594"/>
                </a:cubicBezTo>
                <a:cubicBezTo>
                  <a:pt x="44447" y="17594"/>
                  <a:pt x="44447" y="17723"/>
                  <a:pt x="45481" y="17723"/>
                </a:cubicBezTo>
                <a:cubicBezTo>
                  <a:pt x="46471" y="17723"/>
                  <a:pt x="46471" y="17615"/>
                  <a:pt x="47483" y="17615"/>
                </a:cubicBezTo>
                <a:lnTo>
                  <a:pt x="49508" y="17615"/>
                </a:lnTo>
                <a:cubicBezTo>
                  <a:pt x="49917" y="17615"/>
                  <a:pt x="50326" y="17249"/>
                  <a:pt x="50455" y="16775"/>
                </a:cubicBezTo>
                <a:cubicBezTo>
                  <a:pt x="50433" y="15785"/>
                  <a:pt x="50369" y="15785"/>
                  <a:pt x="50326" y="14816"/>
                </a:cubicBezTo>
                <a:cubicBezTo>
                  <a:pt x="50261" y="13825"/>
                  <a:pt x="50261" y="13825"/>
                  <a:pt x="50218" y="12856"/>
                </a:cubicBezTo>
                <a:cubicBezTo>
                  <a:pt x="50154" y="11844"/>
                  <a:pt x="50046" y="11844"/>
                  <a:pt x="50003" y="10875"/>
                </a:cubicBezTo>
                <a:cubicBezTo>
                  <a:pt x="49960" y="9906"/>
                  <a:pt x="50046" y="9884"/>
                  <a:pt x="50003" y="8915"/>
                </a:cubicBezTo>
                <a:cubicBezTo>
                  <a:pt x="49960" y="7946"/>
                  <a:pt x="50003" y="7925"/>
                  <a:pt x="49938" y="6956"/>
                </a:cubicBezTo>
                <a:cubicBezTo>
                  <a:pt x="49895" y="5987"/>
                  <a:pt x="49938" y="5965"/>
                  <a:pt x="49895" y="4996"/>
                </a:cubicBezTo>
                <a:cubicBezTo>
                  <a:pt x="49852" y="4027"/>
                  <a:pt x="49938" y="3984"/>
                  <a:pt x="49895" y="3015"/>
                </a:cubicBezTo>
                <a:cubicBezTo>
                  <a:pt x="49831" y="2024"/>
                  <a:pt x="49809" y="2024"/>
                  <a:pt x="49744" y="1055"/>
                </a:cubicBezTo>
                <a:cubicBezTo>
                  <a:pt x="49701" y="495"/>
                  <a:pt x="49163" y="194"/>
                  <a:pt x="48603" y="194"/>
                </a:cubicBezTo>
                <a:cubicBezTo>
                  <a:pt x="47569" y="194"/>
                  <a:pt x="47569" y="86"/>
                  <a:pt x="46557" y="86"/>
                </a:cubicBezTo>
                <a:cubicBezTo>
                  <a:pt x="45545" y="108"/>
                  <a:pt x="45545" y="194"/>
                  <a:pt x="44533" y="194"/>
                </a:cubicBezTo>
                <a:cubicBezTo>
                  <a:pt x="43499" y="194"/>
                  <a:pt x="43499" y="151"/>
                  <a:pt x="42487" y="151"/>
                </a:cubicBezTo>
                <a:cubicBezTo>
                  <a:pt x="41454" y="151"/>
                  <a:pt x="41454" y="0"/>
                  <a:pt x="40442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8D2DE-01B5-C7C3-0ACF-196C4C06F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300" y="71786"/>
            <a:ext cx="7751400" cy="572700"/>
          </a:xfrm>
        </p:spPr>
        <p:txBody>
          <a:bodyPr/>
          <a:lstStyle/>
          <a:p>
            <a:r>
              <a:rPr lang="ru-RU" b="1" dirty="0">
                <a:latin typeface="Proxima Nova" panose="020B0604020202020204" charset="0"/>
              </a:rPr>
              <a:t>Конкуренты</a:t>
            </a:r>
            <a:r>
              <a:rPr lang="ru-RU" b="1" dirty="0"/>
              <a:t>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8959109-7518-B8E9-1EE7-7530628E5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60389"/>
              </p:ext>
            </p:extLst>
          </p:nvPr>
        </p:nvGraphicFramePr>
        <p:xfrm>
          <a:off x="611736" y="803528"/>
          <a:ext cx="8142898" cy="399345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63128">
                  <a:extLst>
                    <a:ext uri="{9D8B030D-6E8A-4147-A177-3AD203B41FA5}">
                      <a16:colId xmlns:a16="http://schemas.microsoft.com/office/drawing/2014/main" val="1864867022"/>
                    </a:ext>
                  </a:extLst>
                </a:gridCol>
                <a:gridCol w="1124857">
                  <a:extLst>
                    <a:ext uri="{9D8B030D-6E8A-4147-A177-3AD203B41FA5}">
                      <a16:colId xmlns:a16="http://schemas.microsoft.com/office/drawing/2014/main" val="1289097839"/>
                    </a:ext>
                  </a:extLst>
                </a:gridCol>
                <a:gridCol w="1107459">
                  <a:extLst>
                    <a:ext uri="{9D8B030D-6E8A-4147-A177-3AD203B41FA5}">
                      <a16:colId xmlns:a16="http://schemas.microsoft.com/office/drawing/2014/main" val="4091339321"/>
                    </a:ext>
                  </a:extLst>
                </a:gridCol>
                <a:gridCol w="1161940">
                  <a:extLst>
                    <a:ext uri="{9D8B030D-6E8A-4147-A177-3AD203B41FA5}">
                      <a16:colId xmlns:a16="http://schemas.microsoft.com/office/drawing/2014/main" val="460685363"/>
                    </a:ext>
                  </a:extLst>
                </a:gridCol>
                <a:gridCol w="1017380">
                  <a:extLst>
                    <a:ext uri="{9D8B030D-6E8A-4147-A177-3AD203B41FA5}">
                      <a16:colId xmlns:a16="http://schemas.microsoft.com/office/drawing/2014/main" val="1517337409"/>
                    </a:ext>
                  </a:extLst>
                </a:gridCol>
                <a:gridCol w="1200422">
                  <a:extLst>
                    <a:ext uri="{9D8B030D-6E8A-4147-A177-3AD203B41FA5}">
                      <a16:colId xmlns:a16="http://schemas.microsoft.com/office/drawing/2014/main" val="4224986419"/>
                    </a:ext>
                  </a:extLst>
                </a:gridCol>
                <a:gridCol w="1267712">
                  <a:extLst>
                    <a:ext uri="{9D8B030D-6E8A-4147-A177-3AD203B41FA5}">
                      <a16:colId xmlns:a16="http://schemas.microsoft.com/office/drawing/2014/main" val="2193542035"/>
                    </a:ext>
                  </a:extLst>
                </a:gridCol>
              </a:tblGrid>
              <a:tr h="4439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Критерий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TailsUp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GoDog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Dogo</a:t>
                      </a:r>
                      <a:endParaRPr lang="en-U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11pets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PetPerfect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VK</a:t>
                      </a: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roxima Nova" panose="020B0604020202020204" charset="0"/>
                        </a:rPr>
                        <a:t> питомцы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890568762"/>
                  </a:ext>
                </a:extLst>
              </a:tr>
              <a:tr h="74194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Расширенная версия для заводчиков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>
                    <a:solidFill>
                      <a:schemeClr val="accent5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116812356"/>
                  </a:ext>
                </a:extLst>
              </a:tr>
              <a:tr h="53959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Напоминания об уходе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20829457"/>
                  </a:ext>
                </a:extLst>
              </a:tr>
              <a:tr h="45517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Полезные статьи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>
                    <a:solidFill>
                      <a:schemeClr val="accent5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89753280"/>
                  </a:ext>
                </a:extLst>
              </a:tr>
              <a:tr h="100138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Выдача персональных рекомендаций по уходу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✓</a:t>
                      </a:r>
                      <a:endParaRPr lang="ru-RU" sz="11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–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701430910"/>
                  </a:ext>
                </a:extLst>
              </a:tr>
              <a:tr h="80939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Виды животных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Все виды домашних животных</a:t>
                      </a:r>
                      <a:endParaRPr lang="ru-RU" sz="1200" b="1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>
                    <a:solidFill>
                      <a:schemeClr val="accent5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Собаки</a:t>
                      </a:r>
                      <a:endParaRPr lang="ru-RU" sz="1200" b="0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Собаки</a:t>
                      </a:r>
                      <a:endParaRPr lang="ru-RU" sz="1200" b="0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Все виды домашних животных</a:t>
                      </a:r>
                      <a:endParaRPr lang="ru-RU" sz="1200" b="0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Собаки</a:t>
                      </a:r>
                      <a:endParaRPr lang="ru-RU" sz="1200" b="0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4"/>
                          </a:solidFill>
                          <a:latin typeface="Proxima Nova" panose="020B0604020202020204" charset="0"/>
                        </a:rPr>
                        <a:t>Все виды домашних животных</a:t>
                      </a:r>
                      <a:endParaRPr lang="ru-RU" sz="1200" b="0" dirty="0">
                        <a:solidFill>
                          <a:schemeClr val="accent4"/>
                        </a:solidFill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452382192"/>
                  </a:ext>
                </a:extLst>
              </a:tr>
            </a:tbl>
          </a:graphicData>
        </a:graphic>
      </p:graphicFrame>
      <p:pic>
        <p:nvPicPr>
          <p:cNvPr id="11" name="Рисунок 10" descr="Флажок со сплошной заливкой">
            <a:extLst>
              <a:ext uri="{FF2B5EF4-FFF2-40B4-BE49-F238E27FC236}">
                <a16:creationId xmlns:a16="http://schemas.microsoft.com/office/drawing/2014/main" id="{7128EE2E-43F2-E4F8-8FFF-977648C10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58640" y="1425548"/>
            <a:ext cx="409847" cy="409847"/>
          </a:xfrm>
          <a:prstGeom prst="rect">
            <a:avLst/>
          </a:prstGeom>
        </p:spPr>
      </p:pic>
      <p:pic>
        <p:nvPicPr>
          <p:cNvPr id="12" name="Рисунок 11" descr="Флажок со сплошной заливкой">
            <a:extLst>
              <a:ext uri="{FF2B5EF4-FFF2-40B4-BE49-F238E27FC236}">
                <a16:creationId xmlns:a16="http://schemas.microsoft.com/office/drawing/2014/main" id="{F0DAAC24-04C8-2512-E634-BFE61D7BB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58640" y="2040410"/>
            <a:ext cx="409847" cy="409847"/>
          </a:xfrm>
          <a:prstGeom prst="rect">
            <a:avLst/>
          </a:prstGeom>
        </p:spPr>
      </p:pic>
      <p:pic>
        <p:nvPicPr>
          <p:cNvPr id="13" name="Рисунок 12" descr="Флажок со сплошной заливкой">
            <a:extLst>
              <a:ext uri="{FF2B5EF4-FFF2-40B4-BE49-F238E27FC236}">
                <a16:creationId xmlns:a16="http://schemas.microsoft.com/office/drawing/2014/main" id="{71608312-986B-77C4-E2FF-3B5B7F3FB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58640" y="2549800"/>
            <a:ext cx="409847" cy="409847"/>
          </a:xfrm>
          <a:prstGeom prst="rect">
            <a:avLst/>
          </a:prstGeom>
        </p:spPr>
      </p:pic>
      <p:pic>
        <p:nvPicPr>
          <p:cNvPr id="14" name="Рисунок 13" descr="Флажок со сплошной заливкой">
            <a:extLst>
              <a:ext uri="{FF2B5EF4-FFF2-40B4-BE49-F238E27FC236}">
                <a16:creationId xmlns:a16="http://schemas.microsoft.com/office/drawing/2014/main" id="{BCB60037-76AB-5D6B-BD40-5A653A401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58640" y="3252868"/>
            <a:ext cx="409847" cy="4098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ECB0AAB-BFE2-C43E-BE3D-8A5390A5365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82" b="97403" l="563" r="94747">
                        <a14:foregroundMark x1="21951" y1="11503" x2="30206" y2="11317"/>
                        <a14:foregroundMark x1="20075" y1="7978" x2="24203" y2="6308"/>
                        <a14:foregroundMark x1="20826" y1="5751" x2="26642" y2="5751"/>
                        <a14:foregroundMark x1="37336" y1="7050" x2="48218" y2="7607"/>
                        <a14:foregroundMark x1="36210" y1="4082" x2="56285" y2="4638"/>
                        <a14:foregroundMark x1="56285" y1="4638" x2="64540" y2="4082"/>
                        <a14:foregroundMark x1="36023" y1="4267" x2="36023" y2="4267"/>
                        <a14:foregroundMark x1="35084" y1="4267" x2="36210" y2="4453"/>
                        <a14:foregroundMark x1="34334" y1="5009" x2="38649" y2="4824"/>
                        <a14:foregroundMark x1="33583" y1="4267" x2="39212" y2="4082"/>
                        <a14:foregroundMark x1="12758" y1="33024" x2="14259" y2="47495"/>
                        <a14:foregroundMark x1="18386" y1="23377" x2="13696" y2="37662"/>
                        <a14:foregroundMark x1="13696" y1="37662" x2="13884" y2="56401"/>
                        <a14:foregroundMark x1="13884" y1="56401" x2="14071" y2="56586"/>
                        <a14:foregroundMark x1="25704" y1="26531" x2="17261" y2="40631"/>
                        <a14:foregroundMark x1="17261" y1="40631" x2="11820" y2="71800"/>
                        <a14:foregroundMark x1="11820" y1="71800" x2="14634" y2="78479"/>
                        <a14:foregroundMark x1="17636" y1="82560" x2="26266" y2="28386"/>
                        <a14:foregroundMark x1="26266" y1="28386" x2="27205" y2="26716"/>
                        <a14:foregroundMark x1="18762" y1="43228" x2="15197" y2="47866"/>
                        <a14:foregroundMark x1="12616" y1="11175" x2="5133" y2="45758"/>
                        <a14:foregroundMark x1="13508" y1="7050" x2="13024" y2="9288"/>
                        <a14:foregroundMark x1="5227" y1="53358" x2="5816" y2="64193"/>
                        <a14:foregroundMark x1="5816" y1="64193" x2="10131" y2="76994"/>
                        <a14:foregroundMark x1="10131" y1="76994" x2="18949" y2="89610"/>
                        <a14:foregroundMark x1="12946" y1="89796" x2="7505" y2="81447"/>
                        <a14:foregroundMark x1="7505" y1="81447" x2="2656" y2="59340"/>
                        <a14:foregroundMark x1="1628" y1="45071" x2="6567" y2="13729"/>
                        <a14:foregroundMark x1="6567" y1="13729" x2="5885" y2="15043"/>
                        <a14:foregroundMark x1="11632" y1="88312" x2="23265" y2="94991"/>
                        <a14:foregroundMark x1="23265" y1="94991" x2="50844" y2="97217"/>
                        <a14:foregroundMark x1="50844" y1="97217" x2="78236" y2="94620"/>
                        <a14:foregroundMark x1="78236" y1="94620" x2="92683" y2="84230"/>
                        <a14:foregroundMark x1="92683" y1="84230" x2="97186" y2="72356"/>
                        <a14:foregroundMark x1="97186" y1="72356" x2="97373" y2="27458"/>
                        <a14:foregroundMark x1="97373" y1="27458" x2="93058" y2="14657"/>
                        <a14:foregroundMark x1="93058" y1="14657" x2="80675" y2="5195"/>
                        <a14:foregroundMark x1="88931" y1="12987" x2="88368" y2="77551"/>
                        <a14:foregroundMark x1="88368" y1="77551" x2="85741" y2="88312"/>
                        <a14:foregroundMark x1="87242" y1="85158" x2="87430" y2="28942"/>
                        <a14:foregroundMark x1="87430" y1="28942" x2="87430" y2="28942"/>
                        <a14:foregroundMark x1="85741" y1="41744" x2="75235" y2="97403"/>
                        <a14:foregroundMark x1="79362" y1="83117" x2="84428" y2="32468"/>
                        <a14:foregroundMark x1="94747" y1="34323" x2="91370" y2="69388"/>
                        <a14:foregroundMark x1="2627" y1="46939" x2="2439" y2="56957"/>
                        <a14:backgroundMark x1="8255" y1="7236" x2="9193" y2="7236"/>
                        <a14:backgroundMark x1="9756" y1="7421" x2="8630" y2="7978"/>
                        <a14:backgroundMark x1="9193" y1="9462" x2="7505" y2="9833"/>
                        <a14:backgroundMark x1="9006" y1="7978" x2="10507" y2="6679"/>
                        <a14:backgroundMark x1="10319" y1="7607" x2="8818" y2="9647"/>
                        <a14:backgroundMark x1="360" y1="46898" x2="188" y2="43599"/>
                        <a14:backgroundMark x1="481" y1="46900" x2="375" y2="43228"/>
                        <a14:backgroundMark x1="375" y1="43228" x2="188" y2="43043"/>
                        <a14:backgroundMark x1="1437" y1="56939" x2="1501" y2="59369"/>
                        <a14:backgroundMark x1="1126" y1="45083" x2="1174" y2="469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4035" y="899049"/>
            <a:ext cx="243607" cy="246349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86315B24-B1C6-F3E4-ECF4-82E1FBAA8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2" b="98000" l="1222" r="99778">
                        <a14:foregroundMark x1="22444" y1="45889" x2="26000" y2="21111"/>
                        <a14:foregroundMark x1="11222" y1="22333" x2="18556" y2="14444"/>
                        <a14:foregroundMark x1="18556" y1="14444" x2="53778" y2="6667"/>
                        <a14:foregroundMark x1="53778" y1="6667" x2="66889" y2="8889"/>
                        <a14:foregroundMark x1="5111" y1="6333" x2="28000" y2="4444"/>
                        <a14:foregroundMark x1="28000" y1="4444" x2="68111" y2="6667"/>
                        <a14:foregroundMark x1="68111" y1="6667" x2="81000" y2="14556"/>
                        <a14:foregroundMark x1="81000" y1="14556" x2="93444" y2="46667"/>
                        <a14:foregroundMark x1="93444" y1="46667" x2="93000" y2="70556"/>
                        <a14:foregroundMark x1="96667" y1="42333" x2="92444" y2="17000"/>
                        <a14:foregroundMark x1="92444" y1="17000" x2="83889" y2="6333"/>
                        <a14:foregroundMark x1="83889" y1="6333" x2="35222" y2="556"/>
                        <a14:foregroundMark x1="35222" y1="556" x2="12000" y2="3222"/>
                        <a14:foregroundMark x1="12000" y1="3222" x2="2778" y2="9222"/>
                        <a14:foregroundMark x1="2778" y1="9222" x2="7222" y2="95889"/>
                        <a14:foregroundMark x1="7222" y1="95889" x2="73778" y2="95000"/>
                        <a14:foregroundMark x1="73778" y1="95000" x2="97556" y2="80000"/>
                        <a14:foregroundMark x1="97556" y1="80000" x2="99778" y2="76222"/>
                        <a14:foregroundMark x1="97667" y1="81889" x2="69556" y2="98222"/>
                        <a14:foregroundMark x1="69556" y1="98222" x2="15111" y2="89000"/>
                        <a14:foregroundMark x1="20778" y1="97444" x2="13333" y2="92000"/>
                        <a14:foregroundMark x1="13333" y1="92000" x2="5000" y2="60778"/>
                        <a14:foregroundMark x1="5000" y1="60778" x2="5111" y2="36667"/>
                        <a14:foregroundMark x1="7111" y1="93111" x2="1333" y2="40667"/>
                        <a14:foregroundMark x1="1333" y1="40667" x2="4667" y2="13667"/>
                        <a14:foregroundMark x1="8111" y1="5667" x2="42556" y2="222"/>
                        <a14:foregroundMark x1="42556" y1="222" x2="94667" y2="9222"/>
                        <a14:foregroundMark x1="94667" y1="9222" x2="99778" y2="15667"/>
                        <a14:foregroundMark x1="85444" y1="30000" x2="26444" y2="95778"/>
                        <a14:foregroundMark x1="81778" y1="17667" x2="12778" y2="80889"/>
                        <a14:foregroundMark x1="13000" y1="14000" x2="37778" y2="28000"/>
                        <a14:foregroundMark x1="37778" y1="28000" x2="63333" y2="72111"/>
                        <a14:foregroundMark x1="63333" y1="72111" x2="59000" y2="81111"/>
                        <a14:foregroundMark x1="95667" y1="43333" x2="35889" y2="74111"/>
                        <a14:foregroundMark x1="85556" y1="30444" x2="46667" y2="52778"/>
                        <a14:foregroundMark x1="30667" y1="9444" x2="67778" y2="38333"/>
                        <a14:foregroundMark x1="76222" y1="13444" x2="37111" y2="28778"/>
                        <a14:foregroundMark x1="15667" y1="26000" x2="10444" y2="36778"/>
                        <a14:foregroundMark x1="22889" y1="19889" x2="28222" y2="75444"/>
                        <a14:foregroundMark x1="50000" y1="32556" x2="16111" y2="64444"/>
                        <a14:foregroundMark x1="71333" y1="69556" x2="56889" y2="69111"/>
                        <a14:foregroundMark x1="56889" y1="69111" x2="44111" y2="89222"/>
                        <a14:foregroundMark x1="44111" y1="89222" x2="56444" y2="89889"/>
                        <a14:foregroundMark x1="26556" y1="45444" x2="59889" y2="69889"/>
                        <a14:foregroundMark x1="63000" y1="87778" x2="95444" y2="61111"/>
                        <a14:foregroundMark x1="82444" y1="81444" x2="78111" y2="42889"/>
                        <a14:foregroundMark x1="77778" y1="88222" x2="92222" y2="93667"/>
                        <a14:foregroundMark x1="92222" y1="93667" x2="92222" y2="93667"/>
                        <a14:backgroundMark x1="1333" y1="4778" x2="4667" y2="667"/>
                        <a14:backgroundMark x1="97778" y1="1444" x2="98667" y2="2556"/>
                        <a14:backgroundMark x1="98667" y1="97333" x2="99111" y2="97111"/>
                        <a14:backgroundMark x1="667" y1="94111" x2="4889" y2="97778"/>
                        <a14:backgroundMark x1="96667" y1="98778" x2="99556" y2="95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962" y="893504"/>
            <a:ext cx="243607" cy="24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C6A709E-52BE-D1F0-85A5-95F198A4A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497" y="899050"/>
            <a:ext cx="243607" cy="24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7056059-D8C9-36AB-F61A-FCDAD8C17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1645" y="899050"/>
            <a:ext cx="243609" cy="24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E59F8271-4E82-8F9A-999C-78ED3B9D2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" b="97250" l="250" r="98500">
                        <a14:foregroundMark x1="38750" y1="7750" x2="23250" y2="14250"/>
                        <a14:foregroundMark x1="23250" y1="14250" x2="18000" y2="74750"/>
                        <a14:foregroundMark x1="18000" y1="74750" x2="73342" y2="93554"/>
                        <a14:foregroundMark x1="85660" y1="84208" x2="93250" y2="51500"/>
                        <a14:foregroundMark x1="85281" y1="85842" x2="85323" y2="85660"/>
                        <a14:foregroundMark x1="93250" y1="51500" x2="59250" y2="18000"/>
                        <a14:foregroundMark x1="59250" y1="18000" x2="53750" y2="15500"/>
                        <a14:foregroundMark x1="72000" y1="11250" x2="40250" y2="13000"/>
                        <a14:foregroundMark x1="40250" y1="13000" x2="14750" y2="61500"/>
                        <a14:foregroundMark x1="14750" y1="61500" x2="54250" y2="97250"/>
                        <a14:foregroundMark x1="41250" y1="6500" x2="64250" y2="19500"/>
                        <a14:foregroundMark x1="64250" y1="19500" x2="68750" y2="76750"/>
                        <a14:foregroundMark x1="68750" y1="76750" x2="32250" y2="88500"/>
                        <a14:foregroundMark x1="67000" y1="7750" x2="47000" y2="7750"/>
                        <a14:foregroundMark x1="47000" y1="7750" x2="11250" y2="42000"/>
                        <a14:foregroundMark x1="11250" y1="42000" x2="25500" y2="84250"/>
                        <a14:foregroundMark x1="25500" y1="84250" x2="77000" y2="75750"/>
                        <a14:foregroundMark x1="77000" y1="75750" x2="97000" y2="52000"/>
                        <a14:foregroundMark x1="97000" y1="52000" x2="85250" y2="28500"/>
                        <a14:foregroundMark x1="85250" y1="28500" x2="56440" y2="2309"/>
                        <a14:foregroundMark x1="34250" y1="14500" x2="5000" y2="40750"/>
                        <a14:foregroundMark x1="5000" y1="40750" x2="4750" y2="54750"/>
                        <a14:foregroundMark x1="4750" y1="54750" x2="15750" y2="71500"/>
                        <a14:foregroundMark x1="15750" y1="71500" x2="46750" y2="85500"/>
                        <a14:foregroundMark x1="46750" y1="85500" x2="76750" y2="76500"/>
                        <a14:foregroundMark x1="76750" y1="76500" x2="85500" y2="51750"/>
                        <a14:foregroundMark x1="85500" y1="51750" x2="84500" y2="47000"/>
                        <a14:foregroundMark x1="84750" y1="35000" x2="49500" y2="66250"/>
                        <a14:foregroundMark x1="84750" y1="27750" x2="22500" y2="18750"/>
                        <a14:foregroundMark x1="22500" y1="18750" x2="20750" y2="19500"/>
                        <a14:foregroundMark x1="34250" y1="11750" x2="15000" y2="27750"/>
                        <a14:foregroundMark x1="15000" y1="27750" x2="250" y2="59000"/>
                        <a14:foregroundMark x1="250" y1="59000" x2="3250" y2="62250"/>
                        <a14:foregroundMark x1="32500" y1="29500" x2="48000" y2="92250"/>
                        <a14:foregroundMark x1="48000" y1="92250" x2="48250" y2="91750"/>
                        <a14:foregroundMark x1="21750" y1="33750" x2="27750" y2="52250"/>
                        <a14:foregroundMark x1="27750" y1="52250" x2="40000" y2="69500"/>
                        <a14:foregroundMark x1="45750" y1="29750" x2="10750" y2="74000"/>
                        <a14:foregroundMark x1="46500" y1="55750" x2="36250" y2="33750"/>
                        <a14:foregroundMark x1="35250" y1="29750" x2="34500" y2="71000"/>
                        <a14:foregroundMark x1="33500" y1="53250" x2="55250" y2="38250"/>
                        <a14:foregroundMark x1="79750" y1="42500" x2="67000" y2="67250"/>
                        <a14:foregroundMark x1="59500" y1="28750" x2="78750" y2="67750"/>
                        <a14:foregroundMark x1="56000" y1="39750" x2="65000" y2="76000"/>
                        <a14:foregroundMark x1="78250" y1="28750" x2="55250" y2="52250"/>
                        <a14:foregroundMark x1="76000" y1="35000" x2="91000" y2="39750"/>
                        <a14:foregroundMark x1="95250" y1="45000" x2="93500" y2="61000"/>
                        <a14:foregroundMark x1="97250" y1="52750" x2="97500" y2="47500"/>
                        <a14:foregroundMark x1="98500" y1="46000" x2="98000" y2="49250"/>
                        <a14:foregroundMark x1="57500" y1="20250" x2="42250" y2="26500"/>
                        <a14:foregroundMark x1="42250" y1="26500" x2="42000" y2="27750"/>
                        <a14:foregroundMark x1="51250" y1="17000" x2="53000" y2="79000"/>
                        <a14:foregroundMark x1="45500" y1="27000" x2="44000" y2="92000"/>
                        <a14:foregroundMark x1="39250" y1="94000" x2="52750" y2="96000"/>
                        <a14:foregroundMark x1="52750" y1="96000" x2="65250" y2="94250"/>
                        <a14:foregroundMark x1="74500" y1="87750" x2="84500" y2="74000"/>
                        <a14:foregroundMark x1="80500" y1="52500" x2="84750" y2="41750"/>
                        <a14:foregroundMark x1="96750" y1="59250" x2="88750" y2="25500"/>
                        <a14:foregroundMark x1="88750" y1="25500" x2="73250" y2="11750"/>
                        <a14:foregroundMark x1="95750" y1="43000" x2="83250" y2="13250"/>
                        <a14:foregroundMark x1="83250" y1="13250" x2="65000" y2="5500"/>
                        <a14:foregroundMark x1="65000" y1="5500" x2="55133" y2="4362"/>
                        <a14:foregroundMark x1="49849" y1="4734" x2="20500" y2="14750"/>
                        <a14:foregroundMark x1="20500" y1="14750" x2="9000" y2="29750"/>
                        <a14:foregroundMark x1="9000" y1="29750" x2="4000" y2="47500"/>
                        <a14:foregroundMark x1="4000" y1="47500" x2="7500" y2="71000"/>
                        <a14:foregroundMark x1="84250" y1="56000" x2="88750" y2="55000"/>
                        <a14:foregroundMark x1="56500" y1="34250" x2="63250" y2="36500"/>
                        <a14:foregroundMark x1="42225" y1="4734" x2="29500" y2="10500"/>
                        <a14:foregroundMark x1="34250" y1="5500" x2="12750" y2="23000"/>
                        <a14:foregroundMark x1="12750" y1="23000" x2="5750" y2="41500"/>
                        <a14:foregroundMark x1="1000" y1="55000" x2="7750" y2="32250"/>
                        <a14:foregroundMark x1="7750" y1="32250" x2="27000" y2="9750"/>
                        <a14:foregroundMark x1="40000" y1="4000" x2="55500" y2="2750"/>
                        <a14:foregroundMark x1="55500" y1="2750" x2="56000" y2="2750"/>
                        <a14:foregroundMark x1="78500" y1="56000" x2="77250" y2="63750"/>
                        <a14:foregroundMark x1="76250" y1="63250" x2="72500" y2="69750"/>
                        <a14:foregroundMark x1="79000" y1="29250" x2="80750" y2="38250"/>
                        <a14:backgroundMark x1="79500" y1="95000" x2="84000" y2="92250"/>
                        <a14:backgroundMark x1="81500" y1="96250" x2="76000" y2="97250"/>
                        <a14:backgroundMark x1="83000" y1="95750" x2="86750" y2="92500"/>
                        <a14:backgroundMark x1="86500" y1="87500" x2="83000" y2="88250"/>
                        <a14:backgroundMark x1="83000" y1="97750" x2="85000" y2="92500"/>
                        <a14:backgroundMark x1="83000" y1="96500" x2="80250" y2="96000"/>
                        <a14:backgroundMark x1="83750" y1="95500" x2="82000" y2="94750"/>
                        <a14:backgroundMark x1="86250" y1="88500" x2="86000" y2="85250"/>
                        <a14:backgroundMark x1="85250" y1="94000" x2="82000" y2="98500"/>
                        <a14:backgroundMark x1="84500" y1="95000" x2="87000" y2="90750"/>
                        <a14:backgroundMark x1="57591" y1="250" x2="57750" y2="250"/>
                        <a14:backgroundMark x1="42000" y1="250" x2="42271" y2="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47698" y="899050"/>
            <a:ext cx="263982" cy="24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 descr="Отпечатки лап со сплошной заливкой">
            <a:extLst>
              <a:ext uri="{FF2B5EF4-FFF2-40B4-BE49-F238E27FC236}">
                <a16:creationId xmlns:a16="http://schemas.microsoft.com/office/drawing/2014/main" id="{EC4160A3-F02A-8399-9A3F-E69FE031E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64323">
            <a:off x="-90655" y="1023577"/>
            <a:ext cx="544688" cy="544688"/>
          </a:xfrm>
          <a:prstGeom prst="rect">
            <a:avLst/>
          </a:prstGeom>
        </p:spPr>
      </p:pic>
      <p:pic>
        <p:nvPicPr>
          <p:cNvPr id="28" name="Рисунок 27" descr="Отпечатки лап со сплошной заливкой">
            <a:extLst>
              <a:ext uri="{FF2B5EF4-FFF2-40B4-BE49-F238E27FC236}">
                <a16:creationId xmlns:a16="http://schemas.microsoft.com/office/drawing/2014/main" id="{DED67481-DB04-D900-D7C9-BE7FEF592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6130">
            <a:off x="561715" y="49899"/>
            <a:ext cx="544688" cy="5446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A0DFFE-91DA-9AA5-45FC-35E835FC565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8692" y="819462"/>
            <a:ext cx="409847" cy="394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6549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96E1A5A-28B6-6DD6-51D2-33CCF9AE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243" y="0"/>
            <a:ext cx="3559514" cy="487014"/>
          </a:xfrm>
        </p:spPr>
        <p:txBody>
          <a:bodyPr/>
          <a:lstStyle/>
          <a:p>
            <a:r>
              <a:rPr lang="ru-RU" dirty="0">
                <a:latin typeface="Proxima Nova" panose="020B0604020202020204" charset="0"/>
              </a:rPr>
              <a:t>Бизнес-модель</a:t>
            </a:r>
          </a:p>
        </p:txBody>
      </p:sp>
      <p:sp>
        <p:nvSpPr>
          <p:cNvPr id="4" name="Google Shape;521;p54">
            <a:extLst>
              <a:ext uri="{FF2B5EF4-FFF2-40B4-BE49-F238E27FC236}">
                <a16:creationId xmlns:a16="http://schemas.microsoft.com/office/drawing/2014/main" id="{5EC3A994-C90B-CA7A-4655-CB360C6908DB}"/>
              </a:ext>
            </a:extLst>
          </p:cNvPr>
          <p:cNvSpPr/>
          <p:nvPr/>
        </p:nvSpPr>
        <p:spPr>
          <a:xfrm>
            <a:off x="153413" y="430757"/>
            <a:ext cx="8851692" cy="4654446"/>
          </a:xfrm>
          <a:custGeom>
            <a:avLst/>
            <a:gdLst/>
            <a:ahLst/>
            <a:cxnLst/>
            <a:rect l="l" t="t" r="r" b="b"/>
            <a:pathLst>
              <a:path w="50456" h="17723" extrusionOk="0">
                <a:moveTo>
                  <a:pt x="40442" y="0"/>
                </a:moveTo>
                <a:cubicBezTo>
                  <a:pt x="39451" y="0"/>
                  <a:pt x="39451" y="151"/>
                  <a:pt x="38417" y="151"/>
                </a:cubicBezTo>
                <a:cubicBezTo>
                  <a:pt x="37427" y="172"/>
                  <a:pt x="37427" y="323"/>
                  <a:pt x="36393" y="323"/>
                </a:cubicBezTo>
                <a:cubicBezTo>
                  <a:pt x="36191" y="332"/>
                  <a:pt x="36029" y="335"/>
                  <a:pt x="35891" y="335"/>
                </a:cubicBezTo>
                <a:cubicBezTo>
                  <a:pt x="35340" y="335"/>
                  <a:pt x="35174" y="280"/>
                  <a:pt x="34347" y="280"/>
                </a:cubicBezTo>
                <a:cubicBezTo>
                  <a:pt x="33335" y="280"/>
                  <a:pt x="33335" y="108"/>
                  <a:pt x="32302" y="108"/>
                </a:cubicBezTo>
                <a:cubicBezTo>
                  <a:pt x="31311" y="108"/>
                  <a:pt x="31311" y="194"/>
                  <a:pt x="30299" y="194"/>
                </a:cubicBezTo>
                <a:cubicBezTo>
                  <a:pt x="29287" y="194"/>
                  <a:pt x="29287" y="172"/>
                  <a:pt x="28275" y="172"/>
                </a:cubicBezTo>
                <a:cubicBezTo>
                  <a:pt x="27284" y="172"/>
                  <a:pt x="27284" y="431"/>
                  <a:pt x="26251" y="431"/>
                </a:cubicBezTo>
                <a:cubicBezTo>
                  <a:pt x="26082" y="438"/>
                  <a:pt x="25941" y="441"/>
                  <a:pt x="25819" y="441"/>
                </a:cubicBezTo>
                <a:cubicBezTo>
                  <a:pt x="25210" y="441"/>
                  <a:pt x="25066" y="366"/>
                  <a:pt x="24205" y="366"/>
                </a:cubicBezTo>
                <a:cubicBezTo>
                  <a:pt x="23214" y="388"/>
                  <a:pt x="23214" y="388"/>
                  <a:pt x="22181" y="388"/>
                </a:cubicBezTo>
                <a:cubicBezTo>
                  <a:pt x="21168" y="388"/>
                  <a:pt x="21168" y="215"/>
                  <a:pt x="20135" y="215"/>
                </a:cubicBezTo>
                <a:cubicBezTo>
                  <a:pt x="19144" y="258"/>
                  <a:pt x="19144" y="323"/>
                  <a:pt x="18132" y="323"/>
                </a:cubicBezTo>
                <a:cubicBezTo>
                  <a:pt x="17120" y="323"/>
                  <a:pt x="17120" y="495"/>
                  <a:pt x="16108" y="495"/>
                </a:cubicBezTo>
                <a:cubicBezTo>
                  <a:pt x="15995" y="498"/>
                  <a:pt x="15894" y="499"/>
                  <a:pt x="15802" y="499"/>
                </a:cubicBezTo>
                <a:cubicBezTo>
                  <a:pt x="15259" y="499"/>
                  <a:pt x="15054" y="462"/>
                  <a:pt x="14590" y="462"/>
                </a:cubicBezTo>
                <a:cubicBezTo>
                  <a:pt x="14451" y="462"/>
                  <a:pt x="14287" y="465"/>
                  <a:pt x="14084" y="474"/>
                </a:cubicBezTo>
                <a:cubicBezTo>
                  <a:pt x="13942" y="477"/>
                  <a:pt x="13821" y="478"/>
                  <a:pt x="13714" y="478"/>
                </a:cubicBezTo>
                <a:cubicBezTo>
                  <a:pt x="13072" y="478"/>
                  <a:pt x="12945" y="431"/>
                  <a:pt x="12060" y="431"/>
                </a:cubicBezTo>
                <a:cubicBezTo>
                  <a:pt x="11047" y="431"/>
                  <a:pt x="11047" y="323"/>
                  <a:pt x="10014" y="323"/>
                </a:cubicBezTo>
                <a:cubicBezTo>
                  <a:pt x="9023" y="366"/>
                  <a:pt x="9023" y="625"/>
                  <a:pt x="8011" y="646"/>
                </a:cubicBezTo>
                <a:cubicBezTo>
                  <a:pt x="7804" y="655"/>
                  <a:pt x="7639" y="658"/>
                  <a:pt x="7499" y="658"/>
                </a:cubicBezTo>
                <a:cubicBezTo>
                  <a:pt x="6937" y="658"/>
                  <a:pt x="6775" y="603"/>
                  <a:pt x="5965" y="603"/>
                </a:cubicBezTo>
                <a:cubicBezTo>
                  <a:pt x="4953" y="603"/>
                  <a:pt x="4953" y="538"/>
                  <a:pt x="3941" y="538"/>
                </a:cubicBezTo>
                <a:cubicBezTo>
                  <a:pt x="2951" y="538"/>
                  <a:pt x="2951" y="711"/>
                  <a:pt x="1917" y="711"/>
                </a:cubicBezTo>
                <a:cubicBezTo>
                  <a:pt x="1508" y="711"/>
                  <a:pt x="1163" y="861"/>
                  <a:pt x="1120" y="1271"/>
                </a:cubicBezTo>
                <a:cubicBezTo>
                  <a:pt x="1034" y="2240"/>
                  <a:pt x="1012" y="2240"/>
                  <a:pt x="948" y="3187"/>
                </a:cubicBezTo>
                <a:cubicBezTo>
                  <a:pt x="862" y="4156"/>
                  <a:pt x="797" y="4156"/>
                  <a:pt x="733" y="5104"/>
                </a:cubicBezTo>
                <a:cubicBezTo>
                  <a:pt x="689" y="6030"/>
                  <a:pt x="905" y="6073"/>
                  <a:pt x="840" y="6999"/>
                </a:cubicBezTo>
                <a:cubicBezTo>
                  <a:pt x="797" y="7946"/>
                  <a:pt x="646" y="7946"/>
                  <a:pt x="603" y="8894"/>
                </a:cubicBezTo>
                <a:cubicBezTo>
                  <a:pt x="539" y="9841"/>
                  <a:pt x="603" y="9863"/>
                  <a:pt x="539" y="10810"/>
                </a:cubicBezTo>
                <a:cubicBezTo>
                  <a:pt x="496" y="11736"/>
                  <a:pt x="323" y="11736"/>
                  <a:pt x="280" y="12684"/>
                </a:cubicBezTo>
                <a:cubicBezTo>
                  <a:pt x="194" y="13631"/>
                  <a:pt x="323" y="13653"/>
                  <a:pt x="280" y="14600"/>
                </a:cubicBezTo>
                <a:cubicBezTo>
                  <a:pt x="194" y="15569"/>
                  <a:pt x="173" y="15569"/>
                  <a:pt x="86" y="16517"/>
                </a:cubicBezTo>
                <a:cubicBezTo>
                  <a:pt x="0" y="17077"/>
                  <a:pt x="496" y="17637"/>
                  <a:pt x="1056" y="17637"/>
                </a:cubicBezTo>
                <a:cubicBezTo>
                  <a:pt x="2046" y="17637"/>
                  <a:pt x="2068" y="17507"/>
                  <a:pt x="3080" y="17507"/>
                </a:cubicBezTo>
                <a:cubicBezTo>
                  <a:pt x="4070" y="17507"/>
                  <a:pt x="4070" y="17680"/>
                  <a:pt x="5104" y="17680"/>
                </a:cubicBezTo>
                <a:cubicBezTo>
                  <a:pt x="6095" y="17680"/>
                  <a:pt x="6095" y="17615"/>
                  <a:pt x="7107" y="17615"/>
                </a:cubicBezTo>
                <a:cubicBezTo>
                  <a:pt x="8119" y="17615"/>
                  <a:pt x="8119" y="17594"/>
                  <a:pt x="9131" y="17594"/>
                </a:cubicBezTo>
                <a:cubicBezTo>
                  <a:pt x="10121" y="17594"/>
                  <a:pt x="10121" y="17637"/>
                  <a:pt x="11155" y="17637"/>
                </a:cubicBezTo>
                <a:cubicBezTo>
                  <a:pt x="12146" y="17637"/>
                  <a:pt x="12167" y="17486"/>
                  <a:pt x="13179" y="17486"/>
                </a:cubicBezTo>
                <a:cubicBezTo>
                  <a:pt x="14170" y="17486"/>
                  <a:pt x="14170" y="17594"/>
                  <a:pt x="15182" y="17594"/>
                </a:cubicBezTo>
                <a:cubicBezTo>
                  <a:pt x="16194" y="17594"/>
                  <a:pt x="16194" y="17507"/>
                  <a:pt x="17206" y="17507"/>
                </a:cubicBezTo>
                <a:cubicBezTo>
                  <a:pt x="18197" y="17507"/>
                  <a:pt x="18197" y="17594"/>
                  <a:pt x="19230" y="17594"/>
                </a:cubicBezTo>
                <a:cubicBezTo>
                  <a:pt x="20221" y="17594"/>
                  <a:pt x="20221" y="17615"/>
                  <a:pt x="21255" y="17615"/>
                </a:cubicBezTo>
                <a:cubicBezTo>
                  <a:pt x="22245" y="17615"/>
                  <a:pt x="22245" y="17658"/>
                  <a:pt x="23257" y="17658"/>
                </a:cubicBezTo>
                <a:cubicBezTo>
                  <a:pt x="24269" y="17658"/>
                  <a:pt x="24269" y="17486"/>
                  <a:pt x="25282" y="17486"/>
                </a:cubicBezTo>
                <a:lnTo>
                  <a:pt x="27306" y="17486"/>
                </a:lnTo>
                <a:cubicBezTo>
                  <a:pt x="28296" y="17486"/>
                  <a:pt x="28296" y="17550"/>
                  <a:pt x="29330" y="17550"/>
                </a:cubicBezTo>
                <a:cubicBezTo>
                  <a:pt x="30321" y="17550"/>
                  <a:pt x="30321" y="17701"/>
                  <a:pt x="31333" y="17701"/>
                </a:cubicBezTo>
                <a:cubicBezTo>
                  <a:pt x="32345" y="17701"/>
                  <a:pt x="32345" y="17615"/>
                  <a:pt x="33357" y="17615"/>
                </a:cubicBezTo>
                <a:cubicBezTo>
                  <a:pt x="34347" y="17615"/>
                  <a:pt x="34347" y="17637"/>
                  <a:pt x="35381" y="17637"/>
                </a:cubicBezTo>
                <a:cubicBezTo>
                  <a:pt x="36372" y="17615"/>
                  <a:pt x="36372" y="17507"/>
                  <a:pt x="37405" y="17507"/>
                </a:cubicBezTo>
                <a:cubicBezTo>
                  <a:pt x="38396" y="17507"/>
                  <a:pt x="38396" y="17723"/>
                  <a:pt x="39408" y="17723"/>
                </a:cubicBezTo>
                <a:cubicBezTo>
                  <a:pt x="40420" y="17723"/>
                  <a:pt x="40420" y="17701"/>
                  <a:pt x="41432" y="17701"/>
                </a:cubicBezTo>
                <a:cubicBezTo>
                  <a:pt x="42423" y="17701"/>
                  <a:pt x="42423" y="17594"/>
                  <a:pt x="43456" y="17594"/>
                </a:cubicBezTo>
                <a:cubicBezTo>
                  <a:pt x="44447" y="17594"/>
                  <a:pt x="44447" y="17723"/>
                  <a:pt x="45481" y="17723"/>
                </a:cubicBezTo>
                <a:cubicBezTo>
                  <a:pt x="46471" y="17723"/>
                  <a:pt x="46471" y="17615"/>
                  <a:pt x="47483" y="17615"/>
                </a:cubicBezTo>
                <a:lnTo>
                  <a:pt x="49508" y="17615"/>
                </a:lnTo>
                <a:cubicBezTo>
                  <a:pt x="49917" y="17615"/>
                  <a:pt x="50326" y="17249"/>
                  <a:pt x="50455" y="16775"/>
                </a:cubicBezTo>
                <a:cubicBezTo>
                  <a:pt x="50433" y="15785"/>
                  <a:pt x="50369" y="15785"/>
                  <a:pt x="50326" y="14816"/>
                </a:cubicBezTo>
                <a:cubicBezTo>
                  <a:pt x="50261" y="13825"/>
                  <a:pt x="50261" y="13825"/>
                  <a:pt x="50218" y="12856"/>
                </a:cubicBezTo>
                <a:cubicBezTo>
                  <a:pt x="50154" y="11844"/>
                  <a:pt x="50046" y="11844"/>
                  <a:pt x="50003" y="10875"/>
                </a:cubicBezTo>
                <a:cubicBezTo>
                  <a:pt x="49960" y="9906"/>
                  <a:pt x="50046" y="9884"/>
                  <a:pt x="50003" y="8915"/>
                </a:cubicBezTo>
                <a:cubicBezTo>
                  <a:pt x="49960" y="7946"/>
                  <a:pt x="50003" y="7925"/>
                  <a:pt x="49938" y="6956"/>
                </a:cubicBezTo>
                <a:cubicBezTo>
                  <a:pt x="49895" y="5987"/>
                  <a:pt x="49938" y="5965"/>
                  <a:pt x="49895" y="4996"/>
                </a:cubicBezTo>
                <a:cubicBezTo>
                  <a:pt x="49852" y="4027"/>
                  <a:pt x="49938" y="3984"/>
                  <a:pt x="49895" y="3015"/>
                </a:cubicBezTo>
                <a:cubicBezTo>
                  <a:pt x="49831" y="2024"/>
                  <a:pt x="49809" y="2024"/>
                  <a:pt x="49744" y="1055"/>
                </a:cubicBezTo>
                <a:cubicBezTo>
                  <a:pt x="49701" y="495"/>
                  <a:pt x="49163" y="194"/>
                  <a:pt x="48603" y="194"/>
                </a:cubicBezTo>
                <a:cubicBezTo>
                  <a:pt x="47569" y="194"/>
                  <a:pt x="47569" y="86"/>
                  <a:pt x="46557" y="86"/>
                </a:cubicBezTo>
                <a:cubicBezTo>
                  <a:pt x="45545" y="108"/>
                  <a:pt x="45545" y="194"/>
                  <a:pt x="44533" y="194"/>
                </a:cubicBezTo>
                <a:cubicBezTo>
                  <a:pt x="43499" y="194"/>
                  <a:pt x="43499" y="151"/>
                  <a:pt x="42487" y="151"/>
                </a:cubicBezTo>
                <a:cubicBezTo>
                  <a:pt x="41454" y="151"/>
                  <a:pt x="41454" y="0"/>
                  <a:pt x="40442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D4AAAD-D2BA-4A2D-8A1E-1E3618E1A350}"/>
              </a:ext>
            </a:extLst>
          </p:cNvPr>
          <p:cNvSpPr/>
          <p:nvPr/>
        </p:nvSpPr>
        <p:spPr>
          <a:xfrm>
            <a:off x="3178629" y="803380"/>
            <a:ext cx="2786742" cy="711200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367E76-E712-76B8-AB0E-2766B0D91632}"/>
              </a:ext>
            </a:extLst>
          </p:cNvPr>
          <p:cNvSpPr/>
          <p:nvPr/>
        </p:nvSpPr>
        <p:spPr>
          <a:xfrm>
            <a:off x="400592" y="561515"/>
            <a:ext cx="1377407" cy="33837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CD73921-791D-5488-D540-2B7603481A5F}"/>
              </a:ext>
            </a:extLst>
          </p:cNvPr>
          <p:cNvSpPr/>
          <p:nvPr/>
        </p:nvSpPr>
        <p:spPr>
          <a:xfrm>
            <a:off x="1777999" y="561515"/>
            <a:ext cx="1400630" cy="36014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8F1E739-D8FE-766D-38AD-1F2BED54C800}"/>
              </a:ext>
            </a:extLst>
          </p:cNvPr>
          <p:cNvSpPr/>
          <p:nvPr/>
        </p:nvSpPr>
        <p:spPr>
          <a:xfrm>
            <a:off x="3185888" y="792995"/>
            <a:ext cx="2786742" cy="95597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8F8D5AC-7440-E3FE-E890-864F24DDD1F9}"/>
              </a:ext>
            </a:extLst>
          </p:cNvPr>
          <p:cNvSpPr/>
          <p:nvPr/>
        </p:nvSpPr>
        <p:spPr>
          <a:xfrm>
            <a:off x="5972630" y="561515"/>
            <a:ext cx="1473199" cy="36014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81AE19-9C8A-118A-DF07-95E241314F1A}"/>
              </a:ext>
            </a:extLst>
          </p:cNvPr>
          <p:cNvSpPr/>
          <p:nvPr/>
        </p:nvSpPr>
        <p:spPr>
          <a:xfrm>
            <a:off x="7453088" y="576030"/>
            <a:ext cx="1290319" cy="36014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5B11521-B9BE-002A-37F1-2542CE132483}"/>
              </a:ext>
            </a:extLst>
          </p:cNvPr>
          <p:cNvSpPr/>
          <p:nvPr/>
        </p:nvSpPr>
        <p:spPr>
          <a:xfrm>
            <a:off x="1705430" y="3577771"/>
            <a:ext cx="1473200" cy="21771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6187714-6F3C-55D7-A835-FFE96204C87D}"/>
              </a:ext>
            </a:extLst>
          </p:cNvPr>
          <p:cNvSpPr/>
          <p:nvPr/>
        </p:nvSpPr>
        <p:spPr>
          <a:xfrm>
            <a:off x="5965371" y="3577771"/>
            <a:ext cx="1473199" cy="21771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545A931-D4F7-4BFC-35DA-B42E587A5420}"/>
              </a:ext>
            </a:extLst>
          </p:cNvPr>
          <p:cNvSpPr/>
          <p:nvPr/>
        </p:nvSpPr>
        <p:spPr>
          <a:xfrm>
            <a:off x="400592" y="576030"/>
            <a:ext cx="2770778" cy="345627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6169986-532B-38EF-E030-4433B1B17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783074"/>
              </p:ext>
            </p:extLst>
          </p:nvPr>
        </p:nvGraphicFramePr>
        <p:xfrm>
          <a:off x="400593" y="561515"/>
          <a:ext cx="8342814" cy="4392930"/>
        </p:xfrm>
        <a:graphic>
          <a:graphicData uri="http://schemas.openxmlformats.org/drawingml/2006/table">
            <a:tbl>
              <a:tblPr firstRow="1" firstCol="1" bandRow="1"/>
              <a:tblGrid>
                <a:gridCol w="1290321">
                  <a:extLst>
                    <a:ext uri="{9D8B030D-6E8A-4147-A177-3AD203B41FA5}">
                      <a16:colId xmlns:a16="http://schemas.microsoft.com/office/drawing/2014/main" val="2122999603"/>
                    </a:ext>
                  </a:extLst>
                </a:gridCol>
                <a:gridCol w="1490617">
                  <a:extLst>
                    <a:ext uri="{9D8B030D-6E8A-4147-A177-3AD203B41FA5}">
                      <a16:colId xmlns:a16="http://schemas.microsoft.com/office/drawing/2014/main" val="3234650910"/>
                    </a:ext>
                  </a:extLst>
                </a:gridCol>
                <a:gridCol w="2780938">
                  <a:extLst>
                    <a:ext uri="{9D8B030D-6E8A-4147-A177-3AD203B41FA5}">
                      <a16:colId xmlns:a16="http://schemas.microsoft.com/office/drawing/2014/main" val="2780974085"/>
                    </a:ext>
                  </a:extLst>
                </a:gridCol>
                <a:gridCol w="1490617">
                  <a:extLst>
                    <a:ext uri="{9D8B030D-6E8A-4147-A177-3AD203B41FA5}">
                      <a16:colId xmlns:a16="http://schemas.microsoft.com/office/drawing/2014/main" val="458975538"/>
                    </a:ext>
                  </a:extLst>
                </a:gridCol>
                <a:gridCol w="1290321">
                  <a:extLst>
                    <a:ext uri="{9D8B030D-6E8A-4147-A177-3AD203B41FA5}">
                      <a16:colId xmlns:a16="http://schemas.microsoft.com/office/drawing/2014/main" val="2201418596"/>
                    </a:ext>
                  </a:extLst>
                </a:gridCol>
              </a:tblGrid>
              <a:tr h="280757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Ключевые партнеры: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АС Вет – клиника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</a:t>
                      </a:r>
                      <a:r>
                        <a:rPr lang="ru-RU" sz="1100" kern="100" dirty="0" err="1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ВетЛекарь</a:t>
                      </a: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клиника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3.БЭСТ – клиника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4.ВетЛаб – клиника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</a:t>
                      </a:r>
                      <a:r>
                        <a:rPr lang="ru-RU" sz="1100" kern="100" dirty="0" err="1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Purina</a:t>
                      </a: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proplan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Мираторг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Ключевые виды деятельности: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Издание прочих программных продуктов </a:t>
                      </a:r>
                      <a:b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(ОКВЭД 58.29)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Деятельность ветеринарная для домашних животных (ОКВЭД 75.00.2)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Представление в средствах массовой информации(реклама)(ОКВЭД 73.12)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Ценностные предложения: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Мобильное приложение </a:t>
                      </a:r>
                      <a:r>
                        <a:rPr lang="en-US" sz="1100" b="1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“TailsUp”</a:t>
                      </a:r>
                      <a:r>
                        <a:rPr lang="ru-RU" sz="1100" b="1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позволяет владельцам домашних животных </a:t>
                      </a:r>
                      <a:r>
                        <a:rPr lang="ru-RU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полностью оцифровать </a:t>
                      </a:r>
                      <a:r>
                        <a:rPr lang="ru-RU" sz="1100" b="1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 данные по уходу и содержанию своего любимца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Отношения с клиентами: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1.Привлечение  посредством рекламы и бонусы для новых пользователей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Веб-сайт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3. Сбор отзывов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4. Создание интернет-сообщество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5. Интегрирование в систему ведения документации вет. клиник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Потребительские сегменты: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r>
                        <a:rPr lang="ru-RU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ru-RU" sz="1100" b="1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 Владельцы домашних животных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Люди, которые собираются завести домашних животных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r>
                        <a:rPr lang="ru-RU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b="1" kern="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ru-RU" sz="1100" b="1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 Ветклиники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Производители кормов, товаров для животных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3. Зоомагазины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4. Заводчики 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221026"/>
                  </a:ext>
                </a:extLst>
              </a:tr>
              <a:tr h="1209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Ключевые ресурсы: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Специалисты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Информационные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3.Технические ресурсы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Каналы сбыта</a:t>
                      </a:r>
                      <a:r>
                        <a:rPr lang="en-US" sz="11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</a:t>
                      </a: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Google Play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</a:t>
                      </a: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 Store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</a:t>
                      </a:r>
                      <a:r>
                        <a:rPr lang="en-US" sz="1100" kern="100" dirty="0" err="1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RuStore</a:t>
                      </a:r>
                      <a:endParaRPr lang="ru-RU" sz="11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91106"/>
                  </a:ext>
                </a:extLst>
              </a:tr>
            </a:tbl>
          </a:graphicData>
        </a:graphic>
      </p:graphicFrame>
      <p:pic>
        <p:nvPicPr>
          <p:cNvPr id="5" name="Рисунок 4" descr="Кот со сплошной заливкой">
            <a:extLst>
              <a:ext uri="{FF2B5EF4-FFF2-40B4-BE49-F238E27FC236}">
                <a16:creationId xmlns:a16="http://schemas.microsoft.com/office/drawing/2014/main" id="{4E58D268-8E83-0118-8F50-91A29B41E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8456" y="136945"/>
            <a:ext cx="457200" cy="457200"/>
          </a:xfrm>
          <a:prstGeom prst="rect">
            <a:avLst/>
          </a:prstGeom>
        </p:spPr>
      </p:pic>
      <p:pic>
        <p:nvPicPr>
          <p:cNvPr id="10" name="Рисунок 9" descr="Собака со сплошной заливкой">
            <a:extLst>
              <a:ext uri="{FF2B5EF4-FFF2-40B4-BE49-F238E27FC236}">
                <a16:creationId xmlns:a16="http://schemas.microsoft.com/office/drawing/2014/main" id="{95ACF82A-3E24-1EAD-5F09-B8BD1657F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24052" y="127464"/>
            <a:ext cx="542382" cy="5423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99A9A9-9E81-74D5-9EA2-69E5C1F63718}"/>
              </a:ext>
            </a:extLst>
          </p:cNvPr>
          <p:cNvSpPr txBox="1"/>
          <p:nvPr/>
        </p:nvSpPr>
        <p:spPr>
          <a:xfrm>
            <a:off x="3331656" y="4340120"/>
            <a:ext cx="2495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</a:rPr>
              <a:t>Уровень технологической готовности проекта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</a:rPr>
              <a:t> –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</a:rPr>
              <a:t>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Proxima Nova" panose="020B0604020202020204" charset="0"/>
              </a:rPr>
              <a:t>TRL 3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Proxima Nova" panose="020B060402020202020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3CFEF59-12B4-CD89-3B51-BC2112533C7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7640" y="1756446"/>
            <a:ext cx="1291590" cy="259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39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1;p54">
            <a:extLst>
              <a:ext uri="{FF2B5EF4-FFF2-40B4-BE49-F238E27FC236}">
                <a16:creationId xmlns:a16="http://schemas.microsoft.com/office/drawing/2014/main" id="{DF364FB8-8C1E-EEA8-7735-54B5A9822CD6}"/>
              </a:ext>
            </a:extLst>
          </p:cNvPr>
          <p:cNvSpPr/>
          <p:nvPr/>
        </p:nvSpPr>
        <p:spPr>
          <a:xfrm>
            <a:off x="153413" y="480060"/>
            <a:ext cx="8851692" cy="4605142"/>
          </a:xfrm>
          <a:custGeom>
            <a:avLst/>
            <a:gdLst/>
            <a:ahLst/>
            <a:cxnLst/>
            <a:rect l="l" t="t" r="r" b="b"/>
            <a:pathLst>
              <a:path w="50456" h="17723" extrusionOk="0">
                <a:moveTo>
                  <a:pt x="40442" y="0"/>
                </a:moveTo>
                <a:cubicBezTo>
                  <a:pt x="39451" y="0"/>
                  <a:pt x="39451" y="151"/>
                  <a:pt x="38417" y="151"/>
                </a:cubicBezTo>
                <a:cubicBezTo>
                  <a:pt x="37427" y="172"/>
                  <a:pt x="37427" y="323"/>
                  <a:pt x="36393" y="323"/>
                </a:cubicBezTo>
                <a:cubicBezTo>
                  <a:pt x="36191" y="332"/>
                  <a:pt x="36029" y="335"/>
                  <a:pt x="35891" y="335"/>
                </a:cubicBezTo>
                <a:cubicBezTo>
                  <a:pt x="35340" y="335"/>
                  <a:pt x="35174" y="280"/>
                  <a:pt x="34347" y="280"/>
                </a:cubicBezTo>
                <a:cubicBezTo>
                  <a:pt x="33335" y="280"/>
                  <a:pt x="33335" y="108"/>
                  <a:pt x="32302" y="108"/>
                </a:cubicBezTo>
                <a:cubicBezTo>
                  <a:pt x="31311" y="108"/>
                  <a:pt x="31311" y="194"/>
                  <a:pt x="30299" y="194"/>
                </a:cubicBezTo>
                <a:cubicBezTo>
                  <a:pt x="29287" y="194"/>
                  <a:pt x="29287" y="172"/>
                  <a:pt x="28275" y="172"/>
                </a:cubicBezTo>
                <a:cubicBezTo>
                  <a:pt x="27284" y="172"/>
                  <a:pt x="27284" y="431"/>
                  <a:pt x="26251" y="431"/>
                </a:cubicBezTo>
                <a:cubicBezTo>
                  <a:pt x="26082" y="438"/>
                  <a:pt x="25941" y="441"/>
                  <a:pt x="25819" y="441"/>
                </a:cubicBezTo>
                <a:cubicBezTo>
                  <a:pt x="25210" y="441"/>
                  <a:pt x="25066" y="366"/>
                  <a:pt x="24205" y="366"/>
                </a:cubicBezTo>
                <a:cubicBezTo>
                  <a:pt x="23214" y="388"/>
                  <a:pt x="23214" y="388"/>
                  <a:pt x="22181" y="388"/>
                </a:cubicBezTo>
                <a:cubicBezTo>
                  <a:pt x="21168" y="388"/>
                  <a:pt x="21168" y="215"/>
                  <a:pt x="20135" y="215"/>
                </a:cubicBezTo>
                <a:cubicBezTo>
                  <a:pt x="19144" y="258"/>
                  <a:pt x="19144" y="323"/>
                  <a:pt x="18132" y="323"/>
                </a:cubicBezTo>
                <a:cubicBezTo>
                  <a:pt x="17120" y="323"/>
                  <a:pt x="17120" y="495"/>
                  <a:pt x="16108" y="495"/>
                </a:cubicBezTo>
                <a:cubicBezTo>
                  <a:pt x="15995" y="498"/>
                  <a:pt x="15894" y="499"/>
                  <a:pt x="15802" y="499"/>
                </a:cubicBezTo>
                <a:cubicBezTo>
                  <a:pt x="15259" y="499"/>
                  <a:pt x="15054" y="462"/>
                  <a:pt x="14590" y="462"/>
                </a:cubicBezTo>
                <a:cubicBezTo>
                  <a:pt x="14451" y="462"/>
                  <a:pt x="14287" y="465"/>
                  <a:pt x="14084" y="474"/>
                </a:cubicBezTo>
                <a:cubicBezTo>
                  <a:pt x="13942" y="477"/>
                  <a:pt x="13821" y="478"/>
                  <a:pt x="13714" y="478"/>
                </a:cubicBezTo>
                <a:cubicBezTo>
                  <a:pt x="13072" y="478"/>
                  <a:pt x="12945" y="431"/>
                  <a:pt x="12060" y="431"/>
                </a:cubicBezTo>
                <a:cubicBezTo>
                  <a:pt x="11047" y="431"/>
                  <a:pt x="11047" y="323"/>
                  <a:pt x="10014" y="323"/>
                </a:cubicBezTo>
                <a:cubicBezTo>
                  <a:pt x="9023" y="366"/>
                  <a:pt x="9023" y="625"/>
                  <a:pt x="8011" y="646"/>
                </a:cubicBezTo>
                <a:cubicBezTo>
                  <a:pt x="7804" y="655"/>
                  <a:pt x="7639" y="658"/>
                  <a:pt x="7499" y="658"/>
                </a:cubicBezTo>
                <a:cubicBezTo>
                  <a:pt x="6937" y="658"/>
                  <a:pt x="6775" y="603"/>
                  <a:pt x="5965" y="603"/>
                </a:cubicBezTo>
                <a:cubicBezTo>
                  <a:pt x="4953" y="603"/>
                  <a:pt x="4953" y="538"/>
                  <a:pt x="3941" y="538"/>
                </a:cubicBezTo>
                <a:cubicBezTo>
                  <a:pt x="2951" y="538"/>
                  <a:pt x="2951" y="711"/>
                  <a:pt x="1917" y="711"/>
                </a:cubicBezTo>
                <a:cubicBezTo>
                  <a:pt x="1508" y="711"/>
                  <a:pt x="1163" y="861"/>
                  <a:pt x="1120" y="1271"/>
                </a:cubicBezTo>
                <a:cubicBezTo>
                  <a:pt x="1034" y="2240"/>
                  <a:pt x="1012" y="2240"/>
                  <a:pt x="948" y="3187"/>
                </a:cubicBezTo>
                <a:cubicBezTo>
                  <a:pt x="862" y="4156"/>
                  <a:pt x="797" y="4156"/>
                  <a:pt x="733" y="5104"/>
                </a:cubicBezTo>
                <a:cubicBezTo>
                  <a:pt x="689" y="6030"/>
                  <a:pt x="905" y="6073"/>
                  <a:pt x="840" y="6999"/>
                </a:cubicBezTo>
                <a:cubicBezTo>
                  <a:pt x="797" y="7946"/>
                  <a:pt x="646" y="7946"/>
                  <a:pt x="603" y="8894"/>
                </a:cubicBezTo>
                <a:cubicBezTo>
                  <a:pt x="539" y="9841"/>
                  <a:pt x="603" y="9863"/>
                  <a:pt x="539" y="10810"/>
                </a:cubicBezTo>
                <a:cubicBezTo>
                  <a:pt x="496" y="11736"/>
                  <a:pt x="323" y="11736"/>
                  <a:pt x="280" y="12684"/>
                </a:cubicBezTo>
                <a:cubicBezTo>
                  <a:pt x="194" y="13631"/>
                  <a:pt x="323" y="13653"/>
                  <a:pt x="280" y="14600"/>
                </a:cubicBezTo>
                <a:cubicBezTo>
                  <a:pt x="194" y="15569"/>
                  <a:pt x="173" y="15569"/>
                  <a:pt x="86" y="16517"/>
                </a:cubicBezTo>
                <a:cubicBezTo>
                  <a:pt x="0" y="17077"/>
                  <a:pt x="496" y="17637"/>
                  <a:pt x="1056" y="17637"/>
                </a:cubicBezTo>
                <a:cubicBezTo>
                  <a:pt x="2046" y="17637"/>
                  <a:pt x="2068" y="17507"/>
                  <a:pt x="3080" y="17507"/>
                </a:cubicBezTo>
                <a:cubicBezTo>
                  <a:pt x="4070" y="17507"/>
                  <a:pt x="4070" y="17680"/>
                  <a:pt x="5104" y="17680"/>
                </a:cubicBezTo>
                <a:cubicBezTo>
                  <a:pt x="6095" y="17680"/>
                  <a:pt x="6095" y="17615"/>
                  <a:pt x="7107" y="17615"/>
                </a:cubicBezTo>
                <a:cubicBezTo>
                  <a:pt x="8119" y="17615"/>
                  <a:pt x="8119" y="17594"/>
                  <a:pt x="9131" y="17594"/>
                </a:cubicBezTo>
                <a:cubicBezTo>
                  <a:pt x="10121" y="17594"/>
                  <a:pt x="10121" y="17637"/>
                  <a:pt x="11155" y="17637"/>
                </a:cubicBezTo>
                <a:cubicBezTo>
                  <a:pt x="12146" y="17637"/>
                  <a:pt x="12167" y="17486"/>
                  <a:pt x="13179" y="17486"/>
                </a:cubicBezTo>
                <a:cubicBezTo>
                  <a:pt x="14170" y="17486"/>
                  <a:pt x="14170" y="17594"/>
                  <a:pt x="15182" y="17594"/>
                </a:cubicBezTo>
                <a:cubicBezTo>
                  <a:pt x="16194" y="17594"/>
                  <a:pt x="16194" y="17507"/>
                  <a:pt x="17206" y="17507"/>
                </a:cubicBezTo>
                <a:cubicBezTo>
                  <a:pt x="18197" y="17507"/>
                  <a:pt x="18197" y="17594"/>
                  <a:pt x="19230" y="17594"/>
                </a:cubicBezTo>
                <a:cubicBezTo>
                  <a:pt x="20221" y="17594"/>
                  <a:pt x="20221" y="17615"/>
                  <a:pt x="21255" y="17615"/>
                </a:cubicBezTo>
                <a:cubicBezTo>
                  <a:pt x="22245" y="17615"/>
                  <a:pt x="22245" y="17658"/>
                  <a:pt x="23257" y="17658"/>
                </a:cubicBezTo>
                <a:cubicBezTo>
                  <a:pt x="24269" y="17658"/>
                  <a:pt x="24269" y="17486"/>
                  <a:pt x="25282" y="17486"/>
                </a:cubicBezTo>
                <a:lnTo>
                  <a:pt x="27306" y="17486"/>
                </a:lnTo>
                <a:cubicBezTo>
                  <a:pt x="28296" y="17486"/>
                  <a:pt x="28296" y="17550"/>
                  <a:pt x="29330" y="17550"/>
                </a:cubicBezTo>
                <a:cubicBezTo>
                  <a:pt x="30321" y="17550"/>
                  <a:pt x="30321" y="17701"/>
                  <a:pt x="31333" y="17701"/>
                </a:cubicBezTo>
                <a:cubicBezTo>
                  <a:pt x="32345" y="17701"/>
                  <a:pt x="32345" y="17615"/>
                  <a:pt x="33357" y="17615"/>
                </a:cubicBezTo>
                <a:cubicBezTo>
                  <a:pt x="34347" y="17615"/>
                  <a:pt x="34347" y="17637"/>
                  <a:pt x="35381" y="17637"/>
                </a:cubicBezTo>
                <a:cubicBezTo>
                  <a:pt x="36372" y="17615"/>
                  <a:pt x="36372" y="17507"/>
                  <a:pt x="37405" y="17507"/>
                </a:cubicBezTo>
                <a:cubicBezTo>
                  <a:pt x="38396" y="17507"/>
                  <a:pt x="38396" y="17723"/>
                  <a:pt x="39408" y="17723"/>
                </a:cubicBezTo>
                <a:cubicBezTo>
                  <a:pt x="40420" y="17723"/>
                  <a:pt x="40420" y="17701"/>
                  <a:pt x="41432" y="17701"/>
                </a:cubicBezTo>
                <a:cubicBezTo>
                  <a:pt x="42423" y="17701"/>
                  <a:pt x="42423" y="17594"/>
                  <a:pt x="43456" y="17594"/>
                </a:cubicBezTo>
                <a:cubicBezTo>
                  <a:pt x="44447" y="17594"/>
                  <a:pt x="44447" y="17723"/>
                  <a:pt x="45481" y="17723"/>
                </a:cubicBezTo>
                <a:cubicBezTo>
                  <a:pt x="46471" y="17723"/>
                  <a:pt x="46471" y="17615"/>
                  <a:pt x="47483" y="17615"/>
                </a:cubicBezTo>
                <a:lnTo>
                  <a:pt x="49508" y="17615"/>
                </a:lnTo>
                <a:cubicBezTo>
                  <a:pt x="49917" y="17615"/>
                  <a:pt x="50326" y="17249"/>
                  <a:pt x="50455" y="16775"/>
                </a:cubicBezTo>
                <a:cubicBezTo>
                  <a:pt x="50433" y="15785"/>
                  <a:pt x="50369" y="15785"/>
                  <a:pt x="50326" y="14816"/>
                </a:cubicBezTo>
                <a:cubicBezTo>
                  <a:pt x="50261" y="13825"/>
                  <a:pt x="50261" y="13825"/>
                  <a:pt x="50218" y="12856"/>
                </a:cubicBezTo>
                <a:cubicBezTo>
                  <a:pt x="50154" y="11844"/>
                  <a:pt x="50046" y="11844"/>
                  <a:pt x="50003" y="10875"/>
                </a:cubicBezTo>
                <a:cubicBezTo>
                  <a:pt x="49960" y="9906"/>
                  <a:pt x="50046" y="9884"/>
                  <a:pt x="50003" y="8915"/>
                </a:cubicBezTo>
                <a:cubicBezTo>
                  <a:pt x="49960" y="7946"/>
                  <a:pt x="50003" y="7925"/>
                  <a:pt x="49938" y="6956"/>
                </a:cubicBezTo>
                <a:cubicBezTo>
                  <a:pt x="49895" y="5987"/>
                  <a:pt x="49938" y="5965"/>
                  <a:pt x="49895" y="4996"/>
                </a:cubicBezTo>
                <a:cubicBezTo>
                  <a:pt x="49852" y="4027"/>
                  <a:pt x="49938" y="3984"/>
                  <a:pt x="49895" y="3015"/>
                </a:cubicBezTo>
                <a:cubicBezTo>
                  <a:pt x="49831" y="2024"/>
                  <a:pt x="49809" y="2024"/>
                  <a:pt x="49744" y="1055"/>
                </a:cubicBezTo>
                <a:cubicBezTo>
                  <a:pt x="49701" y="495"/>
                  <a:pt x="49163" y="194"/>
                  <a:pt x="48603" y="194"/>
                </a:cubicBezTo>
                <a:cubicBezTo>
                  <a:pt x="47569" y="194"/>
                  <a:pt x="47569" y="86"/>
                  <a:pt x="46557" y="86"/>
                </a:cubicBezTo>
                <a:cubicBezTo>
                  <a:pt x="45545" y="108"/>
                  <a:pt x="45545" y="194"/>
                  <a:pt x="44533" y="194"/>
                </a:cubicBezTo>
                <a:cubicBezTo>
                  <a:pt x="43499" y="194"/>
                  <a:pt x="43499" y="151"/>
                  <a:pt x="42487" y="151"/>
                </a:cubicBezTo>
                <a:cubicBezTo>
                  <a:pt x="41454" y="151"/>
                  <a:pt x="41454" y="0"/>
                  <a:pt x="40442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B2E89-46DD-73E3-9F4F-B5952F3F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411" y="114174"/>
            <a:ext cx="3900600" cy="572700"/>
          </a:xfrm>
        </p:spPr>
        <p:txBody>
          <a:bodyPr/>
          <a:lstStyle/>
          <a:p>
            <a:r>
              <a:rPr lang="ru-RU" dirty="0">
                <a:latin typeface="Proxima Nova" panose="020B0604020202020204" charset="0"/>
              </a:rPr>
              <a:t>Бизнес-модель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CB0272-E2CF-AB09-B14A-02ABE1D92DCD}"/>
              </a:ext>
            </a:extLst>
          </p:cNvPr>
          <p:cNvSpPr/>
          <p:nvPr/>
        </p:nvSpPr>
        <p:spPr>
          <a:xfrm>
            <a:off x="407853" y="662045"/>
            <a:ext cx="4381858" cy="27412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88C898-0B72-1C83-E731-F77BF9E09C46}"/>
              </a:ext>
            </a:extLst>
          </p:cNvPr>
          <p:cNvSpPr/>
          <p:nvPr/>
        </p:nvSpPr>
        <p:spPr>
          <a:xfrm>
            <a:off x="4804229" y="662045"/>
            <a:ext cx="3931919" cy="27412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13C6F44-A80B-0D62-35F9-3A36836FB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662525"/>
              </p:ext>
            </p:extLst>
          </p:nvPr>
        </p:nvGraphicFramePr>
        <p:xfrm>
          <a:off x="407852" y="662045"/>
          <a:ext cx="8342814" cy="4333812"/>
        </p:xfrm>
        <a:graphic>
          <a:graphicData uri="http://schemas.openxmlformats.org/drawingml/2006/table">
            <a:tbl>
              <a:tblPr firstRow="1" firstCol="1" bandRow="1"/>
              <a:tblGrid>
                <a:gridCol w="4389119">
                  <a:extLst>
                    <a:ext uri="{9D8B030D-6E8A-4147-A177-3AD203B41FA5}">
                      <a16:colId xmlns:a16="http://schemas.microsoft.com/office/drawing/2014/main" val="298618707"/>
                    </a:ext>
                  </a:extLst>
                </a:gridCol>
                <a:gridCol w="3953695">
                  <a:extLst>
                    <a:ext uri="{9D8B030D-6E8A-4147-A177-3AD203B41FA5}">
                      <a16:colId xmlns:a16="http://schemas.microsoft.com/office/drawing/2014/main" val="197786117"/>
                    </a:ext>
                  </a:extLst>
                </a:gridCol>
              </a:tblGrid>
              <a:tr h="4204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Структура издержек:</a:t>
                      </a:r>
                      <a:endParaRPr lang="ru-RU" sz="14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Аренда серверного оборудования – 154.000 в год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Хостинг сайта – 3500 в год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Разработка дизайна интерфейса – 10.000 рублей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Разработка бренда – 50.000 рублей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Создание ООО – 50.000 рублей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Патент – 100.000 рублей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Бухгалтерские услуги – 180.000 в год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Затраты на разработку –120.000 в год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Затраты на рекламу – 400.000 в год</a:t>
                      </a: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Потоки доходов: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1) Продажа подписки: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Обычная подписка (расширенная версия без рекламы с дополнительными функциями) – </a:t>
                      </a:r>
                      <a:r>
                        <a:rPr lang="ru-RU" sz="14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199</a:t>
                      </a: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рублей в месяц / </a:t>
                      </a:r>
                      <a:r>
                        <a:rPr lang="ru-RU" sz="14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2000</a:t>
                      </a: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рублей в год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Подписка для заводчиков – </a:t>
                      </a:r>
                      <a:r>
                        <a:rPr lang="ru-RU" sz="14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299</a:t>
                      </a: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рублей в месяц / </a:t>
                      </a:r>
                      <a:r>
                        <a:rPr lang="ru-RU" sz="1400" b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3000</a:t>
                      </a: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рублей в год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2) Продажа рекламы: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1.Клиники – 10.000 в месяц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2.Зоомагазины – 10.000 в месяц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3.Грумеры – 10.000 в месяц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4.Производители кормов, товаров для животных – 15.000 в месяц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400" b="1" i="1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3) Интеграция в ветклиники</a:t>
                      </a:r>
                      <a:r>
                        <a:rPr lang="ru-RU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 последующим выходом в сегмент </a:t>
                      </a:r>
                      <a:r>
                        <a:rPr lang="en-US" sz="1400" kern="100" dirty="0">
                          <a:solidFill>
                            <a:schemeClr val="accent4"/>
                          </a:solidFill>
                          <a:effectLst/>
                          <a:latin typeface="Proxima Nova" panose="020B060402020202020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B2G</a:t>
                      </a:r>
                      <a:endParaRPr lang="ru-RU" sz="1400" kern="100" dirty="0">
                        <a:solidFill>
                          <a:schemeClr val="accent4"/>
                        </a:solidFill>
                        <a:effectLst/>
                        <a:latin typeface="Proxima Nova" panose="020B060402020202020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964" marR="9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491010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64A7001-11DF-ABA6-CCE6-D8531CB9BF7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75" b="93500" l="10000" r="90000">
                        <a14:foregroundMark x1="28667" y1="47375" x2="29333" y2="47250"/>
                        <a14:foregroundMark x1="23667" y1="50625" x2="24556" y2="50250"/>
                        <a14:foregroundMark x1="32778" y1="49500" x2="34111" y2="50875"/>
                        <a14:foregroundMark x1="33778" y1="56000" x2="35000" y2="55250"/>
                        <a14:foregroundMark x1="19222" y1="82250" x2="20667" y2="83125"/>
                        <a14:foregroundMark x1="22111" y1="88625" x2="23778" y2="90250"/>
                        <a14:foregroundMark x1="25667" y1="80000" x2="26444" y2="81750"/>
                        <a14:foregroundMark x1="30111" y1="82250" x2="30333" y2="83250"/>
                        <a14:foregroundMark x1="25778" y1="93500" x2="26000" y2="92500"/>
                        <a14:foregroundMark x1="30778" y1="88875" x2="30556" y2="89750"/>
                        <a14:foregroundMark x1="54111" y1="52125" x2="54000" y2="47500"/>
                        <a14:foregroundMark x1="50556" y1="43000" x2="51222" y2="41500"/>
                        <a14:foregroundMark x1="55222" y1="39625" x2="56111" y2="39000"/>
                        <a14:foregroundMark x1="60000" y1="42750" x2="61111" y2="42000"/>
                        <a14:foregroundMark x1="59889" y1="50375" x2="61111" y2="48250"/>
                        <a14:foregroundMark x1="41000" y1="24500" x2="44111" y2="23625"/>
                        <a14:foregroundMark x1="40444" y1="17750" x2="41556" y2="15375"/>
                        <a14:foregroundMark x1="45444" y1="14125" x2="46222" y2="12000"/>
                        <a14:foregroundMark x1="49778" y1="16750" x2="51333" y2="15375"/>
                        <a14:foregroundMark x1="50222" y1="23125" x2="52333" y2="22625"/>
                        <a14:foregroundMark x1="71222" y1="16750" x2="74111" y2="18875"/>
                        <a14:foregroundMark x1="69222" y1="10000" x2="69667" y2="9125"/>
                        <a14:foregroundMark x1="74444" y1="6750" x2="74556" y2="5375"/>
                        <a14:foregroundMark x1="78222" y1="10625" x2="79556" y2="9750"/>
                        <a14:foregroundMark x1="25000" y1="58250" x2="27444" y2="5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4743">
            <a:off x="3674563" y="3926772"/>
            <a:ext cx="1234183" cy="1092930"/>
          </a:xfrm>
          <a:prstGeom prst="rect">
            <a:avLst/>
          </a:prstGeom>
        </p:spPr>
      </p:pic>
      <p:pic>
        <p:nvPicPr>
          <p:cNvPr id="17" name="Рисунок 16" descr="Кролик со сплошной заливкой">
            <a:extLst>
              <a:ext uri="{FF2B5EF4-FFF2-40B4-BE49-F238E27FC236}">
                <a16:creationId xmlns:a16="http://schemas.microsoft.com/office/drawing/2014/main" id="{C202DA85-928F-74C2-7206-AB6B5AAAC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864542" y="147643"/>
            <a:ext cx="595589" cy="595589"/>
          </a:xfrm>
          <a:prstGeom prst="rect">
            <a:avLst/>
          </a:prstGeom>
        </p:spPr>
      </p:pic>
      <p:pic>
        <p:nvPicPr>
          <p:cNvPr id="19" name="Рисунок 18" descr="Воробей со сплошной заливкой">
            <a:extLst>
              <a:ext uri="{FF2B5EF4-FFF2-40B4-BE49-F238E27FC236}">
                <a16:creationId xmlns:a16="http://schemas.microsoft.com/office/drawing/2014/main" id="{4567A2C0-07C4-1D10-48DC-67F31AB1B9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977" y="342900"/>
            <a:ext cx="379403" cy="37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13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B62EA10-E990-E31C-6AC5-76CE1A187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599" y="54501"/>
            <a:ext cx="5374800" cy="672900"/>
          </a:xfrm>
        </p:spPr>
        <p:txBody>
          <a:bodyPr/>
          <a:lstStyle/>
          <a:p>
            <a:pPr algn="ctr"/>
            <a:r>
              <a:rPr lang="ru-RU" dirty="0">
                <a:latin typeface="Proxima Nova" panose="020B0604020202020204" charset="0"/>
              </a:rPr>
              <a:t>Эффекты от внедрения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0186E1C-EDCB-FFC8-CF41-812922336D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9075250"/>
              </p:ext>
            </p:extLst>
          </p:nvPr>
        </p:nvGraphicFramePr>
        <p:xfrm>
          <a:off x="621869" y="2261694"/>
          <a:ext cx="8188302" cy="2571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бъект 2">
            <a:extLst>
              <a:ext uri="{FF2B5EF4-FFF2-40B4-BE49-F238E27FC236}">
                <a16:creationId xmlns:a16="http://schemas.microsoft.com/office/drawing/2014/main" id="{E3CCF828-E3D0-F211-1BE2-822756B153D2}"/>
              </a:ext>
            </a:extLst>
          </p:cNvPr>
          <p:cNvSpPr txBox="1">
            <a:spLocks/>
          </p:cNvSpPr>
          <p:nvPr/>
        </p:nvSpPr>
        <p:spPr>
          <a:xfrm>
            <a:off x="147890" y="832461"/>
            <a:ext cx="8848220" cy="1119709"/>
          </a:xfrm>
          <a:prstGeom prst="rect">
            <a:avLst/>
          </a:prstGeom>
          <a:ln>
            <a:noFill/>
            <a:prstDash val="dash"/>
          </a:ln>
        </p:spPr>
        <p:txBody>
          <a:bodyPr vert="horz" lIns="137160" tIns="68580" rIns="137160" bIns="6858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1. БЭСТ – реклама услуг клиники в приложении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1400" dirty="0" err="1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ВетЛекарь</a:t>
            </a: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– реклама услуг клиники в приложении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3. АС Вет – реклама услуг клиники в приложении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ru-RU" sz="1400" dirty="0" err="1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ВетЛаб</a:t>
            </a: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– реклама услуг клиники в приложении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lang="ru-RU" sz="1400" dirty="0" err="1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Purina</a:t>
            </a: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ru-RU" sz="1400" dirty="0" err="1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roplan</a:t>
            </a: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– реклама продукта в приложении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6. Мираторг– реклама продукта в приложении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04D0F-61CE-CA1B-18F0-783B824CB517}"/>
              </a:ext>
            </a:extLst>
          </p:cNvPr>
          <p:cNvSpPr txBox="1"/>
          <p:nvPr/>
        </p:nvSpPr>
        <p:spPr>
          <a:xfrm>
            <a:off x="147890" y="1923140"/>
            <a:ext cx="4049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Расчет бюджета пилотного внедрения: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819BF-EE51-2DAF-CA2A-89135C398445}"/>
              </a:ext>
            </a:extLst>
          </p:cNvPr>
          <p:cNvSpPr txBox="1"/>
          <p:nvPr/>
        </p:nvSpPr>
        <p:spPr>
          <a:xfrm>
            <a:off x="147890" y="545713"/>
            <a:ext cx="5193367" cy="3954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1600" b="1" dirty="0">
                <a:solidFill>
                  <a:schemeClr val="accent6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Расчет экономического эффекта от внедрения</a:t>
            </a:r>
            <a:r>
              <a:rPr lang="ru-RU" sz="16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AF6CB1-E959-4B99-5DDE-C0339A65C5D8}"/>
              </a:ext>
            </a:extLst>
          </p:cNvPr>
          <p:cNvSpPr txBox="1"/>
          <p:nvPr/>
        </p:nvSpPr>
        <p:spPr>
          <a:xfrm>
            <a:off x="0" y="4755953"/>
            <a:ext cx="288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4"/>
                </a:solidFill>
                <a:latin typeface="Proxima Nova" panose="020B0604020202020204" charset="0"/>
              </a:rPr>
              <a:t>Итого: </a:t>
            </a:r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</a:rPr>
              <a:t>1 022 500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3331347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89C0086-6460-FCFE-71ED-696176B4B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00" y="121554"/>
            <a:ext cx="8727600" cy="672900"/>
          </a:xfrm>
        </p:spPr>
        <p:txBody>
          <a:bodyPr/>
          <a:lstStyle/>
          <a:p>
            <a:r>
              <a:rPr lang="ru-RU" dirty="0">
                <a:latin typeface="Proxima Nova" panose="020B0604020202020204" charset="0"/>
              </a:rPr>
              <a:t>График реализации пилотного решения</a:t>
            </a:r>
          </a:p>
        </p:txBody>
      </p:sp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EF45D5E0-DBD6-61BB-C264-A9272AB7862C}"/>
              </a:ext>
            </a:extLst>
          </p:cNvPr>
          <p:cNvSpPr txBox="1">
            <a:spLocks/>
          </p:cNvSpPr>
          <p:nvPr/>
        </p:nvSpPr>
        <p:spPr>
          <a:xfrm>
            <a:off x="13167360" y="7283640"/>
            <a:ext cx="4206240" cy="5143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6F15528-21DE-4FAA-801E-634DDDAF4B2B}" type="slidenum">
              <a:rPr lang="en-US" sz="3000">
                <a:latin typeface="Akrobat ExtraBold" pitchFamily="50" charset="-52"/>
              </a:rPr>
              <a:pPr algn="r"/>
              <a:t>15</a:t>
            </a:fld>
            <a:endParaRPr lang="en-US" sz="3000" dirty="0">
              <a:latin typeface="Akrobat ExtraBold" pitchFamily="50" charset="-52"/>
            </a:endParaRP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8ABD57DF-B992-EBE2-0A48-0783BB95CE10}"/>
              </a:ext>
            </a:extLst>
          </p:cNvPr>
          <p:cNvSpPr/>
          <p:nvPr/>
        </p:nvSpPr>
        <p:spPr>
          <a:xfrm>
            <a:off x="1107282" y="3020242"/>
            <a:ext cx="1757362" cy="2873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Ноябрь 20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34" name="Rectangle 36">
            <a:extLst>
              <a:ext uri="{FF2B5EF4-FFF2-40B4-BE49-F238E27FC236}">
                <a16:creationId xmlns:a16="http://schemas.microsoft.com/office/drawing/2014/main" id="{E836547B-A1B1-5581-644C-B1B8D1F988F3}"/>
              </a:ext>
            </a:extLst>
          </p:cNvPr>
          <p:cNvSpPr/>
          <p:nvPr/>
        </p:nvSpPr>
        <p:spPr>
          <a:xfrm>
            <a:off x="2978253" y="3016183"/>
            <a:ext cx="1650898" cy="2873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Декабрь 20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35" name="Rectangle 37">
            <a:extLst>
              <a:ext uri="{FF2B5EF4-FFF2-40B4-BE49-F238E27FC236}">
                <a16:creationId xmlns:a16="http://schemas.microsoft.com/office/drawing/2014/main" id="{CE69F390-ED0C-1371-BF53-EC45BF20DC42}"/>
              </a:ext>
            </a:extLst>
          </p:cNvPr>
          <p:cNvSpPr/>
          <p:nvPr/>
        </p:nvSpPr>
        <p:spPr>
          <a:xfrm>
            <a:off x="4716937" y="3016381"/>
            <a:ext cx="1117724" cy="2873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5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 кв</a:t>
            </a:r>
            <a:r>
              <a:rPr lang="en-US" sz="1200" dirty="0">
                <a:solidFill>
                  <a:schemeClr val="accent5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1200" dirty="0">
                <a:solidFill>
                  <a:schemeClr val="accent5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36" name="Rectangle 38">
            <a:extLst>
              <a:ext uri="{FF2B5EF4-FFF2-40B4-BE49-F238E27FC236}">
                <a16:creationId xmlns:a16="http://schemas.microsoft.com/office/drawing/2014/main" id="{E4816F2A-9248-FE77-C527-4CE260243C99}"/>
              </a:ext>
            </a:extLst>
          </p:cNvPr>
          <p:cNvSpPr/>
          <p:nvPr/>
        </p:nvSpPr>
        <p:spPr>
          <a:xfrm>
            <a:off x="5874004" y="3019895"/>
            <a:ext cx="1118489" cy="2873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5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 кв</a:t>
            </a:r>
            <a:r>
              <a:rPr lang="en-US" sz="1200" dirty="0">
                <a:solidFill>
                  <a:schemeClr val="accent5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1200" dirty="0">
                <a:solidFill>
                  <a:schemeClr val="accent5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37" name="Rectangle 39">
            <a:extLst>
              <a:ext uri="{FF2B5EF4-FFF2-40B4-BE49-F238E27FC236}">
                <a16:creationId xmlns:a16="http://schemas.microsoft.com/office/drawing/2014/main" id="{D3AC1979-73F2-0E99-4A4F-6A60AA918A71}"/>
              </a:ext>
            </a:extLst>
          </p:cNvPr>
          <p:cNvSpPr/>
          <p:nvPr/>
        </p:nvSpPr>
        <p:spPr>
          <a:xfrm>
            <a:off x="7100888" y="3007854"/>
            <a:ext cx="935830" cy="29568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кв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38" name="Rectangle 40">
            <a:extLst>
              <a:ext uri="{FF2B5EF4-FFF2-40B4-BE49-F238E27FC236}">
                <a16:creationId xmlns:a16="http://schemas.microsoft.com/office/drawing/2014/main" id="{6040F07F-27AA-076F-FBDC-AB43C24141AA}"/>
              </a:ext>
            </a:extLst>
          </p:cNvPr>
          <p:cNvSpPr/>
          <p:nvPr/>
        </p:nvSpPr>
        <p:spPr>
          <a:xfrm>
            <a:off x="8150326" y="3007854"/>
            <a:ext cx="935830" cy="29568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кв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’2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40" name="Rectangle 47">
            <a:extLst>
              <a:ext uri="{FF2B5EF4-FFF2-40B4-BE49-F238E27FC236}">
                <a16:creationId xmlns:a16="http://schemas.microsoft.com/office/drawing/2014/main" id="{E9F59981-0E14-A108-BD51-99C3AEE1A086}"/>
              </a:ext>
            </a:extLst>
          </p:cNvPr>
          <p:cNvSpPr/>
          <p:nvPr/>
        </p:nvSpPr>
        <p:spPr>
          <a:xfrm>
            <a:off x="1055423" y="797999"/>
            <a:ext cx="3573728" cy="413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Создание функционального прототипа</a:t>
            </a:r>
            <a:endParaRPr lang="en-US" sz="1300" b="1" dirty="0">
              <a:solidFill>
                <a:schemeClr val="accent4">
                  <a:lumMod val="75000"/>
                </a:schemeClr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1" name="Straight Connector 6">
            <a:extLst>
              <a:ext uri="{FF2B5EF4-FFF2-40B4-BE49-F238E27FC236}">
                <a16:creationId xmlns:a16="http://schemas.microsoft.com/office/drawing/2014/main" id="{2124E026-B03F-87EB-D2DB-869F892B5BBF}"/>
              </a:ext>
            </a:extLst>
          </p:cNvPr>
          <p:cNvCxnSpPr>
            <a:cxnSpLocks/>
          </p:cNvCxnSpPr>
          <p:nvPr/>
        </p:nvCxnSpPr>
        <p:spPr>
          <a:xfrm>
            <a:off x="208200" y="1308156"/>
            <a:ext cx="87276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2">
            <a:extLst>
              <a:ext uri="{FF2B5EF4-FFF2-40B4-BE49-F238E27FC236}">
                <a16:creationId xmlns:a16="http://schemas.microsoft.com/office/drawing/2014/main" id="{1003D126-0FE2-8494-9649-6A02743336E1}"/>
              </a:ext>
            </a:extLst>
          </p:cNvPr>
          <p:cNvCxnSpPr>
            <a:cxnSpLocks/>
          </p:cNvCxnSpPr>
          <p:nvPr/>
        </p:nvCxnSpPr>
        <p:spPr>
          <a:xfrm>
            <a:off x="208200" y="3393164"/>
            <a:ext cx="8736167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B3447D3-5A99-8A31-39D7-50C738CCA235}"/>
              </a:ext>
            </a:extLst>
          </p:cNvPr>
          <p:cNvSpPr txBox="1"/>
          <p:nvPr/>
        </p:nvSpPr>
        <p:spPr>
          <a:xfrm>
            <a:off x="130331" y="3406015"/>
            <a:ext cx="894152" cy="44723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</a:p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этапа</a:t>
            </a:r>
          </a:p>
          <a:p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1B17D4-E831-D35B-61F2-9F4332734B20}"/>
              </a:ext>
            </a:extLst>
          </p:cNvPr>
          <p:cNvSpPr txBox="1"/>
          <p:nvPr/>
        </p:nvSpPr>
        <p:spPr>
          <a:xfrm>
            <a:off x="105121" y="1392908"/>
            <a:ext cx="944572" cy="51963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Описание</a:t>
            </a:r>
          </a:p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этапа</a:t>
            </a:r>
          </a:p>
          <a:p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Rectangle 50">
            <a:extLst>
              <a:ext uri="{FF2B5EF4-FFF2-40B4-BE49-F238E27FC236}">
                <a16:creationId xmlns:a16="http://schemas.microsoft.com/office/drawing/2014/main" id="{109C2CC7-FC8E-04FD-65FB-B280641AF74B}"/>
              </a:ext>
            </a:extLst>
          </p:cNvPr>
          <p:cNvSpPr/>
          <p:nvPr/>
        </p:nvSpPr>
        <p:spPr>
          <a:xfrm>
            <a:off x="1096971" y="1409157"/>
            <a:ext cx="3532179" cy="14976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ru-RU" sz="1200" dirty="0">
              <a:solidFill>
                <a:schemeClr val="accent4"/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Проработка идеи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акселерационной программе «</a:t>
            </a:r>
            <a:r>
              <a:rPr lang="ru-RU" sz="1200" dirty="0" err="1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ИнфоБиоТех</a:t>
            </a: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проблемного интервью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Составление бизнес-модели, расчёт финансовой модели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Размещение проекта на платформе «</a:t>
            </a:r>
            <a:r>
              <a:rPr lang="en-US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Project</a:t>
            </a: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Создание презентации</a:t>
            </a:r>
          </a:p>
          <a:p>
            <a:pPr algn="just"/>
            <a:endParaRPr lang="ru-RU" sz="1300" dirty="0">
              <a:solidFill>
                <a:schemeClr val="accent4"/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angle 47">
            <a:extLst>
              <a:ext uri="{FF2B5EF4-FFF2-40B4-BE49-F238E27FC236}">
                <a16:creationId xmlns:a16="http://schemas.microsoft.com/office/drawing/2014/main" id="{4DE0D493-E284-8340-1464-984E21390C8A}"/>
              </a:ext>
            </a:extLst>
          </p:cNvPr>
          <p:cNvSpPr/>
          <p:nvPr/>
        </p:nvSpPr>
        <p:spPr>
          <a:xfrm>
            <a:off x="4739769" y="798787"/>
            <a:ext cx="2250501" cy="414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гранта </a:t>
            </a:r>
          </a:p>
          <a:p>
            <a:pPr algn="ctr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«Студенческий стартап»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50">
            <a:extLst>
              <a:ext uri="{FF2B5EF4-FFF2-40B4-BE49-F238E27FC236}">
                <a16:creationId xmlns:a16="http://schemas.microsoft.com/office/drawing/2014/main" id="{55280667-4DE5-59C3-9A0E-120086B75F7F}"/>
              </a:ext>
            </a:extLst>
          </p:cNvPr>
          <p:cNvSpPr/>
          <p:nvPr/>
        </p:nvSpPr>
        <p:spPr>
          <a:xfrm>
            <a:off x="4739769" y="1410218"/>
            <a:ext cx="2250501" cy="1487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300" dirty="0">
              <a:solidFill>
                <a:schemeClr val="accent4"/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Подача заявки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конкурсном отборе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мероприятиях для презентации идеи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Открытие ООО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ru-RU" sz="1300" dirty="0">
              <a:solidFill>
                <a:schemeClr val="accent4"/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A1397C3-B858-9BDB-FC32-F61954A6BBB8}"/>
              </a:ext>
            </a:extLst>
          </p:cNvPr>
          <p:cNvSpPr/>
          <p:nvPr/>
        </p:nvSpPr>
        <p:spPr>
          <a:xfrm>
            <a:off x="7100888" y="795682"/>
            <a:ext cx="1985268" cy="4114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MVP</a:t>
            </a:r>
          </a:p>
        </p:txBody>
      </p:sp>
      <p:sp>
        <p:nvSpPr>
          <p:cNvPr id="49" name="Rectangle 47">
            <a:extLst>
              <a:ext uri="{FF2B5EF4-FFF2-40B4-BE49-F238E27FC236}">
                <a16:creationId xmlns:a16="http://schemas.microsoft.com/office/drawing/2014/main" id="{8D6BC4D1-20BE-6364-4B62-DA5793A9049C}"/>
              </a:ext>
            </a:extLst>
          </p:cNvPr>
          <p:cNvSpPr/>
          <p:nvPr/>
        </p:nvSpPr>
        <p:spPr>
          <a:xfrm>
            <a:off x="1147392" y="3461140"/>
            <a:ext cx="3309686" cy="3462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Первые продажи</a:t>
            </a:r>
            <a:endParaRPr lang="en-US" sz="1600" b="1" dirty="0">
              <a:solidFill>
                <a:schemeClr val="accent4">
                  <a:lumMod val="75000"/>
                </a:schemeClr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Rectangle 39">
            <a:extLst>
              <a:ext uri="{FF2B5EF4-FFF2-40B4-BE49-F238E27FC236}">
                <a16:creationId xmlns:a16="http://schemas.microsoft.com/office/drawing/2014/main" id="{B61EF49B-6A8F-2973-29E5-D484D2E568EB}"/>
              </a:ext>
            </a:extLst>
          </p:cNvPr>
          <p:cNvSpPr/>
          <p:nvPr/>
        </p:nvSpPr>
        <p:spPr>
          <a:xfrm>
            <a:off x="1147117" y="4535184"/>
            <a:ext cx="3267859" cy="35107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1-2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квартал 20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51" name="Rectangle 39">
            <a:extLst>
              <a:ext uri="{FF2B5EF4-FFF2-40B4-BE49-F238E27FC236}">
                <a16:creationId xmlns:a16="http://schemas.microsoft.com/office/drawing/2014/main" id="{11D94E07-22BB-E261-0609-6B954245E1BC}"/>
              </a:ext>
            </a:extLst>
          </p:cNvPr>
          <p:cNvSpPr/>
          <p:nvPr/>
        </p:nvSpPr>
        <p:spPr>
          <a:xfrm>
            <a:off x="4576283" y="4529784"/>
            <a:ext cx="2185988" cy="35107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3-4 квартал 20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52" name="Rectangle 50">
            <a:extLst>
              <a:ext uri="{FF2B5EF4-FFF2-40B4-BE49-F238E27FC236}">
                <a16:creationId xmlns:a16="http://schemas.microsoft.com/office/drawing/2014/main" id="{57A4F693-57B8-6676-4FF4-C4D17FFF298A}"/>
              </a:ext>
            </a:extLst>
          </p:cNvPr>
          <p:cNvSpPr/>
          <p:nvPr/>
        </p:nvSpPr>
        <p:spPr>
          <a:xfrm>
            <a:off x="7100888" y="1392908"/>
            <a:ext cx="1985268" cy="15139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Создание сайта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Проработка и апробация  функционального прототипа</a:t>
            </a:r>
            <a:endParaRPr lang="en-US" sz="1300" dirty="0">
              <a:solidFill>
                <a:schemeClr val="accent4"/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Патент на программу для ЭВМ и патент на товарный знак</a:t>
            </a:r>
          </a:p>
        </p:txBody>
      </p:sp>
      <p:sp>
        <p:nvSpPr>
          <p:cNvPr id="53" name="Rectangle 50">
            <a:extLst>
              <a:ext uri="{FF2B5EF4-FFF2-40B4-BE49-F238E27FC236}">
                <a16:creationId xmlns:a16="http://schemas.microsoft.com/office/drawing/2014/main" id="{CB769230-34D5-01A8-1089-5B298BC8FCB3}"/>
              </a:ext>
            </a:extLst>
          </p:cNvPr>
          <p:cNvSpPr/>
          <p:nvPr/>
        </p:nvSpPr>
        <p:spPr>
          <a:xfrm>
            <a:off x="1147117" y="3885543"/>
            <a:ext cx="3309961" cy="5714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</a:t>
            </a:r>
            <a:r>
              <a:rPr lang="en-US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MMP, </a:t>
            </a: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подтверждение </a:t>
            </a:r>
            <a:r>
              <a:rPr lang="en-US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PMF</a:t>
            </a:r>
            <a:endParaRPr lang="ru-RU" sz="1300" dirty="0">
              <a:solidFill>
                <a:schemeClr val="accent4"/>
              </a:solidFill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рекламной кампании</a:t>
            </a:r>
          </a:p>
        </p:txBody>
      </p:sp>
      <p:sp>
        <p:nvSpPr>
          <p:cNvPr id="54" name="Rectangle 39">
            <a:extLst>
              <a:ext uri="{FF2B5EF4-FFF2-40B4-BE49-F238E27FC236}">
                <a16:creationId xmlns:a16="http://schemas.microsoft.com/office/drawing/2014/main" id="{C6332202-BC73-74E1-8F3A-71D2FFEF410A}"/>
              </a:ext>
            </a:extLst>
          </p:cNvPr>
          <p:cNvSpPr/>
          <p:nvPr/>
        </p:nvSpPr>
        <p:spPr>
          <a:xfrm>
            <a:off x="6933326" y="4535184"/>
            <a:ext cx="2080343" cy="35107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1-2 квартал 20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4FC5A3DD-B667-33B5-10CC-7961493EB8D4}"/>
              </a:ext>
            </a:extLst>
          </p:cNvPr>
          <p:cNvSpPr/>
          <p:nvPr/>
        </p:nvSpPr>
        <p:spPr>
          <a:xfrm>
            <a:off x="4584152" y="3451243"/>
            <a:ext cx="4429517" cy="3439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Доработка приложения с последующим выходом </a:t>
            </a:r>
          </a:p>
          <a:p>
            <a:pPr algn="ctr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в сегмент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B2G</a:t>
            </a:r>
          </a:p>
        </p:txBody>
      </p:sp>
      <p:sp>
        <p:nvSpPr>
          <p:cNvPr id="56" name="Rectangle 50">
            <a:extLst>
              <a:ext uri="{FF2B5EF4-FFF2-40B4-BE49-F238E27FC236}">
                <a16:creationId xmlns:a16="http://schemas.microsoft.com/office/drawing/2014/main" id="{A64BAA5C-2E8B-F341-1872-8F737A1D8C67}"/>
              </a:ext>
            </a:extLst>
          </p:cNvPr>
          <p:cNvSpPr/>
          <p:nvPr/>
        </p:nvSpPr>
        <p:spPr>
          <a:xfrm>
            <a:off x="4584152" y="3911332"/>
            <a:ext cx="4429517" cy="558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Привлечение инвестиций, масштабирование</a:t>
            </a:r>
          </a:p>
          <a:p>
            <a:pPr marL="171450" indent="-1714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300" dirty="0">
                <a:solidFill>
                  <a:schemeClr val="accent4"/>
                </a:solidFill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Государственная поддержка пилотного варианта для ветклиник региона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675EFE7-379B-1F46-934E-F254E4DA24F9}"/>
              </a:ext>
            </a:extLst>
          </p:cNvPr>
          <p:cNvSpPr txBox="1"/>
          <p:nvPr/>
        </p:nvSpPr>
        <p:spPr>
          <a:xfrm>
            <a:off x="108263" y="788644"/>
            <a:ext cx="1039129" cy="42264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</a:p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этапа</a:t>
            </a:r>
          </a:p>
          <a:p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8F049F0-FD31-8838-C0BE-6383AD0CDBA3}"/>
              </a:ext>
            </a:extLst>
          </p:cNvPr>
          <p:cNvSpPr txBox="1"/>
          <p:nvPr/>
        </p:nvSpPr>
        <p:spPr>
          <a:xfrm>
            <a:off x="108263" y="3900537"/>
            <a:ext cx="894152" cy="51963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Описание</a:t>
            </a:r>
          </a:p>
          <a:p>
            <a:r>
              <a:rPr lang="ru-RU" i="1" dirty="0"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этапа</a:t>
            </a:r>
          </a:p>
          <a:p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" name="Straight Connector 42">
            <a:extLst>
              <a:ext uri="{FF2B5EF4-FFF2-40B4-BE49-F238E27FC236}">
                <a16:creationId xmlns:a16="http://schemas.microsoft.com/office/drawing/2014/main" id="{F0442F88-561C-C600-31AA-E6482B6F81A2}"/>
              </a:ext>
            </a:extLst>
          </p:cNvPr>
          <p:cNvCxnSpPr>
            <a:cxnSpLocks/>
          </p:cNvCxnSpPr>
          <p:nvPr/>
        </p:nvCxnSpPr>
        <p:spPr>
          <a:xfrm>
            <a:off x="208200" y="3853252"/>
            <a:ext cx="873616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42">
            <a:extLst>
              <a:ext uri="{FF2B5EF4-FFF2-40B4-BE49-F238E27FC236}">
                <a16:creationId xmlns:a16="http://schemas.microsoft.com/office/drawing/2014/main" id="{44029440-3FE4-71FA-5DA0-120B057A3CA1}"/>
              </a:ext>
            </a:extLst>
          </p:cNvPr>
          <p:cNvCxnSpPr>
            <a:cxnSpLocks/>
          </p:cNvCxnSpPr>
          <p:nvPr/>
        </p:nvCxnSpPr>
        <p:spPr>
          <a:xfrm>
            <a:off x="199633" y="705644"/>
            <a:ext cx="8736167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772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AD717D-1745-A82F-3A34-3EDFC14E854D}"/>
              </a:ext>
            </a:extLst>
          </p:cNvPr>
          <p:cNvSpPr/>
          <p:nvPr/>
        </p:nvSpPr>
        <p:spPr>
          <a:xfrm>
            <a:off x="796733" y="466979"/>
            <a:ext cx="3500165" cy="4778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5">
            <a:extLst>
              <a:ext uri="{FF2B5EF4-FFF2-40B4-BE49-F238E27FC236}">
                <a16:creationId xmlns:a16="http://schemas.microsoft.com/office/drawing/2014/main" id="{B0A6C4A7-3201-F647-4DD9-352F7560A4C1}"/>
              </a:ext>
            </a:extLst>
          </p:cNvPr>
          <p:cNvSpPr/>
          <p:nvPr/>
        </p:nvSpPr>
        <p:spPr>
          <a:xfrm flipH="1">
            <a:off x="904745" y="946910"/>
            <a:ext cx="3167576" cy="315824"/>
          </a:xfrm>
          <a:prstGeom prst="parallelogram">
            <a:avLst>
              <a:gd name="adj" fmla="val 376099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DBD652-9C41-D079-3DF1-3B54E2ECF8B1}"/>
              </a:ext>
            </a:extLst>
          </p:cNvPr>
          <p:cNvSpPr/>
          <p:nvPr/>
        </p:nvSpPr>
        <p:spPr>
          <a:xfrm>
            <a:off x="1198493" y="1248501"/>
            <a:ext cx="2873828" cy="5059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араллелограмм 7">
            <a:extLst>
              <a:ext uri="{FF2B5EF4-FFF2-40B4-BE49-F238E27FC236}">
                <a16:creationId xmlns:a16="http://schemas.microsoft.com/office/drawing/2014/main" id="{3A719C7A-C748-FC9F-E74F-81524138BD7C}"/>
              </a:ext>
            </a:extLst>
          </p:cNvPr>
          <p:cNvSpPr/>
          <p:nvPr/>
        </p:nvSpPr>
        <p:spPr>
          <a:xfrm flipH="1">
            <a:off x="1198492" y="1761672"/>
            <a:ext cx="2599507" cy="255125"/>
          </a:xfrm>
          <a:prstGeom prst="parallelogram">
            <a:avLst>
              <a:gd name="adj" fmla="val 41072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1C758C-5C3F-D704-B44B-FA60144A2D66}"/>
              </a:ext>
            </a:extLst>
          </p:cNvPr>
          <p:cNvSpPr/>
          <p:nvPr/>
        </p:nvSpPr>
        <p:spPr>
          <a:xfrm>
            <a:off x="1472813" y="2024022"/>
            <a:ext cx="2325187" cy="4775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0D66CFCC-089D-1F0B-4E41-611DB03ED5BE}"/>
              </a:ext>
            </a:extLst>
          </p:cNvPr>
          <p:cNvSpPr/>
          <p:nvPr/>
        </p:nvSpPr>
        <p:spPr>
          <a:xfrm flipH="1">
            <a:off x="1472811" y="2501597"/>
            <a:ext cx="2132411" cy="248516"/>
          </a:xfrm>
          <a:prstGeom prst="parallelogram">
            <a:avLst>
              <a:gd name="adj" fmla="val 34350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524FA9-0E02-0727-32EC-2237B99B199A}"/>
              </a:ext>
            </a:extLst>
          </p:cNvPr>
          <p:cNvSpPr/>
          <p:nvPr/>
        </p:nvSpPr>
        <p:spPr>
          <a:xfrm>
            <a:off x="1665588" y="2750113"/>
            <a:ext cx="1939636" cy="4056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BE0F8-3EAB-2E4D-A2FE-21867BED2A17}"/>
              </a:ext>
            </a:extLst>
          </p:cNvPr>
          <p:cNvSpPr txBox="1"/>
          <p:nvPr/>
        </p:nvSpPr>
        <p:spPr>
          <a:xfrm>
            <a:off x="1984183" y="505179"/>
            <a:ext cx="1214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5"/>
                </a:solidFill>
                <a:latin typeface="Proxima Nova" panose="020B0604020202020204" charset="0"/>
              </a:rPr>
              <a:t>Реклама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8742D-72E9-3A6E-D6B0-69D8FFA007E9}"/>
              </a:ext>
            </a:extLst>
          </p:cNvPr>
          <p:cNvSpPr txBox="1"/>
          <p:nvPr/>
        </p:nvSpPr>
        <p:spPr>
          <a:xfrm>
            <a:off x="1403543" y="1238500"/>
            <a:ext cx="241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Proxima Nova" panose="020B0604020202020204" charset="0"/>
              </a:rPr>
              <a:t>Посетители сайта, страницы приложения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55C26F-C158-B221-D8A5-6B34C55FF152}"/>
              </a:ext>
            </a:extLst>
          </p:cNvPr>
          <p:cNvSpPr txBox="1"/>
          <p:nvPr/>
        </p:nvSpPr>
        <p:spPr>
          <a:xfrm>
            <a:off x="1577792" y="2109632"/>
            <a:ext cx="211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Proxima Nova" panose="020B0604020202020204" charset="0"/>
              </a:rPr>
              <a:t>Загрузки приложения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40CC08-9A1E-87DD-06ED-CAD4A3AC7EA0}"/>
              </a:ext>
            </a:extLst>
          </p:cNvPr>
          <p:cNvSpPr txBox="1"/>
          <p:nvPr/>
        </p:nvSpPr>
        <p:spPr>
          <a:xfrm>
            <a:off x="1735902" y="2794316"/>
            <a:ext cx="1798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Proxima Nova" panose="020B0604020202020204" charset="0"/>
              </a:rPr>
              <a:t>Покупка подписки</a:t>
            </a: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AEF8538D-8D20-391C-3A99-E125BE5E4E1D}"/>
              </a:ext>
            </a:extLst>
          </p:cNvPr>
          <p:cNvSpPr/>
          <p:nvPr/>
        </p:nvSpPr>
        <p:spPr>
          <a:xfrm flipH="1">
            <a:off x="1665586" y="3165493"/>
            <a:ext cx="1886779" cy="229777"/>
          </a:xfrm>
          <a:prstGeom prst="parallelogram">
            <a:avLst>
              <a:gd name="adj" fmla="val 25532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9890F3-5CDE-CA2B-ED86-0C4D11514714}"/>
              </a:ext>
            </a:extLst>
          </p:cNvPr>
          <p:cNvSpPr txBox="1"/>
          <p:nvPr/>
        </p:nvSpPr>
        <p:spPr>
          <a:xfrm>
            <a:off x="1718431" y="3400536"/>
            <a:ext cx="1833936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Proxima Nova" panose="020B0604020202020204" charset="0"/>
              </a:rPr>
              <a:t>Повторная покупка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5627C0-BDA9-98DE-A29D-5B263B75B1F7}"/>
              </a:ext>
            </a:extLst>
          </p:cNvPr>
          <p:cNvSpPr txBox="1"/>
          <p:nvPr/>
        </p:nvSpPr>
        <p:spPr>
          <a:xfrm>
            <a:off x="2261634" y="943817"/>
            <a:ext cx="554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/>
                </a:solidFill>
                <a:latin typeface="Proxima Nova" panose="020B0604020202020204" charset="0"/>
              </a:rPr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719FE4-56F8-F7FE-E467-B6CB95EB8968}"/>
              </a:ext>
            </a:extLst>
          </p:cNvPr>
          <p:cNvSpPr txBox="1"/>
          <p:nvPr/>
        </p:nvSpPr>
        <p:spPr>
          <a:xfrm>
            <a:off x="2269434" y="1736074"/>
            <a:ext cx="554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Proxima Nova" panose="020B0604020202020204" charset="0"/>
              </a:rPr>
              <a:t>10%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7F79C5-2B99-21F2-F4A5-50C12359C312}"/>
              </a:ext>
            </a:extLst>
          </p:cNvPr>
          <p:cNvSpPr txBox="1"/>
          <p:nvPr/>
        </p:nvSpPr>
        <p:spPr>
          <a:xfrm>
            <a:off x="2358311" y="2467094"/>
            <a:ext cx="46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Proxima Nova" panose="020B0604020202020204" charset="0"/>
              </a:rPr>
              <a:t>7%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46C568-986D-1F00-24C8-BEC90012EFA7}"/>
              </a:ext>
            </a:extLst>
          </p:cNvPr>
          <p:cNvSpPr txBox="1"/>
          <p:nvPr/>
        </p:nvSpPr>
        <p:spPr>
          <a:xfrm>
            <a:off x="2348308" y="3165493"/>
            <a:ext cx="554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roxima Nova" panose="020B0604020202020204" charset="0"/>
              </a:rPr>
              <a:t>3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Proxima Nova" panose="020B0604020202020204" charset="0"/>
              </a:rPr>
              <a:t>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C703BE-83C4-1CB4-A974-FA54FFCF8B4B}"/>
              </a:ext>
            </a:extLst>
          </p:cNvPr>
          <p:cNvSpPr txBox="1"/>
          <p:nvPr/>
        </p:nvSpPr>
        <p:spPr>
          <a:xfrm>
            <a:off x="2368979" y="-35099"/>
            <a:ext cx="3938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4"/>
                </a:solidFill>
                <a:latin typeface="Proxima Nova" panose="020B0604020202020204" charset="0"/>
              </a:rPr>
              <a:t>Воронка продаж </a:t>
            </a:r>
            <a:r>
              <a:rPr lang="en-US" sz="2800" dirty="0">
                <a:solidFill>
                  <a:schemeClr val="accent4"/>
                </a:solidFill>
                <a:latin typeface="Proxima Nova" panose="020B0604020202020204" charset="0"/>
              </a:rPr>
              <a:t>B2C</a:t>
            </a:r>
            <a:endParaRPr lang="ru-RU" sz="2800" dirty="0">
              <a:solidFill>
                <a:schemeClr val="accent4"/>
              </a:solidFill>
              <a:latin typeface="Proxima Nova" panose="020B060402020202020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3B1AFF-4C24-9717-BF7D-5278CEFF6882}"/>
              </a:ext>
            </a:extLst>
          </p:cNvPr>
          <p:cNvSpPr txBox="1"/>
          <p:nvPr/>
        </p:nvSpPr>
        <p:spPr>
          <a:xfrm>
            <a:off x="4404910" y="755775"/>
            <a:ext cx="3613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</a:rPr>
              <a:t>Разработка и запуск рекламной кампании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F83839-7397-FC5E-32FD-8E5CF0958C3A}"/>
              </a:ext>
            </a:extLst>
          </p:cNvPr>
          <p:cNvSpPr txBox="1"/>
          <p:nvPr/>
        </p:nvSpPr>
        <p:spPr>
          <a:xfrm>
            <a:off x="4229036" y="1519007"/>
            <a:ext cx="4444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</a:rPr>
              <a:t>Пользователи переходят на страницу приложения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A9A0AC-BB9E-327B-10F6-1C8F9E2820F5}"/>
              </a:ext>
            </a:extLst>
          </p:cNvPr>
          <p:cNvSpPr txBox="1"/>
          <p:nvPr/>
        </p:nvSpPr>
        <p:spPr>
          <a:xfrm>
            <a:off x="4072321" y="2113452"/>
            <a:ext cx="4746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</a:rPr>
              <a:t>Пользователи устанавливают приложение. Конверсия увеличивается благодаря продающим триггерам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51FE99-62A5-1BD2-91B7-EC687B555454}"/>
              </a:ext>
            </a:extLst>
          </p:cNvPr>
          <p:cNvSpPr txBox="1"/>
          <p:nvPr/>
        </p:nvSpPr>
        <p:spPr>
          <a:xfrm>
            <a:off x="3717471" y="2744331"/>
            <a:ext cx="5053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</a:rPr>
              <a:t>Постоянное расширение функционала, персональные предложения и тестовый период позволяют значительно увеличить продажи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A27FDA-9293-3638-F030-CF5E2D1A45BE}"/>
              </a:ext>
            </a:extLst>
          </p:cNvPr>
          <p:cNvSpPr txBox="1"/>
          <p:nvPr/>
        </p:nvSpPr>
        <p:spPr>
          <a:xfrm>
            <a:off x="3585212" y="3318407"/>
            <a:ext cx="476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4"/>
                </a:solidFill>
                <a:latin typeface="Proxima Nova" panose="020B0604020202020204" charset="0"/>
              </a:rPr>
              <a:t>Система скидок и бонусов обеспечивает высокий процент повторных покупок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0B5DB0-528D-0799-22A8-7C0E892F4BB0}"/>
              </a:ext>
            </a:extLst>
          </p:cNvPr>
          <p:cNvSpPr txBox="1"/>
          <p:nvPr/>
        </p:nvSpPr>
        <p:spPr>
          <a:xfrm>
            <a:off x="219153" y="1032774"/>
            <a:ext cx="959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Proxima Nova" panose="020B0604020202020204" charset="0"/>
              </a:rPr>
              <a:t>Конверсия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0073A573-ABE4-A4C4-1421-0101193503FC}"/>
              </a:ext>
            </a:extLst>
          </p:cNvPr>
          <p:cNvCxnSpPr>
            <a:cxnSpLocks/>
          </p:cNvCxnSpPr>
          <p:nvPr/>
        </p:nvCxnSpPr>
        <p:spPr>
          <a:xfrm flipH="1">
            <a:off x="221496" y="1269960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B6DB194-5B64-52FD-AEB1-78C1E679EAB8}"/>
              </a:ext>
            </a:extLst>
          </p:cNvPr>
          <p:cNvSpPr txBox="1"/>
          <p:nvPr/>
        </p:nvSpPr>
        <p:spPr>
          <a:xfrm>
            <a:off x="408250" y="1774068"/>
            <a:ext cx="959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Proxima Nova" panose="020B0604020202020204" charset="0"/>
              </a:rPr>
              <a:t>Конверсия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0B9A6142-8356-A1D9-1BFB-74ED4B481058}"/>
              </a:ext>
            </a:extLst>
          </p:cNvPr>
          <p:cNvCxnSpPr>
            <a:cxnSpLocks/>
          </p:cNvCxnSpPr>
          <p:nvPr/>
        </p:nvCxnSpPr>
        <p:spPr>
          <a:xfrm flipH="1">
            <a:off x="497839" y="2013496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65E6653-32D2-6423-2C07-32D635A11624}"/>
              </a:ext>
            </a:extLst>
          </p:cNvPr>
          <p:cNvSpPr txBox="1"/>
          <p:nvPr/>
        </p:nvSpPr>
        <p:spPr>
          <a:xfrm>
            <a:off x="593526" y="2520559"/>
            <a:ext cx="959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Proxima Nova" panose="020B0604020202020204" charset="0"/>
              </a:rPr>
              <a:t>Конверсия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6BBE3A3E-9AF9-4496-69D5-50AFB50623EE}"/>
              </a:ext>
            </a:extLst>
          </p:cNvPr>
          <p:cNvCxnSpPr>
            <a:cxnSpLocks/>
          </p:cNvCxnSpPr>
          <p:nvPr/>
        </p:nvCxnSpPr>
        <p:spPr>
          <a:xfrm flipH="1">
            <a:off x="666758" y="2741206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02D450F-2D5D-41DB-C5EE-09A370AECF91}"/>
              </a:ext>
            </a:extLst>
          </p:cNvPr>
          <p:cNvSpPr txBox="1"/>
          <p:nvPr/>
        </p:nvSpPr>
        <p:spPr>
          <a:xfrm>
            <a:off x="777117" y="3212938"/>
            <a:ext cx="959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Proxima Nova" panose="020B0604020202020204" charset="0"/>
              </a:rPr>
              <a:t>Конверсия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A24FE0DC-F77D-07FF-C4D6-4B73BDF89DFE}"/>
              </a:ext>
            </a:extLst>
          </p:cNvPr>
          <p:cNvCxnSpPr>
            <a:cxnSpLocks/>
          </p:cNvCxnSpPr>
          <p:nvPr/>
        </p:nvCxnSpPr>
        <p:spPr>
          <a:xfrm flipH="1">
            <a:off x="756957" y="3453790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C248E800-873D-2DAC-800D-952125084A6F}"/>
              </a:ext>
            </a:extLst>
          </p:cNvPr>
          <p:cNvCxnSpPr>
            <a:cxnSpLocks/>
          </p:cNvCxnSpPr>
          <p:nvPr/>
        </p:nvCxnSpPr>
        <p:spPr>
          <a:xfrm flipH="1">
            <a:off x="4229036" y="965731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3E887D6A-F1EC-7D9A-9F4E-001A5ACFB9D8}"/>
              </a:ext>
            </a:extLst>
          </p:cNvPr>
          <p:cNvCxnSpPr>
            <a:cxnSpLocks/>
          </p:cNvCxnSpPr>
          <p:nvPr/>
        </p:nvCxnSpPr>
        <p:spPr>
          <a:xfrm flipH="1">
            <a:off x="4072321" y="1785586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6E95A91A-D4F7-C617-F8DD-3DA5A15449E7}"/>
              </a:ext>
            </a:extLst>
          </p:cNvPr>
          <p:cNvCxnSpPr>
            <a:cxnSpLocks/>
          </p:cNvCxnSpPr>
          <p:nvPr/>
        </p:nvCxnSpPr>
        <p:spPr>
          <a:xfrm flipH="1">
            <a:off x="3727289" y="2520559"/>
            <a:ext cx="95981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53651E5-6058-B72D-9B0A-ED8B30CE8F4C}"/>
              </a:ext>
            </a:extLst>
          </p:cNvPr>
          <p:cNvCxnSpPr>
            <a:cxnSpLocks/>
          </p:cNvCxnSpPr>
          <p:nvPr/>
        </p:nvCxnSpPr>
        <p:spPr>
          <a:xfrm flipH="1">
            <a:off x="3471337" y="3212938"/>
            <a:ext cx="95688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2A788497-864B-118B-F5B2-53DF1ACDB654}"/>
              </a:ext>
            </a:extLst>
          </p:cNvPr>
          <p:cNvCxnSpPr>
            <a:cxnSpLocks/>
          </p:cNvCxnSpPr>
          <p:nvPr/>
        </p:nvCxnSpPr>
        <p:spPr>
          <a:xfrm flipH="1">
            <a:off x="3381279" y="3746891"/>
            <a:ext cx="95688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FF1BAAD-5A03-A223-BF93-A6021304A94D}"/>
              </a:ext>
            </a:extLst>
          </p:cNvPr>
          <p:cNvSpPr txBox="1"/>
          <p:nvPr/>
        </p:nvSpPr>
        <p:spPr>
          <a:xfrm>
            <a:off x="125424" y="4172009"/>
            <a:ext cx="204248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6"/>
                </a:solidFill>
                <a:latin typeface="Proxima Nova" panose="020B0604020202020204" charset="0"/>
              </a:rPr>
              <a:t>CPA</a:t>
            </a:r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</a:rPr>
              <a:t> = 3,33 </a:t>
            </a:r>
            <a:r>
              <a:rPr lang="ru-RU" sz="1800" dirty="0" err="1">
                <a:solidFill>
                  <a:schemeClr val="accent4"/>
                </a:solidFill>
                <a:latin typeface="Proxima Nova" panose="020B0604020202020204" charset="0"/>
              </a:rPr>
              <a:t>руб</a:t>
            </a:r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</a:rPr>
              <a:t> </a:t>
            </a:r>
          </a:p>
          <a:p>
            <a:pPr algn="ctr"/>
            <a:r>
              <a:rPr lang="en-US" sz="1800" b="1" dirty="0">
                <a:solidFill>
                  <a:schemeClr val="accent6"/>
                </a:solidFill>
                <a:latin typeface="Proxima Nova" panose="020B0604020202020204" charset="0"/>
              </a:rPr>
              <a:t>CM</a:t>
            </a:r>
            <a:r>
              <a:rPr lang="ru-RU" sz="1800" dirty="0">
                <a:solidFill>
                  <a:schemeClr val="accent4"/>
                </a:solidFill>
                <a:latin typeface="Proxima Nova" panose="020B0604020202020204" charset="0"/>
              </a:rPr>
              <a:t> = 117 687 </a:t>
            </a:r>
            <a:r>
              <a:rPr lang="ru-RU" sz="1800" dirty="0" err="1">
                <a:solidFill>
                  <a:schemeClr val="accent4"/>
                </a:solidFill>
                <a:latin typeface="Proxima Nova" panose="020B0604020202020204" charset="0"/>
              </a:rPr>
              <a:t>руб</a:t>
            </a:r>
            <a:endParaRPr lang="ru-RU" sz="1800" dirty="0">
              <a:solidFill>
                <a:schemeClr val="accent4"/>
              </a:solidFill>
              <a:latin typeface="Proxima Nova" panose="020B0604020202020204" charset="0"/>
            </a:endParaRPr>
          </a:p>
          <a:p>
            <a:pPr algn="ctr"/>
            <a:r>
              <a:rPr lang="en-US" sz="1800" b="1" dirty="0">
                <a:solidFill>
                  <a:schemeClr val="accent6"/>
                </a:solidFill>
                <a:latin typeface="Proxima Nova" panose="020B0604020202020204" charset="0"/>
              </a:rPr>
              <a:t>ROS</a:t>
            </a:r>
            <a:r>
              <a:rPr lang="en-US" sz="1800" dirty="0">
                <a:solidFill>
                  <a:schemeClr val="accent4"/>
                </a:solidFill>
                <a:latin typeface="Proxima Nova" panose="020B0604020202020204" charset="0"/>
              </a:rPr>
              <a:t> = 19,6%</a:t>
            </a:r>
            <a:endParaRPr lang="ru-RU" sz="1800" dirty="0">
              <a:solidFill>
                <a:schemeClr val="accent4"/>
              </a:solidFill>
              <a:latin typeface="Proxima Nova" panose="020B060402020202020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20C3727-3359-F8B9-EB83-F63434ED176B}"/>
              </a:ext>
            </a:extLst>
          </p:cNvPr>
          <p:cNvSpPr txBox="1"/>
          <p:nvPr/>
        </p:nvSpPr>
        <p:spPr>
          <a:xfrm>
            <a:off x="2368979" y="4363541"/>
            <a:ext cx="6597185" cy="5810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500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Обычная подписка – </a:t>
            </a:r>
            <a:r>
              <a:rPr lang="ru-RU" sz="1500" b="1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199</a:t>
            </a:r>
            <a:r>
              <a:rPr lang="ru-RU" sz="1500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рублей в месяц / </a:t>
            </a:r>
            <a:r>
              <a:rPr lang="ru-RU" sz="1500" b="1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2000</a:t>
            </a:r>
            <a:r>
              <a:rPr lang="ru-RU" sz="1500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рублей в год</a:t>
            </a:r>
            <a:endParaRPr lang="en-US" sz="1500" kern="100" dirty="0">
              <a:solidFill>
                <a:schemeClr val="accent4"/>
              </a:solidFill>
              <a:effectLst/>
              <a:latin typeface="Proxima Nova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070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500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Подписка для заводчиков – </a:t>
            </a:r>
            <a:r>
              <a:rPr lang="ru-RU" sz="1500" b="1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299</a:t>
            </a:r>
            <a:r>
              <a:rPr lang="ru-RU" sz="1500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рублей в месяц / </a:t>
            </a:r>
            <a:r>
              <a:rPr lang="ru-RU" sz="1500" b="1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3000</a:t>
            </a:r>
            <a:r>
              <a:rPr lang="ru-RU" sz="1500" kern="100" dirty="0">
                <a:solidFill>
                  <a:schemeClr val="accent4"/>
                </a:solidFill>
                <a:effectLst/>
                <a:latin typeface="Proxima Nova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рублей в год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4DED18-08CF-5E07-5F95-BEB105E0C159}"/>
              </a:ext>
            </a:extLst>
          </p:cNvPr>
          <p:cNvSpPr txBox="1"/>
          <p:nvPr/>
        </p:nvSpPr>
        <p:spPr>
          <a:xfrm>
            <a:off x="0" y="3718332"/>
            <a:ext cx="434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4"/>
                </a:solidFill>
                <a:latin typeface="Proxima Nova" panose="020B0604020202020204" charset="0"/>
              </a:rPr>
              <a:t>Показатели юнит-экономики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337457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533;p55">
            <a:extLst>
              <a:ext uri="{FF2B5EF4-FFF2-40B4-BE49-F238E27FC236}">
                <a16:creationId xmlns:a16="http://schemas.microsoft.com/office/drawing/2014/main" id="{A4FCC642-0308-9726-8505-C87B0CE30035}"/>
              </a:ext>
            </a:extLst>
          </p:cNvPr>
          <p:cNvSpPr/>
          <p:nvPr/>
        </p:nvSpPr>
        <p:spPr>
          <a:xfrm rot="5400000">
            <a:off x="6233207" y="39707"/>
            <a:ext cx="2664001" cy="2584590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627;p57">
            <a:extLst>
              <a:ext uri="{FF2B5EF4-FFF2-40B4-BE49-F238E27FC236}">
                <a16:creationId xmlns:a16="http://schemas.microsoft.com/office/drawing/2014/main" id="{5B6C5310-6A3B-DAB4-0FB2-CF15BFF6F9EE}"/>
              </a:ext>
            </a:extLst>
          </p:cNvPr>
          <p:cNvSpPr/>
          <p:nvPr/>
        </p:nvSpPr>
        <p:spPr>
          <a:xfrm rot="11699941">
            <a:off x="5212494" y="1527954"/>
            <a:ext cx="2100274" cy="2087591"/>
          </a:xfrm>
          <a:custGeom>
            <a:avLst/>
            <a:gdLst/>
            <a:ahLst/>
            <a:cxnLst/>
            <a:rect l="l" t="t" r="r" b="b"/>
            <a:pathLst>
              <a:path w="83624" h="83119" extrusionOk="0">
                <a:moveTo>
                  <a:pt x="35148" y="1"/>
                </a:moveTo>
                <a:cubicBezTo>
                  <a:pt x="22677" y="1"/>
                  <a:pt x="6441" y="4071"/>
                  <a:pt x="3391" y="36249"/>
                </a:cubicBezTo>
                <a:cubicBezTo>
                  <a:pt x="1" y="71998"/>
                  <a:pt x="24792" y="83119"/>
                  <a:pt x="42612" y="83119"/>
                </a:cubicBezTo>
                <a:cubicBezTo>
                  <a:pt x="60460" y="83119"/>
                  <a:pt x="80776" y="73462"/>
                  <a:pt x="82186" y="48807"/>
                </a:cubicBezTo>
                <a:cubicBezTo>
                  <a:pt x="83624" y="24179"/>
                  <a:pt x="71554" y="10128"/>
                  <a:pt x="60894" y="5789"/>
                </a:cubicBezTo>
                <a:cubicBezTo>
                  <a:pt x="50234" y="1449"/>
                  <a:pt x="44755" y="418"/>
                  <a:pt x="39168" y="120"/>
                </a:cubicBezTo>
                <a:cubicBezTo>
                  <a:pt x="37891" y="51"/>
                  <a:pt x="36543" y="1"/>
                  <a:pt x="3514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B4D405E-69C0-1E38-EF73-F20C618AA1B8}"/>
              </a:ext>
            </a:extLst>
          </p:cNvPr>
          <p:cNvSpPr/>
          <p:nvPr/>
        </p:nvSpPr>
        <p:spPr>
          <a:xfrm>
            <a:off x="4710545" y="3709009"/>
            <a:ext cx="4294910" cy="12691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oogle Shape;532;p55">
            <a:extLst>
              <a:ext uri="{FF2B5EF4-FFF2-40B4-BE49-F238E27FC236}">
                <a16:creationId xmlns:a16="http://schemas.microsoft.com/office/drawing/2014/main" id="{29161C09-1C31-72BF-D78E-27ABD13682AD}"/>
              </a:ext>
            </a:extLst>
          </p:cNvPr>
          <p:cNvSpPr/>
          <p:nvPr/>
        </p:nvSpPr>
        <p:spPr>
          <a:xfrm rot="6220442">
            <a:off x="333534" y="666966"/>
            <a:ext cx="3289712" cy="3271833"/>
          </a:xfrm>
          <a:custGeom>
            <a:avLst/>
            <a:gdLst/>
            <a:ahLst/>
            <a:cxnLst/>
            <a:rect l="l" t="t" r="r" b="b"/>
            <a:pathLst>
              <a:path w="100549" h="83821" extrusionOk="0">
                <a:moveTo>
                  <a:pt x="74655" y="1"/>
                </a:moveTo>
                <a:cubicBezTo>
                  <a:pt x="73892" y="1"/>
                  <a:pt x="73452" y="43"/>
                  <a:pt x="73452" y="43"/>
                </a:cubicBezTo>
                <a:cubicBezTo>
                  <a:pt x="73452" y="43"/>
                  <a:pt x="56581" y="4898"/>
                  <a:pt x="38679" y="15991"/>
                </a:cubicBezTo>
                <a:cubicBezTo>
                  <a:pt x="20777" y="27085"/>
                  <a:pt x="0" y="38260"/>
                  <a:pt x="5317" y="60474"/>
                </a:cubicBezTo>
                <a:cubicBezTo>
                  <a:pt x="9172" y="76583"/>
                  <a:pt x="28274" y="83820"/>
                  <a:pt x="47150" y="83820"/>
                </a:cubicBezTo>
                <a:cubicBezTo>
                  <a:pt x="54305" y="83820"/>
                  <a:pt x="61427" y="82781"/>
                  <a:pt x="67674" y="80790"/>
                </a:cubicBezTo>
                <a:cubicBezTo>
                  <a:pt x="90377" y="73521"/>
                  <a:pt x="100548" y="42654"/>
                  <a:pt x="97158" y="20413"/>
                </a:cubicBezTo>
                <a:cubicBezTo>
                  <a:pt x="94267" y="1401"/>
                  <a:pt x="79070" y="1"/>
                  <a:pt x="74655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EFA034E-39E6-2DE5-29EA-D6A0DD8DB940}"/>
              </a:ext>
            </a:extLst>
          </p:cNvPr>
          <p:cNvSpPr/>
          <p:nvPr/>
        </p:nvSpPr>
        <p:spPr>
          <a:xfrm>
            <a:off x="574099" y="3709009"/>
            <a:ext cx="3775652" cy="12691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533;p55">
            <a:extLst>
              <a:ext uri="{FF2B5EF4-FFF2-40B4-BE49-F238E27FC236}">
                <a16:creationId xmlns:a16="http://schemas.microsoft.com/office/drawing/2014/main" id="{6684FE11-5B9B-EAEA-51D9-9351B1178F29}"/>
              </a:ext>
            </a:extLst>
          </p:cNvPr>
          <p:cNvSpPr/>
          <p:nvPr/>
        </p:nvSpPr>
        <p:spPr>
          <a:xfrm rot="3735295">
            <a:off x="1904704" y="465060"/>
            <a:ext cx="2023954" cy="1285800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564B2-53EE-DF82-CFA6-893FAEF5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300" y="0"/>
            <a:ext cx="7751400" cy="572700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144DF3-8950-5020-3AEF-C9FB43FAC35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30879" y="3653294"/>
            <a:ext cx="4541992" cy="1269102"/>
          </a:xfrm>
        </p:spPr>
        <p:txBody>
          <a:bodyPr/>
          <a:lstStyle/>
          <a:p>
            <a:pPr marL="152400" indent="0" algn="ctr">
              <a:buNone/>
            </a:pPr>
            <a:r>
              <a:rPr lang="ru-RU" sz="1400" b="1" dirty="0">
                <a:latin typeface="Proxima Nova" panose="020B0604020202020204" charset="0"/>
              </a:rPr>
              <a:t>Плюснина Полина Руслановна</a:t>
            </a:r>
          </a:p>
          <a:p>
            <a:pPr marL="152400" indent="0" algn="ctr">
              <a:buNone/>
            </a:pPr>
            <a:r>
              <a:rPr lang="ru-RU" sz="1400" u="sng" dirty="0">
                <a:latin typeface="Proxima Nova" panose="020B0604020202020204" charset="0"/>
              </a:rPr>
              <a:t>Ветеринарный специалист</a:t>
            </a:r>
          </a:p>
          <a:p>
            <a:pPr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400" dirty="0">
                <a:latin typeface="Proxima Nova" panose="020B0604020202020204" charset="0"/>
              </a:rPr>
              <a:t>Знания и навыки в области ветеринарной медицины</a:t>
            </a:r>
            <a:endParaRPr lang="en-US" sz="1400" dirty="0">
              <a:latin typeface="Proxima Nova" panose="020B0604020202020204" charset="0"/>
            </a:endParaRPr>
          </a:p>
          <a:p>
            <a:pPr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400" dirty="0">
                <a:latin typeface="Proxima Nova" panose="020B0604020202020204" charset="0"/>
              </a:rPr>
              <a:t>Опыт ведения экономической части проекта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1A51C-A567-53B0-A97C-C604564883AB}"/>
              </a:ext>
            </a:extLst>
          </p:cNvPr>
          <p:cNvSpPr txBox="1"/>
          <p:nvPr/>
        </p:nvSpPr>
        <p:spPr>
          <a:xfrm>
            <a:off x="574099" y="3731927"/>
            <a:ext cx="377565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4"/>
                </a:solidFill>
                <a:latin typeface="Proxima Nova" panose="020B0604020202020204" charset="0"/>
              </a:rPr>
              <a:t>Луценко Дарина Игоревна</a:t>
            </a:r>
          </a:p>
          <a:p>
            <a:pPr algn="ctr"/>
            <a:r>
              <a:rPr lang="ru-RU" sz="1400" u="sng" dirty="0">
                <a:solidFill>
                  <a:schemeClr val="accent4"/>
                </a:solidFill>
                <a:latin typeface="Proxima Nova" panose="020B0604020202020204" charset="0"/>
              </a:rPr>
              <a:t>Лидер команды</a:t>
            </a:r>
          </a:p>
          <a:p>
            <a:pPr marL="285750" indent="-2857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Опыт управленческой деятельности</a:t>
            </a:r>
          </a:p>
          <a:p>
            <a:pPr marL="285750" indent="-285750" algn="just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З</a:t>
            </a:r>
            <a:r>
              <a:rPr lang="ru-RU" sz="1400" dirty="0">
                <a:solidFill>
                  <a:schemeClr val="accent4"/>
                </a:solidFill>
                <a:latin typeface="Proxima Nova" panose="020B0604020202020204" charset="0"/>
              </a:rPr>
              <a:t>нания и навыки в области ветеринарной медицины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D2D322-AB8F-3972-421A-19984B0603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58" y="550576"/>
            <a:ext cx="2376053" cy="2842850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92B5F0-61C6-FF5E-E439-1B9F22371C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0808" y="553571"/>
            <a:ext cx="2376053" cy="283686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EE2BCA6-FFE4-5754-B0A5-60A1DAD3223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375" b="93500" l="10000" r="90000">
                        <a14:foregroundMark x1="28667" y1="47375" x2="29333" y2="47250"/>
                        <a14:foregroundMark x1="23667" y1="50625" x2="24556" y2="50250"/>
                        <a14:foregroundMark x1="32778" y1="49500" x2="34111" y2="50875"/>
                        <a14:foregroundMark x1="33778" y1="56000" x2="35000" y2="55250"/>
                        <a14:foregroundMark x1="19222" y1="82250" x2="20667" y2="83125"/>
                        <a14:foregroundMark x1="22111" y1="88625" x2="23778" y2="90250"/>
                        <a14:foregroundMark x1="25667" y1="80000" x2="26444" y2="81750"/>
                        <a14:foregroundMark x1="30111" y1="82250" x2="30333" y2="83250"/>
                        <a14:foregroundMark x1="25778" y1="93500" x2="26000" y2="92500"/>
                        <a14:foregroundMark x1="30778" y1="88875" x2="30556" y2="89750"/>
                        <a14:foregroundMark x1="54111" y1="52125" x2="54000" y2="47500"/>
                        <a14:foregroundMark x1="50556" y1="43000" x2="51222" y2="41500"/>
                        <a14:foregroundMark x1="55222" y1="39625" x2="56111" y2="39000"/>
                        <a14:foregroundMark x1="60000" y1="42750" x2="61111" y2="42000"/>
                        <a14:foregroundMark x1="59889" y1="50375" x2="61111" y2="48250"/>
                        <a14:foregroundMark x1="41000" y1="24500" x2="44111" y2="23625"/>
                        <a14:foregroundMark x1="40444" y1="17750" x2="41556" y2="15375"/>
                        <a14:foregroundMark x1="45444" y1="14125" x2="46222" y2="12000"/>
                        <a14:foregroundMark x1="49778" y1="16750" x2="51333" y2="15375"/>
                        <a14:foregroundMark x1="50222" y1="23125" x2="52333" y2="22625"/>
                        <a14:foregroundMark x1="71222" y1="16750" x2="74111" y2="18875"/>
                        <a14:foregroundMark x1="69222" y1="10000" x2="69667" y2="9125"/>
                        <a14:foregroundMark x1="74444" y1="6750" x2="74556" y2="5375"/>
                        <a14:foregroundMark x1="78222" y1="10625" x2="79556" y2="9750"/>
                        <a14:foregroundMark x1="25000" y1="58250" x2="27444" y2="5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8827">
            <a:off x="287700" y="1812335"/>
            <a:ext cx="947812" cy="839334"/>
          </a:xfrm>
          <a:prstGeom prst="rect">
            <a:avLst/>
          </a:prstGeom>
        </p:spPr>
      </p:pic>
      <p:pic>
        <p:nvPicPr>
          <p:cNvPr id="24" name="Рисунок 23" descr="Кот со сплошной заливкой">
            <a:extLst>
              <a:ext uri="{FF2B5EF4-FFF2-40B4-BE49-F238E27FC236}">
                <a16:creationId xmlns:a16="http://schemas.microsoft.com/office/drawing/2014/main" id="{EEAD3B42-E178-F77D-643A-FD50277787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67418" y="143358"/>
            <a:ext cx="457200" cy="4572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00BB987-DB1C-A6E6-3B48-96213C0F29B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711" y="550099"/>
            <a:ext cx="1033280" cy="95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32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533;p55">
            <a:extLst>
              <a:ext uri="{FF2B5EF4-FFF2-40B4-BE49-F238E27FC236}">
                <a16:creationId xmlns:a16="http://schemas.microsoft.com/office/drawing/2014/main" id="{A4FCC642-0308-9726-8505-C87B0CE30035}"/>
              </a:ext>
            </a:extLst>
          </p:cNvPr>
          <p:cNvSpPr/>
          <p:nvPr/>
        </p:nvSpPr>
        <p:spPr>
          <a:xfrm rot="5400000">
            <a:off x="6265954" y="381"/>
            <a:ext cx="2664001" cy="2584590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627;p57">
            <a:extLst>
              <a:ext uri="{FF2B5EF4-FFF2-40B4-BE49-F238E27FC236}">
                <a16:creationId xmlns:a16="http://schemas.microsoft.com/office/drawing/2014/main" id="{5B6C5310-6A3B-DAB4-0FB2-CF15BFF6F9EE}"/>
              </a:ext>
            </a:extLst>
          </p:cNvPr>
          <p:cNvSpPr/>
          <p:nvPr/>
        </p:nvSpPr>
        <p:spPr>
          <a:xfrm rot="11699941">
            <a:off x="5212494" y="1527954"/>
            <a:ext cx="2100274" cy="2087591"/>
          </a:xfrm>
          <a:custGeom>
            <a:avLst/>
            <a:gdLst/>
            <a:ahLst/>
            <a:cxnLst/>
            <a:rect l="l" t="t" r="r" b="b"/>
            <a:pathLst>
              <a:path w="83624" h="83119" extrusionOk="0">
                <a:moveTo>
                  <a:pt x="35148" y="1"/>
                </a:moveTo>
                <a:cubicBezTo>
                  <a:pt x="22677" y="1"/>
                  <a:pt x="6441" y="4071"/>
                  <a:pt x="3391" y="36249"/>
                </a:cubicBezTo>
                <a:cubicBezTo>
                  <a:pt x="1" y="71998"/>
                  <a:pt x="24792" y="83119"/>
                  <a:pt x="42612" y="83119"/>
                </a:cubicBezTo>
                <a:cubicBezTo>
                  <a:pt x="60460" y="83119"/>
                  <a:pt x="80776" y="73462"/>
                  <a:pt x="82186" y="48807"/>
                </a:cubicBezTo>
                <a:cubicBezTo>
                  <a:pt x="83624" y="24179"/>
                  <a:pt x="71554" y="10128"/>
                  <a:pt x="60894" y="5789"/>
                </a:cubicBezTo>
                <a:cubicBezTo>
                  <a:pt x="50234" y="1449"/>
                  <a:pt x="44755" y="418"/>
                  <a:pt x="39168" y="120"/>
                </a:cubicBezTo>
                <a:cubicBezTo>
                  <a:pt x="37891" y="51"/>
                  <a:pt x="36543" y="1"/>
                  <a:pt x="35148" y="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B4D405E-69C0-1E38-EF73-F20C618AA1B8}"/>
              </a:ext>
            </a:extLst>
          </p:cNvPr>
          <p:cNvSpPr/>
          <p:nvPr/>
        </p:nvSpPr>
        <p:spPr>
          <a:xfrm>
            <a:off x="4962048" y="3703732"/>
            <a:ext cx="4059496" cy="12691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oogle Shape;532;p55">
            <a:extLst>
              <a:ext uri="{FF2B5EF4-FFF2-40B4-BE49-F238E27FC236}">
                <a16:creationId xmlns:a16="http://schemas.microsoft.com/office/drawing/2014/main" id="{29161C09-1C31-72BF-D78E-27ABD13682AD}"/>
              </a:ext>
            </a:extLst>
          </p:cNvPr>
          <p:cNvSpPr/>
          <p:nvPr/>
        </p:nvSpPr>
        <p:spPr>
          <a:xfrm rot="6220442">
            <a:off x="333534" y="666966"/>
            <a:ext cx="3289712" cy="3271833"/>
          </a:xfrm>
          <a:custGeom>
            <a:avLst/>
            <a:gdLst/>
            <a:ahLst/>
            <a:cxnLst/>
            <a:rect l="l" t="t" r="r" b="b"/>
            <a:pathLst>
              <a:path w="100549" h="83821" extrusionOk="0">
                <a:moveTo>
                  <a:pt x="74655" y="1"/>
                </a:moveTo>
                <a:cubicBezTo>
                  <a:pt x="73892" y="1"/>
                  <a:pt x="73452" y="43"/>
                  <a:pt x="73452" y="43"/>
                </a:cubicBezTo>
                <a:cubicBezTo>
                  <a:pt x="73452" y="43"/>
                  <a:pt x="56581" y="4898"/>
                  <a:pt x="38679" y="15991"/>
                </a:cubicBezTo>
                <a:cubicBezTo>
                  <a:pt x="20777" y="27085"/>
                  <a:pt x="0" y="38260"/>
                  <a:pt x="5317" y="60474"/>
                </a:cubicBezTo>
                <a:cubicBezTo>
                  <a:pt x="9172" y="76583"/>
                  <a:pt x="28274" y="83820"/>
                  <a:pt x="47150" y="83820"/>
                </a:cubicBezTo>
                <a:cubicBezTo>
                  <a:pt x="54305" y="83820"/>
                  <a:pt x="61427" y="82781"/>
                  <a:pt x="67674" y="80790"/>
                </a:cubicBezTo>
                <a:cubicBezTo>
                  <a:pt x="90377" y="73521"/>
                  <a:pt x="100548" y="42654"/>
                  <a:pt x="97158" y="20413"/>
                </a:cubicBezTo>
                <a:cubicBezTo>
                  <a:pt x="94267" y="1401"/>
                  <a:pt x="79070" y="1"/>
                  <a:pt x="7465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2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EFA034E-39E6-2DE5-29EA-D6A0DD8DB940}"/>
              </a:ext>
            </a:extLst>
          </p:cNvPr>
          <p:cNvSpPr/>
          <p:nvPr/>
        </p:nvSpPr>
        <p:spPr>
          <a:xfrm>
            <a:off x="574099" y="3709009"/>
            <a:ext cx="3775652" cy="12691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533;p55">
            <a:extLst>
              <a:ext uri="{FF2B5EF4-FFF2-40B4-BE49-F238E27FC236}">
                <a16:creationId xmlns:a16="http://schemas.microsoft.com/office/drawing/2014/main" id="{6684FE11-5B9B-EAEA-51D9-9351B1178F29}"/>
              </a:ext>
            </a:extLst>
          </p:cNvPr>
          <p:cNvSpPr/>
          <p:nvPr/>
        </p:nvSpPr>
        <p:spPr>
          <a:xfrm rot="3735295">
            <a:off x="1904704" y="465060"/>
            <a:ext cx="2023954" cy="1285800"/>
          </a:xfrm>
          <a:custGeom>
            <a:avLst/>
            <a:gdLst/>
            <a:ahLst/>
            <a:cxnLst/>
            <a:rect l="l" t="t" r="r" b="b"/>
            <a:pathLst>
              <a:path w="210889" h="177078" extrusionOk="0">
                <a:moveTo>
                  <a:pt x="133614" y="0"/>
                </a:moveTo>
                <a:cubicBezTo>
                  <a:pt x="125500" y="0"/>
                  <a:pt x="118145" y="1920"/>
                  <a:pt x="112321" y="4779"/>
                </a:cubicBezTo>
                <a:cubicBezTo>
                  <a:pt x="95639" y="12943"/>
                  <a:pt x="84247" y="30357"/>
                  <a:pt x="49285" y="44081"/>
                </a:cubicBezTo>
                <a:cubicBezTo>
                  <a:pt x="14349" y="57806"/>
                  <a:pt x="1" y="113491"/>
                  <a:pt x="39927" y="138364"/>
                </a:cubicBezTo>
                <a:cubicBezTo>
                  <a:pt x="70105" y="157172"/>
                  <a:pt x="93134" y="177078"/>
                  <a:pt x="121954" y="177078"/>
                </a:cubicBezTo>
                <a:cubicBezTo>
                  <a:pt x="131288" y="177078"/>
                  <a:pt x="141230" y="174989"/>
                  <a:pt x="152220" y="170099"/>
                </a:cubicBezTo>
                <a:cubicBezTo>
                  <a:pt x="197164" y="150136"/>
                  <a:pt x="210889" y="69659"/>
                  <a:pt x="186559" y="32852"/>
                </a:cubicBezTo>
                <a:cubicBezTo>
                  <a:pt x="170174" y="8111"/>
                  <a:pt x="150291" y="0"/>
                  <a:pt x="13361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564B2-53EE-DF82-CFA6-893FAEF5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300" y="0"/>
            <a:ext cx="7751400" cy="572700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1A51C-A567-53B0-A97C-C604564883AB}"/>
              </a:ext>
            </a:extLst>
          </p:cNvPr>
          <p:cNvSpPr txBox="1"/>
          <p:nvPr/>
        </p:nvSpPr>
        <p:spPr>
          <a:xfrm>
            <a:off x="574099" y="3731927"/>
            <a:ext cx="3775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EE2BCA6-FFE4-5754-B0A5-60A1DAD322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75" b="93500" l="10000" r="90000">
                        <a14:foregroundMark x1="28667" y1="47375" x2="29333" y2="47250"/>
                        <a14:foregroundMark x1="23667" y1="50625" x2="24556" y2="50250"/>
                        <a14:foregroundMark x1="32778" y1="49500" x2="34111" y2="50875"/>
                        <a14:foregroundMark x1="33778" y1="56000" x2="35000" y2="55250"/>
                        <a14:foregroundMark x1="19222" y1="82250" x2="20667" y2="83125"/>
                        <a14:foregroundMark x1="22111" y1="88625" x2="23778" y2="90250"/>
                        <a14:foregroundMark x1="25667" y1="80000" x2="26444" y2="81750"/>
                        <a14:foregroundMark x1="30111" y1="82250" x2="30333" y2="83250"/>
                        <a14:foregroundMark x1="25778" y1="93500" x2="26000" y2="92500"/>
                        <a14:foregroundMark x1="30778" y1="88875" x2="30556" y2="89750"/>
                        <a14:foregroundMark x1="54111" y1="52125" x2="54000" y2="47500"/>
                        <a14:foregroundMark x1="50556" y1="43000" x2="51222" y2="41500"/>
                        <a14:foregroundMark x1="55222" y1="39625" x2="56111" y2="39000"/>
                        <a14:foregroundMark x1="60000" y1="42750" x2="61111" y2="42000"/>
                        <a14:foregroundMark x1="59889" y1="50375" x2="61111" y2="48250"/>
                        <a14:foregroundMark x1="41000" y1="24500" x2="44111" y2="23625"/>
                        <a14:foregroundMark x1="40444" y1="17750" x2="41556" y2="15375"/>
                        <a14:foregroundMark x1="45444" y1="14125" x2="46222" y2="12000"/>
                        <a14:foregroundMark x1="49778" y1="16750" x2="51333" y2="15375"/>
                        <a14:foregroundMark x1="50222" y1="23125" x2="52333" y2="22625"/>
                        <a14:foregroundMark x1="71222" y1="16750" x2="74111" y2="18875"/>
                        <a14:foregroundMark x1="69222" y1="10000" x2="69667" y2="9125"/>
                        <a14:foregroundMark x1="74444" y1="6750" x2="74556" y2="5375"/>
                        <a14:foregroundMark x1="78222" y1="10625" x2="79556" y2="9750"/>
                        <a14:foregroundMark x1="25000" y1="58250" x2="27444" y2="5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8983" flipH="1">
            <a:off x="182861" y="2050314"/>
            <a:ext cx="1005354" cy="83933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FE8CE50-4479-594F-3DBB-5234C8DF9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7271" y="545832"/>
            <a:ext cx="2375741" cy="284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5812C53-2C35-0A76-889A-C813A7D637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9458" y="572700"/>
            <a:ext cx="2376053" cy="283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FAF6B8-1F06-B346-00D2-3E6C45FAE9EF}"/>
              </a:ext>
            </a:extLst>
          </p:cNvPr>
          <p:cNvSpPr txBox="1"/>
          <p:nvPr/>
        </p:nvSpPr>
        <p:spPr>
          <a:xfrm>
            <a:off x="574848" y="3731927"/>
            <a:ext cx="374272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chemeClr val="accent4"/>
                </a:solidFill>
                <a:latin typeface="Proxima Nova" panose="020B0604020202020204" charset="0"/>
              </a:rPr>
              <a:t>Еркенов</a:t>
            </a:r>
            <a:r>
              <a:rPr lang="ru-RU" sz="1400" b="1" dirty="0">
                <a:solidFill>
                  <a:schemeClr val="accent4"/>
                </a:solidFill>
                <a:latin typeface="Proxima Nova" panose="020B0604020202020204" charset="0"/>
              </a:rPr>
              <a:t> Данияр </a:t>
            </a:r>
            <a:r>
              <a:rPr lang="ru-RU" sz="1400" b="1" dirty="0" err="1">
                <a:solidFill>
                  <a:schemeClr val="accent4"/>
                </a:solidFill>
                <a:latin typeface="Proxima Nova" panose="020B0604020202020204" charset="0"/>
              </a:rPr>
              <a:t>Алибекович</a:t>
            </a:r>
            <a:endParaRPr lang="ru-RU" sz="1400" b="1" dirty="0">
              <a:solidFill>
                <a:schemeClr val="accent4"/>
              </a:solidFill>
              <a:latin typeface="Proxima Nova" panose="020B0604020202020204" charset="0"/>
            </a:endParaRPr>
          </a:p>
          <a:p>
            <a:pPr algn="ctr"/>
            <a:r>
              <a:rPr lang="ru-RU" sz="1400" u="sng" dirty="0">
                <a:solidFill>
                  <a:schemeClr val="accent4"/>
                </a:solidFill>
                <a:latin typeface="Proxima Nova" panose="020B0604020202020204" charset="0"/>
              </a:rPr>
              <a:t>Программист</a:t>
            </a:r>
          </a:p>
          <a:p>
            <a:pPr marL="285750" indent="-285750" algn="just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Знание </a:t>
            </a:r>
            <a:r>
              <a:rPr lang="en-US" dirty="0">
                <a:solidFill>
                  <a:schemeClr val="accent4"/>
                </a:solidFill>
                <a:latin typeface="Proxima Nova" panose="020B0604020202020204" charset="0"/>
              </a:rPr>
              <a:t>SQL, Python, </a:t>
            </a: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основ веб-программирования</a:t>
            </a:r>
          </a:p>
          <a:p>
            <a:pPr marL="285750" indent="-285750" algn="just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Участие в стартапе с </a:t>
            </a:r>
            <a:r>
              <a:rPr lang="en-US" dirty="0">
                <a:solidFill>
                  <a:schemeClr val="accent4"/>
                </a:solidFill>
                <a:latin typeface="Proxima Nova" panose="020B0604020202020204" charset="0"/>
              </a:rPr>
              <a:t>IT-</a:t>
            </a: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направлением</a:t>
            </a:r>
            <a:endParaRPr lang="ru-RU" sz="1400" dirty="0">
              <a:solidFill>
                <a:schemeClr val="accent4"/>
              </a:solidFill>
              <a:latin typeface="Proxima Nova" panose="020B060402020202020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4239F2-60E8-0F77-BF66-9F038AFCBAF4}"/>
              </a:ext>
            </a:extLst>
          </p:cNvPr>
          <p:cNvSpPr txBox="1"/>
          <p:nvPr/>
        </p:nvSpPr>
        <p:spPr>
          <a:xfrm>
            <a:off x="4978136" y="3727088"/>
            <a:ext cx="40273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chemeClr val="accent4"/>
                </a:solidFill>
                <a:latin typeface="Proxima Nova" panose="020B0604020202020204" charset="0"/>
              </a:rPr>
              <a:t>Щевровский</a:t>
            </a:r>
            <a:r>
              <a:rPr lang="ru-RU" sz="1400" b="1" dirty="0">
                <a:solidFill>
                  <a:schemeClr val="accent4"/>
                </a:solidFill>
                <a:latin typeface="Proxima Nova" panose="020B0604020202020204" charset="0"/>
              </a:rPr>
              <a:t> Александр Викторович</a:t>
            </a:r>
          </a:p>
          <a:p>
            <a:pPr algn="ctr"/>
            <a:r>
              <a:rPr lang="ru-RU" sz="1400" u="sng" dirty="0">
                <a:solidFill>
                  <a:schemeClr val="accent4"/>
                </a:solidFill>
                <a:latin typeface="Proxima Nova" panose="020B0604020202020204" charset="0"/>
              </a:rPr>
              <a:t>Программист</a:t>
            </a:r>
          </a:p>
          <a:p>
            <a:pPr marL="285750" indent="-285750" algn="just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Знание </a:t>
            </a:r>
            <a:r>
              <a:rPr lang="en-US" dirty="0">
                <a:solidFill>
                  <a:schemeClr val="accent4"/>
                </a:solidFill>
                <a:latin typeface="Proxima Nova" panose="020B0604020202020204" charset="0"/>
              </a:rPr>
              <a:t>C++, C#, SQL, Python</a:t>
            </a:r>
          </a:p>
          <a:p>
            <a:pPr marL="285750" indent="-285750" algn="just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Опыт </a:t>
            </a:r>
            <a:r>
              <a:rPr lang="en-US" dirty="0">
                <a:solidFill>
                  <a:schemeClr val="accent4"/>
                </a:solidFill>
                <a:latin typeface="Proxima Nova" panose="020B0604020202020204" charset="0"/>
              </a:rPr>
              <a:t>Android-</a:t>
            </a: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разработки, реализации БД</a:t>
            </a:r>
          </a:p>
          <a:p>
            <a:pPr marL="285750" indent="-285750" algn="just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Участие в стартапе с </a:t>
            </a:r>
            <a:r>
              <a:rPr lang="en-US" dirty="0">
                <a:solidFill>
                  <a:schemeClr val="accent4"/>
                </a:solidFill>
                <a:latin typeface="Proxima Nova" panose="020B0604020202020204" charset="0"/>
              </a:rPr>
              <a:t>IT-</a:t>
            </a:r>
            <a:r>
              <a:rPr lang="ru-RU" dirty="0">
                <a:solidFill>
                  <a:schemeClr val="accent4"/>
                </a:solidFill>
                <a:latin typeface="Proxima Nova" panose="020B0604020202020204" charset="0"/>
              </a:rPr>
              <a:t>направлением</a:t>
            </a:r>
            <a:endParaRPr lang="ru-RU" sz="1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914D6AA-9789-0015-3E4C-826EC80240C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440" y="545832"/>
            <a:ext cx="1033280" cy="955309"/>
          </a:xfrm>
          <a:prstGeom prst="rect">
            <a:avLst/>
          </a:prstGeom>
        </p:spPr>
      </p:pic>
      <p:pic>
        <p:nvPicPr>
          <p:cNvPr id="21" name="Рисунок 20" descr="Собака со сплошной заливкой">
            <a:extLst>
              <a:ext uri="{FF2B5EF4-FFF2-40B4-BE49-F238E27FC236}">
                <a16:creationId xmlns:a16="http://schemas.microsoft.com/office/drawing/2014/main" id="{9FC5203F-6262-17E5-4AF3-7A20723A79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326763" y="155693"/>
            <a:ext cx="542382" cy="54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78363"/>
      </p:ext>
    </p:extLst>
  </p:cSld>
  <p:clrMapOvr>
    <a:masterClrMapping/>
  </p:clrMapOvr>
</p:sld>
</file>

<file path=ppt/theme/theme1.xml><?xml version="1.0" encoding="utf-8"?>
<a:theme xmlns:a="http://schemas.openxmlformats.org/drawingml/2006/main" name="Cute Cats by Slidesgo">
  <a:themeElements>
    <a:clrScheme name="Simple Light">
      <a:dk1>
        <a:srgbClr val="202231"/>
      </a:dk1>
      <a:lt1>
        <a:srgbClr val="FFFFFF"/>
      </a:lt1>
      <a:dk2>
        <a:srgbClr val="454857"/>
      </a:dk2>
      <a:lt2>
        <a:srgbClr val="EEEEEE"/>
      </a:lt2>
      <a:accent1>
        <a:srgbClr val="E9E6E4"/>
      </a:accent1>
      <a:accent2>
        <a:srgbClr val="D0C2BA"/>
      </a:accent2>
      <a:accent3>
        <a:srgbClr val="B0A59F"/>
      </a:accent3>
      <a:accent4>
        <a:srgbClr val="604A40"/>
      </a:accent4>
      <a:accent5>
        <a:srgbClr val="FDC695"/>
      </a:accent5>
      <a:accent6>
        <a:srgbClr val="C07E5A"/>
      </a:accent6>
      <a:hlink>
        <a:srgbClr val="3C373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2378</TotalTime>
  <Words>1198</Words>
  <Application>Microsoft Office PowerPoint</Application>
  <PresentationFormat>Экран (16:9)</PresentationFormat>
  <Paragraphs>285</Paragraphs>
  <Slides>18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Katibeh</vt:lpstr>
      <vt:lpstr>Proxima Nova</vt:lpstr>
      <vt:lpstr>Akrobat ExtraBold</vt:lpstr>
      <vt:lpstr>Arial</vt:lpstr>
      <vt:lpstr>Tahoma</vt:lpstr>
      <vt:lpstr>Roboto</vt:lpstr>
      <vt:lpstr>Cute Cats by Slidesgo</vt:lpstr>
      <vt:lpstr>TailsUp</vt:lpstr>
      <vt:lpstr>Общая информация о проекте</vt:lpstr>
      <vt:lpstr>Основное технологическое направление </vt:lpstr>
      <vt:lpstr>Анализ рынка</vt:lpstr>
      <vt:lpstr>Анализ рынка</vt:lpstr>
      <vt:lpstr>Проблема</vt:lpstr>
      <vt:lpstr>Презентация PowerPoint</vt:lpstr>
      <vt:lpstr>Данные проблемного интервью </vt:lpstr>
      <vt:lpstr>Предлагаемое решение: демонстрация</vt:lpstr>
      <vt:lpstr>Конкуренты</vt:lpstr>
      <vt:lpstr>Конкуренты </vt:lpstr>
      <vt:lpstr>Бизнес-модель</vt:lpstr>
      <vt:lpstr>Бизнес-модель</vt:lpstr>
      <vt:lpstr>Эффекты от внедрения</vt:lpstr>
      <vt:lpstr>График реализации пилотного решения</vt:lpstr>
      <vt:lpstr>Презентация PowerPoint</vt:lpstr>
      <vt:lpstr>Команда проекта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TailsUp</dc:title>
  <cp:lastModifiedBy>Дарина Луценко</cp:lastModifiedBy>
  <cp:revision>19</cp:revision>
  <dcterms:modified xsi:type="dcterms:W3CDTF">2023-11-25T03:51:42Z</dcterms:modified>
</cp:coreProperties>
</file>