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8"/>
  </p:notesMasterIdLst>
  <p:sldIdLst>
    <p:sldId id="276" r:id="rId2"/>
    <p:sldId id="271" r:id="rId3"/>
    <p:sldId id="280" r:id="rId4"/>
    <p:sldId id="290" r:id="rId5"/>
    <p:sldId id="289" r:id="rId6"/>
    <p:sldId id="293" r:id="rId7"/>
    <p:sldId id="296" r:id="rId8"/>
    <p:sldId id="277" r:id="rId9"/>
    <p:sldId id="294" r:id="rId10"/>
    <p:sldId id="295" r:id="rId11"/>
    <p:sldId id="297" r:id="rId12"/>
    <p:sldId id="292" r:id="rId13"/>
    <p:sldId id="260" r:id="rId14"/>
    <p:sldId id="287" r:id="rId15"/>
    <p:sldId id="263" r:id="rId16"/>
    <p:sldId id="298" r:id="rId17"/>
    <p:sldId id="274" r:id="rId18"/>
    <p:sldId id="279" r:id="rId19"/>
    <p:sldId id="282" r:id="rId20"/>
    <p:sldId id="283" r:id="rId21"/>
    <p:sldId id="281" r:id="rId22"/>
    <p:sldId id="278" r:id="rId23"/>
    <p:sldId id="285" r:id="rId24"/>
    <p:sldId id="286" r:id="rId25"/>
    <p:sldId id="288" r:id="rId26"/>
    <p:sldId id="291" r:id="rId2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1F2D"/>
    <a:srgbClr val="C8C8C8"/>
    <a:srgbClr val="005B9E"/>
    <a:srgbClr val="004C97"/>
    <a:srgbClr val="0C2340"/>
    <a:srgbClr val="0077C8"/>
    <a:srgbClr val="EC4A2D"/>
    <a:srgbClr val="FF322D"/>
    <a:srgbClr val="0015A4"/>
    <a:srgbClr val="5180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3743" autoAdjust="0"/>
  </p:normalViewPr>
  <p:slideViewPr>
    <p:cSldViewPr snapToGrid="0" showGuides="1">
      <p:cViewPr varScale="1">
        <p:scale>
          <a:sx n="107" d="100"/>
          <a:sy n="107" d="100"/>
        </p:scale>
        <p:origin x="714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rgbClr val="005B9E"/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Сравнительная диаграмма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rgbClr val="005B9E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БПЛА "Орлан-30"
</c:v>
                </c:pt>
              </c:strCache>
            </c:strRef>
          </c:tx>
          <c:spPr>
            <a:solidFill>
              <a:srgbClr val="005B9E"/>
            </a:solidFill>
            <a:ln>
              <a:solidFill>
                <a:schemeClr val="accent1"/>
              </a:solidFill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Дальность действия</c:v>
                </c:pt>
                <c:pt idx="1">
                  <c:v>Продолжительность полета</c:v>
                </c:pt>
                <c:pt idx="2">
                  <c:v>Крейсерская скорость</c:v>
                </c:pt>
                <c:pt idx="3">
                  <c:v>Практический потолок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</c:v>
                </c:pt>
                <c:pt idx="1">
                  <c:v>6</c:v>
                </c:pt>
                <c:pt idx="2">
                  <c:v>11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58-4D5B-9257-BA11944AC7A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RQ-20 Puma AE
</c:v>
                </c:pt>
              </c:strCache>
            </c:strRef>
          </c:tx>
          <c:spPr>
            <a:solidFill>
              <a:srgbClr val="0077C8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Дальность действия</c:v>
                </c:pt>
                <c:pt idx="1">
                  <c:v>Продолжительность полета</c:v>
                </c:pt>
                <c:pt idx="2">
                  <c:v>Крейсерская скорость</c:v>
                </c:pt>
                <c:pt idx="3">
                  <c:v>Практический потолок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</c:v>
                </c:pt>
                <c:pt idx="1">
                  <c:v>5.5</c:v>
                </c:pt>
                <c:pt idx="2">
                  <c:v>5</c:v>
                </c:pt>
                <c:pt idx="3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58-4D5B-9257-BA11944AC7A9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БПЛА компании "ZALA AERO"
</c:v>
                </c:pt>
              </c:strCache>
            </c:strRef>
          </c:tx>
          <c:spPr>
            <a:solidFill>
              <a:srgbClr val="EC1F2D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Дальность действия</c:v>
                </c:pt>
                <c:pt idx="1">
                  <c:v>Продолжительность полета</c:v>
                </c:pt>
                <c:pt idx="2">
                  <c:v>Крейсерская скорость</c:v>
                </c:pt>
                <c:pt idx="3">
                  <c:v>Практический потолок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5</c:v>
                </c:pt>
                <c:pt idx="1">
                  <c:v>8</c:v>
                </c:pt>
                <c:pt idx="2">
                  <c:v>12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058-4D5B-9257-BA11944AC7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79624351"/>
        <c:axId val="1479618527"/>
      </c:barChart>
      <c:catAx>
        <c:axId val="14796243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0015A4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79618527"/>
        <c:crosses val="autoZero"/>
        <c:auto val="1"/>
        <c:lblAlgn val="ctr"/>
        <c:lblOffset val="100"/>
        <c:noMultiLvlLbl val="0"/>
      </c:catAx>
      <c:valAx>
        <c:axId val="1479618527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4796243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005B9E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1T13:09:29.818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541 93,'-46'-1,"-52"2,60 4,23-2,-31 0,32-4,10 1,0-1,0 1,0-1,0 1,0 0,0 1,0-1,0 1,0-1,0 1,1 0,-5 2,8-2,0 0,0-1,1 1,-1 0,0-1,0 1,1-1,-1 1,0 0,0-1,1 1,-1-1,1 1,-1-1,1 1,-1-1,1 1,-1-1,1 1,-1-1,1 0,-1 1,1-1,1 0,15 11,-10-9,1 0,0 0,0-1,0 0,0-1,12 0,-10-1,1 2,-1-1,16 4,-4-1,0 0,0-2,0 0,29-3,4 0,-28 3,24 0,-47-1,-1 0,1 0,-1-1,0 0,1 1,-1-2,1 1,-1 0,0 0,0-1,3-2,-5 4,0 0,-1-1,1 1,-1 0,1-1,-1 1,1-1,-1 1,0-1,1 1,-1-1,0 1,1-1,-1 1,0-1,1 1,-1-1,0 1,0-1,0 0,0 1,1-1,-1 1,0-1,0 0,0 1,0-1,0 0,-1 1,1-1,0 0,-1-1,0 1,0 0,0 0,0 0,0-1,0 1,-1 0,1 1,0-1,0 0,-1 0,-1 0,-4-2,1 0,-1 1,0 0,-11-2,-94-11,70 8,-82-3,25-2,79 12,12-1,1 1,-1 0,1 0,-1 1,-9 2,14 0,11-1,16 3,-16-4,13 3,1-1,-1-1,0-1,43-3,-59 2,0-2,0 1,0 0,0-1,10-4,-14 5,1 0,0 0,0 0,-1 0,1 0,0 0,-1 0,1 0,-1-1,0 1,1-1,-1 1,0-1,0 0,0 1,0-1,0 0,1-3,-2 5,-1-1,1 0,0 1,0-1,-1 0,1 1,0-1,-1 0,1 1,0-1,-1 1,1-1,-1 1,1-1,-1 1,1-1,-1 1,1-1,-1 1,0-1,1 1,-1 0,0-1,1 1,-1 0,0 0,1 0,-1-1,0 1,1 0,-1 0,0 0,0 0,0 0,-31-1,28 1,-22 1,10 0,0-1,0 0,-1-2,-20-3,16 1,-1 2,0 0,0 1,-30 4,-3-2,46-1,2 0,1-1,0 2,-1-1,-7 2,13-2,0 0,0 0,1 1,-1-1,0 0,1 0,-1 0,0 1,1-1,-1 1,0-1,1 0,-1 1,0-1,1 1,-1-1,1 1,-1-1,1 1,0 0,-1-1,1 1,-1 0,1-1,0 1,0 0,-1-1,1 1,0 0,0 0,0-1,0 1,0 0,0 0,0-1,0 1,0 0,0 0,0-1,0 1,1 0,-1-1,0 1,1 1,1 0,-1 1,1-1,0 1,0-1,1 0,-1 0,0 0,1 0,-1 0,1-1,0 1,5 1,36 15,-29-15,-1-1,1 0,0-1,0-1,26-2,6 0,-37 2,1-1,-1 0,1-1,-1 0,0-1,0 0,0 0,0-1,0-1,-1 1,0-2,12-7,-16 9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1T13:09:43.302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1T13:09:47.021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1T13:09:47.724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1T13:09:48.856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1,'0'2,"2"0,1 3,1-1,0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1T13:09:49.391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1T13:09:51.234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5,'2'0,"1"-2,-1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1T13:10:28.411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486 108,'-422'0,"416"0,-1 0,0 1,1 0,-1 0,0 1,1 0,-12 4,45-1,87 3,13 0,-26-7,83-3,-182 2,0 0,-1-1,1 1,-1 0,1-1,0 1,-1-1,1 1,-1-1,0 0,1 0,-1 0,0 0,1 0,-1 0,0 0,0 0,0 0,0 0,0-1,1-1,0 1,-1-1,0 0,0 0,0 0,-1 0,1 0,-1 0,0 0,1 0,-2-5,0 0,0 1,0 0,-1-1,0 1,0 0,0 0,-1 0,-7-10,4 8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1T13:10:29.054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881 136,'-11'-1,"-1"0,1-1,-1-1,1 0,0-1,-19-8,14 5,1 2,-26-7,-50-10,63 14,0 1,0 2,0 0,-34 0,29 4,1-3,-40-7,39 4,0 2,-37 0,28 4,-66 3,106-2,1 0,0 0,-1 1,1-1,0 0,0 0,-1 1,1-1,0 1,0-1,-1 1,1-1,0 1,0 0,-1 0,2 0,-1-1,1 1,0-1,0 0,0 1,0-1,0 1,0-1,0 1,0-1,0 1,0-1,0 1,0-1,0 0,0 1,0-1,0 1,0-1,0 1,1-1,-1 0,0 1,0-1,0 1,1-1,-1 0,1 1,4 5,0-1,1 0,0-1,8 6,3 4,-10-8,0 1,0-1,1 0,0 0,0-1,15 7,-9-4,0 1,13 12,-20-15,0-1,0 1,1-1,-1 0,1-1,0 0,1 0,-1-1,0 0,1 0,10 1,15-1,-1 2,64 17,-60-12,1-1,0-1,75 3,120-10,-108-3,-110 2,27 0,-40-1,-1 1,1 0,0 0,0-1,-1 1,1-1,0 0,0 1,-1-1,1 0,-1 0,1 0,-1 0,1 0,-1 0,0-1,1 1,0-2,-1 2,-1 0,1 0,-1 1,0-1,1 0,-1 0,0 0,0 0,0 1,0-1,0 0,0 0,0 0,0 0,0 0,0 0,0 1,0-1,0 0,-1 0,1 0,-1-1,0 0,-1 0,1 0,-1 0,0 0,1 0,-1 1,0-1,-2-1,-4-2,0 0,0 0,-12-3,5 2,0 1,-1 1,0 1,1 0,-26-1,-82 5,49 1,-94-2,153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1T13:10:29.405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1,'0'3,"0"0</inkml:trace>
  <inkml:trace contextRef="#ctx0" brushRef="#br0" timeOffset="1">0 18,'0'0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1T13:10:29.793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234 1,'-3'0,"-3"0,-5 0,-2 0,-2 0,-2 0,0 0,-1 0,1 0,-1 0,1 0,0 0,0 0,0 0,0 0,3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1T13:10:30.124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37 0,'-1'20,"0"-1,-6 25,3-23,-10 67,9-58,2 0,1 0,4 50,0-18,-2-39,0-3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1T13:10:30.466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0 274,'37'0,"43"-1,-78 1,0 0,0-1,-1 1,1-1,0 1,-1-1,1 0,0 0,-1 0,1 0,-1 0,1 0,-1 0,0 0,1 0,-1-1,0 1,0-1,0 1,0-1,0 1,0-1,0 1,-1-1,1 0,0-2,2-6,-1 0,-1 0,2-18,-1 2,4-2,0 2,2-1,18-38,-22 55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1T13:10:30.819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860 1,'-21'-1,"1"1,-1 2,1 0,-1 1,-30 8,-99 30,136-36,0 0,0 1,1 1,0 0,0 1,0 0,-18 17,12-11,-39 24,12-13,-31 16,-74 26,135-60,9-5,1 1,0-1,0 1,0 1,0 0,-6 4,11-6,-1-1,1 1,0 0,-1 0,1-1,0 1,0 0,0 0,1 0,-1 0,0 0,1 0,-1 1,1-1,0 0,-1 0,1 0,0 0,0 1,1-1,-1 0,0 0,2 4,-2-4,1 0,0 1,0-1,0 0,0 0,0 0,1 0,-1 0,0 0,1-1,-1 1,1 0,0-1,0 1,0-1,-1 0,1 1,0-1,1 0,3 1,4 2,1-1,0-1,15 3,13 2,-12-1,1-1,0-1,0-2,0-1,45-3,-2 0,36 3,118-3,-96-15,-118 15,0-1,0-1,0 1,10-6,13-5,19-7,-49 20,0-1,-1 0,1-1,0 1,-1-1,0 1,0-1,1 0,-2 0,6-7,-3 0</inkml:trace>
  <inkml:trace contextRef="#ctx0" brushRef="#br0" timeOffset="1">524 219,'-114'10,"39"-2,33-1,1 1,1 1,-69 27,109-35,-33 13,31-13,1-1,0 1,-1 0,1 0,0 0,0-1,-1 1,1 0,0 1,0-1,0 0,0 0,0 0,1 0,-1 1,0-1,0 0,1 1,-1-1,0 3,1-3,1 0,-1 0,1-1,-1 1,1 0,-1 0,1-1,-1 1,1 0,-1-1,1 1,0 0,-1-1,1 1,0-1,0 1,0-1,-1 0,1 1,1 0,23 7,-19-6,13 3,0-2,0 0,0-1,0-1,1-1,24-3,10 2,-29 1,49-7,-66 5,-1 1,1-1,-1 0,0 0,0-1,0 0,0-1,0 1,-1-1,12-9,-10 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6001DA-FC5C-427F-A308-C9D25B4E2770}" type="datetimeFigureOut">
              <a:rPr lang="ru-RU" smtClean="0"/>
              <a:t>14.12.2025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C8FB87-C662-45F9-9584-EBB6D25C23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6810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8FB87-C662-45F9-9584-EBB6D25C235D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5747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№1 (без картинки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07988" y="1412875"/>
            <a:ext cx="9574212" cy="2311083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indent="0" algn="l">
              <a:defRPr sz="40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ru-RU" dirty="0"/>
              <a:t>Тема лекции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07988" y="4398236"/>
            <a:ext cx="6278562" cy="53308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Фамилия Имя Отчество</a:t>
            </a: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3" hasCustomPrompt="1"/>
          </p:nvPr>
        </p:nvSpPr>
        <p:spPr>
          <a:xfrm>
            <a:off x="407987" y="5017795"/>
            <a:ext cx="6278561" cy="50196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aseline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Должность</a:t>
            </a:r>
          </a:p>
        </p:txBody>
      </p:sp>
    </p:spTree>
    <p:extLst>
      <p:ext uri="{BB962C8B-B14F-4D97-AF65-F5344CB8AC3E}">
        <p14:creationId xmlns:p14="http://schemas.microsoft.com/office/powerpoint/2010/main" val="39015059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521" userDrawn="1">
          <p15:clr>
            <a:srgbClr val="FBAE40"/>
          </p15:clr>
        </p15:guide>
        <p15:guide id="2" pos="257" userDrawn="1">
          <p15:clr>
            <a:srgbClr val="FBAE40"/>
          </p15:clr>
        </p15:guide>
        <p15:guide id="3" pos="6335" userDrawn="1">
          <p15:clr>
            <a:srgbClr val="FBAE40"/>
          </p15:clr>
        </p15:guide>
        <p15:guide id="4" orient="horz" pos="89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со списком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07988" y="1412875"/>
            <a:ext cx="9593262" cy="1568064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indent="0" algn="l">
              <a:defRPr sz="4000" b="1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ru-RU" dirty="0"/>
              <a:t>Тема лекции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07988" y="5032761"/>
            <a:ext cx="5161280" cy="53308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Фамилия Имя Отчество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4" hasCustomPrompt="1"/>
          </p:nvPr>
        </p:nvSpPr>
        <p:spPr>
          <a:xfrm>
            <a:off x="2133600" y="3265488"/>
            <a:ext cx="5387975" cy="4349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ru-RU" dirty="0"/>
              <a:t>Пункт №1</a:t>
            </a: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5" hasCustomPrompt="1"/>
          </p:nvPr>
        </p:nvSpPr>
        <p:spPr>
          <a:xfrm>
            <a:off x="2133600" y="3767138"/>
            <a:ext cx="5387975" cy="4565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ru-RU" dirty="0"/>
              <a:t>Пункт №2</a:t>
            </a:r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6" hasCustomPrompt="1"/>
          </p:nvPr>
        </p:nvSpPr>
        <p:spPr>
          <a:xfrm>
            <a:off x="2133600" y="4291013"/>
            <a:ext cx="5387975" cy="457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ru-RU" dirty="0"/>
              <a:t>Пункт №3</a:t>
            </a:r>
          </a:p>
        </p:txBody>
      </p:sp>
      <p:sp>
        <p:nvSpPr>
          <p:cNvPr id="20" name="Текст 19"/>
          <p:cNvSpPr>
            <a:spLocks noGrp="1"/>
          </p:cNvSpPr>
          <p:nvPr>
            <p:ph type="body" sz="quarter" idx="17" hasCustomPrompt="1"/>
          </p:nvPr>
        </p:nvSpPr>
        <p:spPr>
          <a:xfrm>
            <a:off x="1498374" y="3265487"/>
            <a:ext cx="471487" cy="4349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ru-RU" dirty="0"/>
              <a:t>1</a:t>
            </a:r>
          </a:p>
        </p:txBody>
      </p:sp>
      <p:sp>
        <p:nvSpPr>
          <p:cNvPr id="22" name="Текст 21"/>
          <p:cNvSpPr>
            <a:spLocks noGrp="1"/>
          </p:cNvSpPr>
          <p:nvPr>
            <p:ph type="body" sz="quarter" idx="18" hasCustomPrompt="1"/>
          </p:nvPr>
        </p:nvSpPr>
        <p:spPr>
          <a:xfrm>
            <a:off x="1498600" y="3767138"/>
            <a:ext cx="471488" cy="45652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ru-RU" dirty="0"/>
              <a:t>2</a:t>
            </a:r>
          </a:p>
        </p:txBody>
      </p:sp>
      <p:sp>
        <p:nvSpPr>
          <p:cNvPr id="24" name="Текст 23"/>
          <p:cNvSpPr>
            <a:spLocks noGrp="1"/>
          </p:cNvSpPr>
          <p:nvPr>
            <p:ph type="body" sz="quarter" idx="19" hasCustomPrompt="1"/>
          </p:nvPr>
        </p:nvSpPr>
        <p:spPr>
          <a:xfrm>
            <a:off x="1498600" y="4291013"/>
            <a:ext cx="471488" cy="457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ru-RU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032084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52">
          <p15:clr>
            <a:srgbClr val="FBAE40"/>
          </p15:clr>
        </p15:guide>
        <p15:guide id="2" pos="257" userDrawn="1">
          <p15:clr>
            <a:srgbClr val="FBAE40"/>
          </p15:clr>
        </p15:guide>
        <p15:guide id="3" orient="horz" pos="89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№1 (без доп.графики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371475" y="1806415"/>
            <a:ext cx="11449050" cy="3155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ru-RU" dirty="0"/>
              <a:t>Подзаголовок, если нужен. Размер шрифта 20 </a:t>
            </a:r>
            <a:r>
              <a:rPr lang="ru-RU" dirty="0" err="1"/>
              <a:t>пт</a:t>
            </a:r>
            <a:endParaRPr lang="ru-RU" dirty="0"/>
          </a:p>
        </p:txBody>
      </p:sp>
      <p:sp>
        <p:nvSpPr>
          <p:cNvPr id="6" name="Номер слайда 5" title="1"/>
          <p:cNvSpPr>
            <a:spLocks noGrp="1"/>
          </p:cNvSpPr>
          <p:nvPr>
            <p:ph type="sldNum" sz="quarter" idx="12"/>
          </p:nvPr>
        </p:nvSpPr>
        <p:spPr>
          <a:xfrm>
            <a:off x="11543665" y="6159025"/>
            <a:ext cx="553720" cy="503237"/>
          </a:xfrm>
          <a:prstGeom prst="rect">
            <a:avLst/>
          </a:prstGeom>
        </p:spPr>
        <p:txBody>
          <a:bodyPr anchor="ctr" anchorCtr="0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6A13326-196F-47D6-8271-B6D1C4F962E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 hasCustomPrompt="1"/>
          </p:nvPr>
        </p:nvSpPr>
        <p:spPr>
          <a:xfrm>
            <a:off x="371475" y="2209800"/>
            <a:ext cx="5778955" cy="4206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ru-RU" dirty="0"/>
              <a:t>Образец текста. Рекомендуемый размер шрифта 18 </a:t>
            </a:r>
            <a:r>
              <a:rPr lang="ru-RU" dirty="0" err="1"/>
              <a:t>пт</a:t>
            </a:r>
            <a:endParaRPr lang="ru-RU" dirty="0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1558925" y="296863"/>
            <a:ext cx="10261600" cy="1079500"/>
          </a:xfrm>
          <a:prstGeom prst="rect">
            <a:avLst/>
          </a:prstGeom>
        </p:spPr>
        <p:txBody>
          <a:bodyPr anchor="ctr" anchorCtr="0"/>
          <a:lstStyle>
            <a:lvl1pPr>
              <a:defRPr sz="400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1" name="Рисунок 10"/>
          <p:cNvSpPr>
            <a:spLocks noGrp="1"/>
          </p:cNvSpPr>
          <p:nvPr>
            <p:ph type="pic" sz="quarter" idx="14"/>
          </p:nvPr>
        </p:nvSpPr>
        <p:spPr>
          <a:xfrm>
            <a:off x="6309043" y="2209800"/>
            <a:ext cx="5234622" cy="42068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92224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42" userDrawn="1">
          <p15:clr>
            <a:srgbClr val="FBAE40"/>
          </p15:clr>
        </p15:guide>
        <p15:guide id="2" pos="234" userDrawn="1">
          <p15:clr>
            <a:srgbClr val="FBAE40"/>
          </p15:clr>
        </p15:guide>
        <p15:guide id="3" orient="horz" pos="1139" userDrawn="1">
          <p15:clr>
            <a:srgbClr val="FBAE40"/>
          </p15:clr>
        </p15:guide>
        <p15:guide id="4" orient="horz" pos="867" userDrawn="1">
          <p15:clr>
            <a:srgbClr val="FBAE40"/>
          </p15:clr>
        </p15:guide>
        <p15:guide id="5" orient="horz" pos="187" userDrawn="1">
          <p15:clr>
            <a:srgbClr val="FBAE40"/>
          </p15:clr>
        </p15:guide>
        <p15:guide id="6" pos="7446" userDrawn="1">
          <p15:clr>
            <a:srgbClr val="FBAE40"/>
          </p15:clr>
        </p15:guide>
        <p15:guide id="7" pos="98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№2 (с доп.графики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579119" y="2195517"/>
            <a:ext cx="10964546" cy="4470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ru-RU" dirty="0"/>
              <a:t>Подзаголовок, если нужен. Размер шрифта 20 </a:t>
            </a:r>
            <a:r>
              <a:rPr lang="ru-RU" dirty="0" err="1"/>
              <a:t>пт</a:t>
            </a:r>
            <a:endParaRPr lang="ru-RU" dirty="0"/>
          </a:p>
        </p:txBody>
      </p:sp>
      <p:sp>
        <p:nvSpPr>
          <p:cNvPr id="6" name="Номер слайда 5" title="1"/>
          <p:cNvSpPr>
            <a:spLocks noGrp="1"/>
          </p:cNvSpPr>
          <p:nvPr>
            <p:ph type="sldNum" sz="quarter" idx="12"/>
          </p:nvPr>
        </p:nvSpPr>
        <p:spPr>
          <a:xfrm>
            <a:off x="11543665" y="6165056"/>
            <a:ext cx="553720" cy="503237"/>
          </a:xfrm>
          <a:prstGeom prst="rect">
            <a:avLst/>
          </a:prstGeom>
        </p:spPr>
        <p:txBody>
          <a:bodyPr anchor="ctr" anchorCtr="0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6A13326-196F-47D6-8271-B6D1C4F962E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 hasCustomPrompt="1"/>
          </p:nvPr>
        </p:nvSpPr>
        <p:spPr>
          <a:xfrm>
            <a:off x="579119" y="2707644"/>
            <a:ext cx="10964546" cy="34574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ru-RU" dirty="0"/>
              <a:t>Образец текста. Рекомендуемый размер шрифта 18 </a:t>
            </a:r>
            <a:r>
              <a:rPr lang="ru-RU" dirty="0" err="1"/>
              <a:t>пт</a:t>
            </a:r>
            <a:endParaRPr lang="ru-RU" dirty="0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1558925" y="304865"/>
            <a:ext cx="9974263" cy="1144523"/>
          </a:xfrm>
          <a:prstGeom prst="rect">
            <a:avLst/>
          </a:prstGeom>
        </p:spPr>
        <p:txBody>
          <a:bodyPr anchor="ctr" anchorCtr="0"/>
          <a:lstStyle>
            <a:lvl1pPr>
              <a:defRPr sz="400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508629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884" userDrawn="1">
          <p15:clr>
            <a:srgbClr val="FBAE40"/>
          </p15:clr>
        </p15:guide>
        <p15:guide id="2" pos="347" userDrawn="1">
          <p15:clr>
            <a:srgbClr val="FBAE40"/>
          </p15:clr>
        </p15:guide>
        <p15:guide id="3" orient="horz" pos="913">
          <p15:clr>
            <a:srgbClr val="FBAE40"/>
          </p15:clr>
        </p15:guide>
        <p15:guide id="4" orient="horz" pos="686">
          <p15:clr>
            <a:srgbClr val="FBAE40"/>
          </p15:clr>
        </p15:guide>
        <p15:guide id="5" orient="horz" pos="187">
          <p15:clr>
            <a:srgbClr val="FBAE40"/>
          </p15:clr>
        </p15:guide>
        <p15:guide id="6" pos="7265" userDrawn="1">
          <p15:clr>
            <a:srgbClr val="FBAE40"/>
          </p15:clr>
        </p15:guide>
        <p15:guide id="7" pos="98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№3 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 title="1"/>
          <p:cNvSpPr>
            <a:spLocks noGrp="1"/>
          </p:cNvSpPr>
          <p:nvPr>
            <p:ph type="sldNum" sz="quarter" idx="12"/>
          </p:nvPr>
        </p:nvSpPr>
        <p:spPr>
          <a:xfrm>
            <a:off x="11543665" y="6165056"/>
            <a:ext cx="553720" cy="503237"/>
          </a:xfrm>
          <a:prstGeom prst="rect">
            <a:avLst/>
          </a:prstGeom>
        </p:spPr>
        <p:txBody>
          <a:bodyPr anchor="ctr" anchorCtr="0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6A13326-196F-47D6-8271-B6D1C4F962E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Заголовок 8"/>
          <p:cNvSpPr>
            <a:spLocks noGrp="1"/>
          </p:cNvSpPr>
          <p:nvPr>
            <p:ph type="title" hasCustomPrompt="1"/>
          </p:nvPr>
        </p:nvSpPr>
        <p:spPr>
          <a:xfrm>
            <a:off x="1558925" y="296864"/>
            <a:ext cx="10261600" cy="1015140"/>
          </a:xfrm>
          <a:prstGeom prst="rect">
            <a:avLst/>
          </a:prstGeom>
        </p:spPr>
        <p:txBody>
          <a:bodyPr anchor="ctr" anchorCtr="0"/>
          <a:lstStyle>
            <a:lvl1pPr>
              <a:defRPr sz="4000">
                <a:solidFill>
                  <a:schemeClr val="tx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r>
              <a:rPr lang="ru-RU" dirty="0"/>
              <a:t>Тема раздела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4"/>
          </p:nvPr>
        </p:nvSpPr>
        <p:spPr>
          <a:xfrm>
            <a:off x="371475" y="1808163"/>
            <a:ext cx="5724525" cy="43568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aseline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61B3356-2A08-4B70-8EE3-0F495E93F24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67525" y="1808163"/>
            <a:ext cx="4953000" cy="3649662"/>
          </a:xfrm>
          <a:prstGeom prst="rect">
            <a:avLst/>
          </a:prstGeom>
        </p:spPr>
        <p:txBody>
          <a:bodyPr/>
          <a:lstStyle>
            <a:lvl1pPr>
              <a:defRPr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30850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88" userDrawn="1">
          <p15:clr>
            <a:srgbClr val="FBAE40"/>
          </p15:clr>
        </p15:guide>
        <p15:guide id="2" pos="234" userDrawn="1">
          <p15:clr>
            <a:srgbClr val="FBAE40"/>
          </p15:clr>
        </p15:guide>
        <p15:guide id="3" orient="horz" pos="822" userDrawn="1">
          <p15:clr>
            <a:srgbClr val="FBAE40"/>
          </p15:clr>
        </p15:guide>
        <p15:guide id="4" orient="horz" pos="1139" userDrawn="1">
          <p15:clr>
            <a:srgbClr val="FBAE40"/>
          </p15:clr>
        </p15:guide>
        <p15:guide id="5" orient="horz" pos="187">
          <p15:clr>
            <a:srgbClr val="FBAE40"/>
          </p15:clr>
        </p15:guide>
        <p15:guide id="6" pos="7446">
          <p15:clr>
            <a:srgbClr val="FBAE40"/>
          </p15:clr>
        </p15:guide>
        <p15:guide id="7" pos="98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с графиками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 title="1"/>
          <p:cNvSpPr>
            <a:spLocks noGrp="1"/>
          </p:cNvSpPr>
          <p:nvPr>
            <p:ph type="sldNum" sz="quarter" idx="12"/>
          </p:nvPr>
        </p:nvSpPr>
        <p:spPr>
          <a:xfrm>
            <a:off x="11543665" y="6199664"/>
            <a:ext cx="553720" cy="503237"/>
          </a:xfrm>
          <a:prstGeom prst="rect">
            <a:avLst/>
          </a:prstGeom>
        </p:spPr>
        <p:txBody>
          <a:bodyPr anchor="ctr" anchorCtr="0"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66A13326-196F-47D6-8271-B6D1C4F962E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1558926" y="296863"/>
            <a:ext cx="9984740" cy="1152525"/>
          </a:xfrm>
          <a:prstGeom prst="rect">
            <a:avLst/>
          </a:prstGeom>
        </p:spPr>
        <p:txBody>
          <a:bodyPr anchor="ctr" anchorCtr="0"/>
          <a:lstStyle>
            <a:lvl1pPr>
              <a:defRPr sz="400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Диаграмма 3"/>
          <p:cNvSpPr>
            <a:spLocks noGrp="1"/>
          </p:cNvSpPr>
          <p:nvPr>
            <p:ph type="chart" sz="quarter" idx="13"/>
          </p:nvPr>
        </p:nvSpPr>
        <p:spPr>
          <a:xfrm>
            <a:off x="371476" y="1924050"/>
            <a:ext cx="5576254" cy="45656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Диаграмма 6"/>
          <p:cNvSpPr>
            <a:spLocks noGrp="1"/>
          </p:cNvSpPr>
          <p:nvPr>
            <p:ph type="chart" sz="quarter" idx="14"/>
          </p:nvPr>
        </p:nvSpPr>
        <p:spPr>
          <a:xfrm>
            <a:off x="6244272" y="1924050"/>
            <a:ext cx="5299393" cy="45656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71278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88" userDrawn="1">
          <p15:clr>
            <a:srgbClr val="FBAE40"/>
          </p15:clr>
        </p15:guide>
        <p15:guide id="2" pos="234" userDrawn="1">
          <p15:clr>
            <a:srgbClr val="FBAE40"/>
          </p15:clr>
        </p15:guide>
        <p15:guide id="3" orient="horz" pos="913">
          <p15:clr>
            <a:srgbClr val="FBAE40"/>
          </p15:clr>
        </p15:guide>
        <p15:guide id="4" orient="horz" pos="686">
          <p15:clr>
            <a:srgbClr val="FBAE40"/>
          </p15:clr>
        </p15:guide>
        <p15:guide id="5" orient="horz" pos="187">
          <p15:clr>
            <a:srgbClr val="FBAE40"/>
          </p15:clr>
        </p15:guide>
        <p15:guide id="6" pos="7446">
          <p15:clr>
            <a:srgbClr val="FBAE40"/>
          </p15:clr>
        </p15:guide>
        <p15:guide id="7" pos="98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с графиком и текстом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 title="1"/>
          <p:cNvSpPr>
            <a:spLocks noGrp="1"/>
          </p:cNvSpPr>
          <p:nvPr>
            <p:ph type="sldNum" sz="quarter" idx="12"/>
          </p:nvPr>
        </p:nvSpPr>
        <p:spPr>
          <a:xfrm>
            <a:off x="11543665" y="6199664"/>
            <a:ext cx="553720" cy="503237"/>
          </a:xfrm>
          <a:prstGeom prst="rect">
            <a:avLst/>
          </a:prstGeom>
        </p:spPr>
        <p:txBody>
          <a:bodyPr anchor="ctr" anchorCtr="0"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66A13326-196F-47D6-8271-B6D1C4F962E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1558925" y="296863"/>
            <a:ext cx="9984739" cy="1145243"/>
          </a:xfrm>
          <a:prstGeom prst="rect">
            <a:avLst/>
          </a:prstGeom>
        </p:spPr>
        <p:txBody>
          <a:bodyPr anchor="ctr" anchorCtr="0"/>
          <a:lstStyle>
            <a:lvl1pPr>
              <a:defRPr sz="400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Диаграмма 3"/>
          <p:cNvSpPr>
            <a:spLocks noGrp="1"/>
          </p:cNvSpPr>
          <p:nvPr>
            <p:ph type="chart" sz="quarter" idx="13"/>
          </p:nvPr>
        </p:nvSpPr>
        <p:spPr>
          <a:xfrm>
            <a:off x="6054723" y="1808162"/>
            <a:ext cx="5565777" cy="46815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 hasCustomPrompt="1"/>
          </p:nvPr>
        </p:nvSpPr>
        <p:spPr>
          <a:xfrm>
            <a:off x="371475" y="1808162"/>
            <a:ext cx="5457825" cy="46815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ru-RU" dirty="0"/>
              <a:t>Текст описания. Рекомендуемый размер шрифта 20 </a:t>
            </a:r>
            <a:r>
              <a:rPr lang="ru-RU" dirty="0" err="1"/>
              <a:t>пт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42830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88" userDrawn="1">
          <p15:clr>
            <a:srgbClr val="FBAE40"/>
          </p15:clr>
        </p15:guide>
        <p15:guide id="2" pos="234" userDrawn="1">
          <p15:clr>
            <a:srgbClr val="FBAE40"/>
          </p15:clr>
        </p15:guide>
        <p15:guide id="3" orient="horz" pos="913">
          <p15:clr>
            <a:srgbClr val="FBAE40"/>
          </p15:clr>
        </p15:guide>
        <p15:guide id="4" orient="horz" pos="1139" userDrawn="1">
          <p15:clr>
            <a:srgbClr val="FBAE40"/>
          </p15:clr>
        </p15:guide>
        <p15:guide id="5" orient="horz" pos="187">
          <p15:clr>
            <a:srgbClr val="FBAE40"/>
          </p15:clr>
        </p15:guide>
        <p15:guide id="6" pos="7446">
          <p15:clr>
            <a:srgbClr val="FBAE40"/>
          </p15:clr>
        </p15:guide>
        <p15:guide id="7" pos="98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ы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 title="1"/>
          <p:cNvSpPr>
            <a:spLocks noGrp="1"/>
          </p:cNvSpPr>
          <p:nvPr>
            <p:ph type="sldNum" sz="quarter" idx="12"/>
          </p:nvPr>
        </p:nvSpPr>
        <p:spPr>
          <a:xfrm>
            <a:off x="11543665" y="6159025"/>
            <a:ext cx="553720" cy="503237"/>
          </a:xfrm>
          <a:prstGeom prst="rect">
            <a:avLst/>
          </a:prstGeom>
        </p:spPr>
        <p:txBody>
          <a:bodyPr anchor="ctr" anchorCtr="0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6A13326-196F-47D6-8271-B6D1C4F962E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1558925" y="307088"/>
            <a:ext cx="9984740" cy="1142300"/>
          </a:xfrm>
          <a:prstGeom prst="rect">
            <a:avLst/>
          </a:prstGeom>
        </p:spPr>
        <p:txBody>
          <a:bodyPr anchor="ctr" anchorCtr="0"/>
          <a:lstStyle>
            <a:lvl1pPr>
              <a:defRPr sz="400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аблица 3"/>
          <p:cNvSpPr>
            <a:spLocks noGrp="1"/>
          </p:cNvSpPr>
          <p:nvPr>
            <p:ph type="tbl" sz="quarter" idx="13"/>
          </p:nvPr>
        </p:nvSpPr>
        <p:spPr>
          <a:xfrm>
            <a:off x="371475" y="1808164"/>
            <a:ext cx="11449049" cy="4350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72879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42">
          <p15:clr>
            <a:srgbClr val="FBAE40"/>
          </p15:clr>
        </p15:guide>
        <p15:guide id="2" pos="234" userDrawn="1">
          <p15:clr>
            <a:srgbClr val="FBAE40"/>
          </p15:clr>
        </p15:guide>
        <p15:guide id="3" orient="horz" pos="913">
          <p15:clr>
            <a:srgbClr val="FBAE40"/>
          </p15:clr>
        </p15:guide>
        <p15:guide id="4" orient="horz" pos="1139" userDrawn="1">
          <p15:clr>
            <a:srgbClr val="FBAE40"/>
          </p15:clr>
        </p15:guide>
        <p15:guide id="5" orient="horz" pos="187">
          <p15:clr>
            <a:srgbClr val="FBAE40"/>
          </p15:clr>
        </p15:guide>
        <p15:guide id="6" pos="7446">
          <p15:clr>
            <a:srgbClr val="FBAE40"/>
          </p15:clr>
        </p15:guide>
        <p15:guide id="7" pos="98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ина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07987" y="2485389"/>
            <a:ext cx="9545637" cy="1051561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indent="363600" algn="l">
              <a:defRPr sz="4000" b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r>
              <a:rPr lang="ru-RU" dirty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091786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52">
          <p15:clr>
            <a:srgbClr val="FBAE40"/>
          </p15:clr>
        </p15:guide>
        <p15:guide id="2" pos="257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4"/>
          </p:nvPr>
        </p:nvSpPr>
        <p:spPr>
          <a:xfrm>
            <a:off x="11328400" y="6122670"/>
            <a:ext cx="523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4CC0FA8-1054-43EA-A47F-1C68D50DEFF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508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7" r:id="rId2"/>
    <p:sldLayoutId id="2147483650" r:id="rId3"/>
    <p:sldLayoutId id="2147483663" r:id="rId4"/>
    <p:sldLayoutId id="2147483669" r:id="rId5"/>
    <p:sldLayoutId id="2147483664" r:id="rId6"/>
    <p:sldLayoutId id="2147483668" r:id="rId7"/>
    <p:sldLayoutId id="2147483666" r:id="rId8"/>
    <p:sldLayoutId id="2147483665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11.png"/><Relationship Id="rId18" Type="http://schemas.openxmlformats.org/officeDocument/2006/relationships/customXml" Target="../ink/ink10.xml"/><Relationship Id="rId26" Type="http://schemas.openxmlformats.org/officeDocument/2006/relationships/customXml" Target="../ink/ink14.xml"/><Relationship Id="rId3" Type="http://schemas.openxmlformats.org/officeDocument/2006/relationships/customXml" Target="../ink/ink1.xml"/><Relationship Id="rId21" Type="http://schemas.openxmlformats.org/officeDocument/2006/relationships/image" Target="../media/image15.png"/><Relationship Id="rId7" Type="http://schemas.openxmlformats.org/officeDocument/2006/relationships/customXml" Target="../ink/ink3.xml"/><Relationship Id="rId12" Type="http://schemas.openxmlformats.org/officeDocument/2006/relationships/customXml" Target="../ink/ink7.xml"/><Relationship Id="rId17" Type="http://schemas.openxmlformats.org/officeDocument/2006/relationships/image" Target="../media/image13.png"/><Relationship Id="rId25" Type="http://schemas.openxmlformats.org/officeDocument/2006/relationships/image" Target="../media/image17.png"/><Relationship Id="rId2" Type="http://schemas.openxmlformats.org/officeDocument/2006/relationships/image" Target="../media/image7.jpeg"/><Relationship Id="rId16" Type="http://schemas.openxmlformats.org/officeDocument/2006/relationships/customXml" Target="../ink/ink9.xml"/><Relationship Id="rId20" Type="http://schemas.openxmlformats.org/officeDocument/2006/relationships/customXml" Target="../ink/ink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11" Type="http://schemas.openxmlformats.org/officeDocument/2006/relationships/customXml" Target="../ink/ink6.xml"/><Relationship Id="rId24" Type="http://schemas.openxmlformats.org/officeDocument/2006/relationships/customXml" Target="../ink/ink13.xml"/><Relationship Id="rId5" Type="http://schemas.openxmlformats.org/officeDocument/2006/relationships/customXml" Target="../ink/ink2.xml"/><Relationship Id="rId15" Type="http://schemas.openxmlformats.org/officeDocument/2006/relationships/image" Target="../media/image12.png"/><Relationship Id="rId23" Type="http://schemas.openxmlformats.org/officeDocument/2006/relationships/image" Target="../media/image16.png"/><Relationship Id="rId10" Type="http://schemas.openxmlformats.org/officeDocument/2006/relationships/image" Target="../media/image10.png"/><Relationship Id="rId19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customXml" Target="../ink/ink5.xml"/><Relationship Id="rId14" Type="http://schemas.openxmlformats.org/officeDocument/2006/relationships/customXml" Target="../ink/ink8.xml"/><Relationship Id="rId22" Type="http://schemas.openxmlformats.org/officeDocument/2006/relationships/customXml" Target="../ink/ink12.xml"/><Relationship Id="rId27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7.jpg"/><Relationship Id="rId4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bin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98AE1F-EF6A-4141-8199-816D5643FC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7987" y="1430805"/>
            <a:ext cx="9574212" cy="2311083"/>
          </a:xfrm>
        </p:spPr>
        <p:txBody>
          <a:bodyPr/>
          <a:lstStyle/>
          <a:p>
            <a:r>
              <a:rPr lang="ru-RU" spc="190" dirty="0"/>
              <a:t>Дрон-разведчик «К3»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2842028-67E9-48AC-AFBA-6CD96D193A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dirty="0"/>
              <a:t>Кашпура А.Ю., Кныш В.С., </a:t>
            </a:r>
          </a:p>
          <a:p>
            <a:pPr>
              <a:lnSpc>
                <a:spcPct val="100000"/>
              </a:lnSpc>
            </a:pPr>
            <a:r>
              <a:rPr lang="ru-RU" sz="2000" dirty="0" err="1"/>
              <a:t>Сакерин</a:t>
            </a:r>
            <a:r>
              <a:rPr lang="ru-RU" sz="2000" dirty="0"/>
              <a:t> В.Д., Колосов К.М.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7F15D0A-39EC-4711-9DE6-27C788C934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7989" y="5427195"/>
            <a:ext cx="6278561" cy="501967"/>
          </a:xfrm>
        </p:spPr>
        <p:txBody>
          <a:bodyPr/>
          <a:lstStyle/>
          <a:p>
            <a:r>
              <a:rPr lang="ru-RU" dirty="0"/>
              <a:t>Студенты Группы А832С</a:t>
            </a:r>
          </a:p>
        </p:txBody>
      </p:sp>
    </p:spTree>
    <p:extLst>
      <p:ext uri="{BB962C8B-B14F-4D97-AF65-F5344CB8AC3E}">
        <p14:creationId xmlns:p14="http://schemas.microsoft.com/office/powerpoint/2010/main" val="4290438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A0E23C-3940-4A06-AB0B-64F82C21C7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0" dirty="0"/>
              <a:t>Создание универсального БПЛА для длительной разведки и большой дальности</a:t>
            </a:r>
            <a:endParaRPr lang="ru-RU" dirty="0">
              <a:latin typeface="Open Sans"/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BC1ABAD-E82B-4703-8F1C-50A70E0DF8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Проблема сферы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3B6D382-82F3-4AF0-8404-7305A314F1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dirty="0"/>
              <a:t>Концепция 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6AC63CBF-4E0B-4858-96E2-2E28430F2FA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33600" y="4291013"/>
            <a:ext cx="6104965" cy="457200"/>
          </a:xfrm>
        </p:spPr>
        <p:txBody>
          <a:bodyPr/>
          <a:lstStyle/>
          <a:p>
            <a:r>
              <a:rPr lang="ru-RU" dirty="0"/>
              <a:t>Теоретический расчет характеристик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E91BBD5F-E649-430A-BFD0-702EE7B09C4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1ED986FF-1DB6-4A27-84CD-D0EA38812EC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69F9E96B-B902-4A60-B1AE-1B38A032D6B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5040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BE1644-992A-3947-E41D-0703472E7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A946F9C0-7C26-2DA9-994D-FB7E27F4D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13326-196F-47D6-8271-B6D1C4F962EF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F893617-7819-C1ED-523D-6463BF7B335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4531" y="2106910"/>
            <a:ext cx="9918503" cy="2184271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dirty="0">
                <a:latin typeface="+mn-lt"/>
              </a:rPr>
              <a:t>Электрический дрон</a:t>
            </a:r>
            <a:r>
              <a:rPr lang="ru-RU" b="1" dirty="0"/>
              <a:t>:</a:t>
            </a:r>
            <a:r>
              <a:rPr lang="ru-RU" dirty="0"/>
              <a:t> 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dirty="0">
                <a:latin typeface="+mn-lt"/>
              </a:rPr>
              <a:t>Критически малая дальность: 1–2 часа полёта, что ограничивает разведку радиусом в 20–40 км.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dirty="0">
                <a:latin typeface="+mn-lt"/>
              </a:rPr>
              <a:t>Сильная зависимость от качества аккумуляторов: энергоёмкость растёт медленно.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dirty="0">
                <a:latin typeface="+mn-lt"/>
              </a:rPr>
              <a:t>Низкий потолок модернизации: увеличение АКБ → рост массы → падение времени полёта.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b="1" dirty="0">
                <a:latin typeface="+mn-lt"/>
              </a:rPr>
              <a:t>В итоге:</a:t>
            </a:r>
            <a:r>
              <a:rPr lang="ru-RU" dirty="0">
                <a:latin typeface="+mn-lt"/>
              </a:rPr>
              <a:t> техника годится </a:t>
            </a:r>
            <a:r>
              <a:rPr lang="ru-RU" b="1" dirty="0">
                <a:latin typeface="+mn-lt"/>
              </a:rPr>
              <a:t>только для ближней </a:t>
            </a:r>
            <a:r>
              <a:rPr lang="ru-RU" dirty="0">
                <a:latin typeface="+mn-lt"/>
              </a:rPr>
              <a:t>тактической разведки</a:t>
            </a:r>
            <a:r>
              <a:rPr lang="ru-RU" dirty="0">
                <a:latin typeface="Open Sans"/>
              </a:rPr>
              <a:t>.</a:t>
            </a: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F384A713-D8F8-8F96-8DF1-E076E80B5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Проблемы современных дронов</a:t>
            </a:r>
            <a:endParaRPr lang="ru-RU" dirty="0"/>
          </a:p>
        </p:txBody>
      </p:sp>
      <p:pic>
        <p:nvPicPr>
          <p:cNvPr id="1026" name="Picture 2" descr="Что такое дрон?">
            <a:extLst>
              <a:ext uri="{FF2B5EF4-FFF2-40B4-BE49-F238E27FC236}">
                <a16:creationId xmlns:a16="http://schemas.microsoft.com/office/drawing/2014/main" id="{3F901377-D23B-4FB3-AA21-66E145EBA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0057" y="3481665"/>
            <a:ext cx="2566926" cy="1792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1820484-47F5-4CC2-BA31-005A03E7505C}"/>
              </a:ext>
            </a:extLst>
          </p:cNvPr>
          <p:cNvSpPr txBox="1"/>
          <p:nvPr/>
        </p:nvSpPr>
        <p:spPr>
          <a:xfrm>
            <a:off x="644531" y="4366996"/>
            <a:ext cx="1074216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Дрон на ДВС: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i="1" dirty="0"/>
              <a:t>Высокий акустический след:</a:t>
            </a:r>
            <a:r>
              <a:rPr lang="ru-RU" dirty="0"/>
              <a:t> шум двигателя за 1–2 км демаскирует разведчика.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i="1" dirty="0"/>
              <a:t>Сильный тепловой след:</a:t>
            </a:r>
            <a:r>
              <a:rPr lang="ru-RU" dirty="0"/>
              <a:t> легко обнаруживается тепловизорами.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i="1" dirty="0"/>
              <a:t>Опасность демаскировки операторов:</a:t>
            </a:r>
            <a:r>
              <a:rPr lang="ru-RU" dirty="0"/>
              <a:t> противник может вычислить точку запуска по звуку.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i="1" dirty="0"/>
              <a:t>Сложность обслуживания:</a:t>
            </a:r>
            <a:r>
              <a:rPr lang="ru-RU" dirty="0"/>
              <a:t> карбюраторы, вибрации, повышенные риски отказов.</a:t>
            </a:r>
          </a:p>
          <a:p>
            <a:r>
              <a:rPr lang="ru-RU" b="1" dirty="0"/>
              <a:t>В итоге:</a:t>
            </a:r>
            <a:r>
              <a:rPr lang="ru-RU" dirty="0"/>
              <a:t> техника подходит для дальних полётов, но </a:t>
            </a:r>
            <a:r>
              <a:rPr lang="ru-RU" b="1" dirty="0"/>
              <a:t>непригодна для скрытной разведки</a:t>
            </a:r>
            <a:r>
              <a:rPr lang="ru-RU" dirty="0"/>
              <a:t>.</a:t>
            </a:r>
          </a:p>
          <a:p>
            <a:endParaRPr lang="ru-RU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9" name="Рукописный ввод 8">
                <a:extLst>
                  <a:ext uri="{FF2B5EF4-FFF2-40B4-BE49-F238E27FC236}">
                    <a16:creationId xmlns:a16="http://schemas.microsoft.com/office/drawing/2014/main" id="{7F4B1CF5-88D5-4D5D-9C3D-830F3FAA855D}"/>
                  </a:ext>
                </a:extLst>
              </p14:cNvPr>
              <p14:cNvContentPartPr/>
              <p14:nvPr/>
            </p14:nvContentPartPr>
            <p14:xfrm>
              <a:off x="10758099" y="3608170"/>
              <a:ext cx="253800" cy="55080"/>
            </p14:xfrm>
          </p:contentPart>
        </mc:Choice>
        <mc:Fallback xmlns="">
          <p:pic>
            <p:nvPicPr>
              <p:cNvPr id="9" name="Рукописный ввод 8">
                <a:extLst>
                  <a:ext uri="{FF2B5EF4-FFF2-40B4-BE49-F238E27FC236}">
                    <a16:creationId xmlns:a16="http://schemas.microsoft.com/office/drawing/2014/main" id="{7F4B1CF5-88D5-4D5D-9C3D-830F3FAA855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704459" y="3500170"/>
                <a:ext cx="361440" cy="27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Рукописный ввод 11">
                <a:extLst>
                  <a:ext uri="{FF2B5EF4-FFF2-40B4-BE49-F238E27FC236}">
                    <a16:creationId xmlns:a16="http://schemas.microsoft.com/office/drawing/2014/main" id="{0EA80A50-368F-4B17-956B-1B26F8BA3B87}"/>
                  </a:ext>
                </a:extLst>
              </p14:cNvPr>
              <p14:cNvContentPartPr/>
              <p14:nvPr/>
            </p14:nvContentPartPr>
            <p14:xfrm>
              <a:off x="12388179" y="2277610"/>
              <a:ext cx="360" cy="360"/>
            </p14:xfrm>
          </p:contentPart>
        </mc:Choice>
        <mc:Fallback xmlns="">
          <p:pic>
            <p:nvPicPr>
              <p:cNvPr id="12" name="Рукописный ввод 11">
                <a:extLst>
                  <a:ext uri="{FF2B5EF4-FFF2-40B4-BE49-F238E27FC236}">
                    <a16:creationId xmlns:a16="http://schemas.microsoft.com/office/drawing/2014/main" id="{0EA80A50-368F-4B17-956B-1B26F8BA3B8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2334179" y="216997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3" name="Рукописный ввод 12">
                <a:extLst>
                  <a:ext uri="{FF2B5EF4-FFF2-40B4-BE49-F238E27FC236}">
                    <a16:creationId xmlns:a16="http://schemas.microsoft.com/office/drawing/2014/main" id="{0F77F040-1F18-48AC-B42D-77B852E59D6B}"/>
                  </a:ext>
                </a:extLst>
              </p14:cNvPr>
              <p14:cNvContentPartPr/>
              <p14:nvPr/>
            </p14:nvContentPartPr>
            <p14:xfrm>
              <a:off x="10054299" y="4011010"/>
              <a:ext cx="360" cy="360"/>
            </p14:xfrm>
          </p:contentPart>
        </mc:Choice>
        <mc:Fallback xmlns="">
          <p:pic>
            <p:nvPicPr>
              <p:cNvPr id="13" name="Рукописный ввод 12">
                <a:extLst>
                  <a:ext uri="{FF2B5EF4-FFF2-40B4-BE49-F238E27FC236}">
                    <a16:creationId xmlns:a16="http://schemas.microsoft.com/office/drawing/2014/main" id="{0F77F040-1F18-48AC-B42D-77B852E59D6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000659" y="390337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4" name="Рукописный ввод 13">
                <a:extLst>
                  <a:ext uri="{FF2B5EF4-FFF2-40B4-BE49-F238E27FC236}">
                    <a16:creationId xmlns:a16="http://schemas.microsoft.com/office/drawing/2014/main" id="{35A1B1E3-3F0B-44DE-8EAD-30F074E3B888}"/>
                  </a:ext>
                </a:extLst>
              </p14:cNvPr>
              <p14:cNvContentPartPr/>
              <p14:nvPr/>
            </p14:nvContentPartPr>
            <p14:xfrm>
              <a:off x="10280739" y="4305490"/>
              <a:ext cx="360" cy="360"/>
            </p14:xfrm>
          </p:contentPart>
        </mc:Choice>
        <mc:Fallback xmlns="">
          <p:pic>
            <p:nvPicPr>
              <p:cNvPr id="14" name="Рукописный ввод 13">
                <a:extLst>
                  <a:ext uri="{FF2B5EF4-FFF2-40B4-BE49-F238E27FC236}">
                    <a16:creationId xmlns:a16="http://schemas.microsoft.com/office/drawing/2014/main" id="{35A1B1E3-3F0B-44DE-8EAD-30F074E3B88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227099" y="419749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5" name="Рукописный ввод 14">
                <a:extLst>
                  <a:ext uri="{FF2B5EF4-FFF2-40B4-BE49-F238E27FC236}">
                    <a16:creationId xmlns:a16="http://schemas.microsoft.com/office/drawing/2014/main" id="{B12058D3-AD81-4CFB-8025-EAD9754F67FA}"/>
                  </a:ext>
                </a:extLst>
              </p14:cNvPr>
              <p14:cNvContentPartPr/>
              <p14:nvPr/>
            </p14:nvContentPartPr>
            <p14:xfrm>
              <a:off x="9664779" y="4122297"/>
              <a:ext cx="5040" cy="6480"/>
            </p14:xfrm>
          </p:contentPart>
        </mc:Choice>
        <mc:Fallback xmlns="">
          <p:pic>
            <p:nvPicPr>
              <p:cNvPr id="15" name="Рукописный ввод 14">
                <a:extLst>
                  <a:ext uri="{FF2B5EF4-FFF2-40B4-BE49-F238E27FC236}">
                    <a16:creationId xmlns:a16="http://schemas.microsoft.com/office/drawing/2014/main" id="{B12058D3-AD81-4CFB-8025-EAD9754F67F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610779" y="4014657"/>
                <a:ext cx="112680" cy="22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6" name="Рукописный ввод 15">
                <a:extLst>
                  <a:ext uri="{FF2B5EF4-FFF2-40B4-BE49-F238E27FC236}">
                    <a16:creationId xmlns:a16="http://schemas.microsoft.com/office/drawing/2014/main" id="{C95F62B5-8138-4670-8995-30DB44F12853}"/>
                  </a:ext>
                </a:extLst>
              </p14:cNvPr>
              <p14:cNvContentPartPr/>
              <p14:nvPr/>
            </p14:nvContentPartPr>
            <p14:xfrm>
              <a:off x="8447979" y="4826097"/>
              <a:ext cx="360" cy="360"/>
            </p14:xfrm>
          </p:contentPart>
        </mc:Choice>
        <mc:Fallback xmlns="">
          <p:pic>
            <p:nvPicPr>
              <p:cNvPr id="16" name="Рукописный ввод 15">
                <a:extLst>
                  <a:ext uri="{FF2B5EF4-FFF2-40B4-BE49-F238E27FC236}">
                    <a16:creationId xmlns:a16="http://schemas.microsoft.com/office/drawing/2014/main" id="{C95F62B5-8138-4670-8995-30DB44F1285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393979" y="4718097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7" name="Рукописный ввод 16">
                <a:extLst>
                  <a:ext uri="{FF2B5EF4-FFF2-40B4-BE49-F238E27FC236}">
                    <a16:creationId xmlns:a16="http://schemas.microsoft.com/office/drawing/2014/main" id="{6217A9C2-8AFB-4103-94D1-DDABF63106C9}"/>
                  </a:ext>
                </a:extLst>
              </p14:cNvPr>
              <p14:cNvContentPartPr/>
              <p14:nvPr/>
            </p14:nvContentPartPr>
            <p14:xfrm>
              <a:off x="9597099" y="4224177"/>
              <a:ext cx="2880" cy="1800"/>
            </p14:xfrm>
          </p:contentPart>
        </mc:Choice>
        <mc:Fallback xmlns="">
          <p:pic>
            <p:nvPicPr>
              <p:cNvPr id="17" name="Рукописный ввод 16">
                <a:extLst>
                  <a:ext uri="{FF2B5EF4-FFF2-40B4-BE49-F238E27FC236}">
                    <a16:creationId xmlns:a16="http://schemas.microsoft.com/office/drawing/2014/main" id="{6217A9C2-8AFB-4103-94D1-DDABF63106C9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543099" y="4116537"/>
                <a:ext cx="110520" cy="21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0" name="Рукописный ввод 19">
                <a:extLst>
                  <a:ext uri="{FF2B5EF4-FFF2-40B4-BE49-F238E27FC236}">
                    <a16:creationId xmlns:a16="http://schemas.microsoft.com/office/drawing/2014/main" id="{F7637FDD-73A8-43DB-BF27-E5EAA22868C9}"/>
                  </a:ext>
                </a:extLst>
              </p14:cNvPr>
              <p14:cNvContentPartPr/>
              <p14:nvPr/>
            </p14:nvContentPartPr>
            <p14:xfrm>
              <a:off x="10749514" y="3606494"/>
              <a:ext cx="213120" cy="51480"/>
            </p14:xfrm>
          </p:contentPart>
        </mc:Choice>
        <mc:Fallback xmlns="">
          <p:pic>
            <p:nvPicPr>
              <p:cNvPr id="20" name="Рукописный ввод 19">
                <a:extLst>
                  <a:ext uri="{FF2B5EF4-FFF2-40B4-BE49-F238E27FC236}">
                    <a16:creationId xmlns:a16="http://schemas.microsoft.com/office/drawing/2014/main" id="{F7637FDD-73A8-43DB-BF27-E5EAA22868C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695514" y="3498854"/>
                <a:ext cx="320760" cy="26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1" name="Рукописный ввод 20">
                <a:extLst>
                  <a:ext uri="{FF2B5EF4-FFF2-40B4-BE49-F238E27FC236}">
                    <a16:creationId xmlns:a16="http://schemas.microsoft.com/office/drawing/2014/main" id="{6CC45F91-056B-4DF2-9179-1F3F69A3334E}"/>
                  </a:ext>
                </a:extLst>
              </p14:cNvPr>
              <p14:cNvContentPartPr/>
              <p14:nvPr/>
            </p14:nvContentPartPr>
            <p14:xfrm>
              <a:off x="10558714" y="3541694"/>
              <a:ext cx="405000" cy="98280"/>
            </p14:xfrm>
          </p:contentPart>
        </mc:Choice>
        <mc:Fallback xmlns="">
          <p:pic>
            <p:nvPicPr>
              <p:cNvPr id="21" name="Рукописный ввод 20">
                <a:extLst>
                  <a:ext uri="{FF2B5EF4-FFF2-40B4-BE49-F238E27FC236}">
                    <a16:creationId xmlns:a16="http://schemas.microsoft.com/office/drawing/2014/main" id="{6CC45F91-056B-4DF2-9179-1F3F69A3334E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0505074" y="3433694"/>
                <a:ext cx="512640" cy="31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2" name="Рукописный ввод 21">
                <a:extLst>
                  <a:ext uri="{FF2B5EF4-FFF2-40B4-BE49-F238E27FC236}">
                    <a16:creationId xmlns:a16="http://schemas.microsoft.com/office/drawing/2014/main" id="{97A8E16E-C761-4AB6-A4D6-5C4F21074F02}"/>
                  </a:ext>
                </a:extLst>
              </p14:cNvPr>
              <p14:cNvContentPartPr/>
              <p14:nvPr/>
            </p14:nvContentPartPr>
            <p14:xfrm>
              <a:off x="10742674" y="3602534"/>
              <a:ext cx="360" cy="6480"/>
            </p14:xfrm>
          </p:contentPart>
        </mc:Choice>
        <mc:Fallback xmlns="">
          <p:pic>
            <p:nvPicPr>
              <p:cNvPr id="22" name="Рукописный ввод 21">
                <a:extLst>
                  <a:ext uri="{FF2B5EF4-FFF2-40B4-BE49-F238E27FC236}">
                    <a16:creationId xmlns:a16="http://schemas.microsoft.com/office/drawing/2014/main" id="{97A8E16E-C761-4AB6-A4D6-5C4F21074F02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0688674" y="3494894"/>
                <a:ext cx="108000" cy="22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3" name="Рукописный ввод 22">
                <a:extLst>
                  <a:ext uri="{FF2B5EF4-FFF2-40B4-BE49-F238E27FC236}">
                    <a16:creationId xmlns:a16="http://schemas.microsoft.com/office/drawing/2014/main" id="{84AAAEA5-F2D8-4FF3-A75C-B35A5A7F7F78}"/>
                  </a:ext>
                </a:extLst>
              </p14:cNvPr>
              <p14:cNvContentPartPr/>
              <p14:nvPr/>
            </p14:nvContentPartPr>
            <p14:xfrm>
              <a:off x="10658434" y="3608654"/>
              <a:ext cx="84600" cy="360"/>
            </p14:xfrm>
          </p:contentPart>
        </mc:Choice>
        <mc:Fallback xmlns="">
          <p:pic>
            <p:nvPicPr>
              <p:cNvPr id="23" name="Рукописный ввод 22">
                <a:extLst>
                  <a:ext uri="{FF2B5EF4-FFF2-40B4-BE49-F238E27FC236}">
                    <a16:creationId xmlns:a16="http://schemas.microsoft.com/office/drawing/2014/main" id="{84AAAEA5-F2D8-4FF3-A75C-B35A5A7F7F78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0604434" y="3501014"/>
                <a:ext cx="19224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4" name="Рукописный ввод 23">
                <a:extLst>
                  <a:ext uri="{FF2B5EF4-FFF2-40B4-BE49-F238E27FC236}">
                    <a16:creationId xmlns:a16="http://schemas.microsoft.com/office/drawing/2014/main" id="{0D12E51D-DDA4-4BC1-96B3-D61437ACD685}"/>
                  </a:ext>
                </a:extLst>
              </p14:cNvPr>
              <p14:cNvContentPartPr/>
              <p14:nvPr/>
            </p14:nvContentPartPr>
            <p14:xfrm>
              <a:off x="11098714" y="5746694"/>
              <a:ext cx="13680" cy="168480"/>
            </p14:xfrm>
          </p:contentPart>
        </mc:Choice>
        <mc:Fallback xmlns="">
          <p:pic>
            <p:nvPicPr>
              <p:cNvPr id="24" name="Рукописный ввод 23">
                <a:extLst>
                  <a:ext uri="{FF2B5EF4-FFF2-40B4-BE49-F238E27FC236}">
                    <a16:creationId xmlns:a16="http://schemas.microsoft.com/office/drawing/2014/main" id="{0D12E51D-DDA4-4BC1-96B3-D61437ACD685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1044714" y="5638694"/>
                <a:ext cx="121320" cy="38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25" name="Рукописный ввод 24">
                <a:extLst>
                  <a:ext uri="{FF2B5EF4-FFF2-40B4-BE49-F238E27FC236}">
                    <a16:creationId xmlns:a16="http://schemas.microsoft.com/office/drawing/2014/main" id="{89AB8725-6A83-49CE-B605-B83B01B1F6C3}"/>
                  </a:ext>
                </a:extLst>
              </p14:cNvPr>
              <p14:cNvContentPartPr/>
              <p14:nvPr/>
            </p14:nvContentPartPr>
            <p14:xfrm>
              <a:off x="11778034" y="6495854"/>
              <a:ext cx="77400" cy="98640"/>
            </p14:xfrm>
          </p:contentPart>
        </mc:Choice>
        <mc:Fallback xmlns="">
          <p:pic>
            <p:nvPicPr>
              <p:cNvPr id="25" name="Рукописный ввод 24">
                <a:extLst>
                  <a:ext uri="{FF2B5EF4-FFF2-40B4-BE49-F238E27FC236}">
                    <a16:creationId xmlns:a16="http://schemas.microsoft.com/office/drawing/2014/main" id="{89AB8725-6A83-49CE-B605-B83B01B1F6C3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1724034" y="6388214"/>
                <a:ext cx="185040" cy="31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26" name="Рукописный ввод 25">
                <a:extLst>
                  <a:ext uri="{FF2B5EF4-FFF2-40B4-BE49-F238E27FC236}">
                    <a16:creationId xmlns:a16="http://schemas.microsoft.com/office/drawing/2014/main" id="{C03D46C5-4B84-4450-B93C-5081DAD890B7}"/>
                  </a:ext>
                </a:extLst>
              </p14:cNvPr>
              <p14:cNvContentPartPr/>
              <p14:nvPr/>
            </p14:nvContentPartPr>
            <p14:xfrm>
              <a:off x="11583634" y="6364094"/>
              <a:ext cx="388440" cy="171720"/>
            </p14:xfrm>
          </p:contentPart>
        </mc:Choice>
        <mc:Fallback xmlns="">
          <p:pic>
            <p:nvPicPr>
              <p:cNvPr id="26" name="Рукописный ввод 25">
                <a:extLst>
                  <a:ext uri="{FF2B5EF4-FFF2-40B4-BE49-F238E27FC236}">
                    <a16:creationId xmlns:a16="http://schemas.microsoft.com/office/drawing/2014/main" id="{C03D46C5-4B84-4450-B93C-5081DAD890B7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1529634" y="6256094"/>
                <a:ext cx="496080" cy="38736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F4DC0A29-4AD7-4F9E-A8B2-5C6CDB6F20A0}"/>
              </a:ext>
            </a:extLst>
          </p:cNvPr>
          <p:cNvSpPr/>
          <p:nvPr/>
        </p:nvSpPr>
        <p:spPr>
          <a:xfrm>
            <a:off x="9793817" y="3481665"/>
            <a:ext cx="1246313" cy="2203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0180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AAEF20F5-68D5-486C-B8A9-2DD669DB0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13326-196F-47D6-8271-B6D1C4F962EF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1895508-AB77-4559-8D11-046F9CFBE4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>
                <a:latin typeface="+mn-lt"/>
              </a:rPr>
              <a:t>Дроны с ГСУ: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+mn-lt"/>
              </a:rPr>
              <a:t>Слишком высокая масса за счёт генератора и буферных батарей.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+mn-lt"/>
              </a:rPr>
              <a:t>Низкий КПД цепочки преобразований энергии.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+mn-lt"/>
              </a:rPr>
              <a:t>Сложность конструкции → низкая надёжность.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+mn-lt"/>
              </a:rPr>
              <a:t>Проблемы балансировки и охлаждения.</a:t>
            </a:r>
          </a:p>
          <a:p>
            <a:r>
              <a:rPr lang="ru-RU" dirty="0">
                <a:latin typeface="+mn-lt"/>
              </a:rPr>
              <a:t>В итоге: гибриды часто </a:t>
            </a:r>
            <a:r>
              <a:rPr lang="ru-RU" b="1" dirty="0">
                <a:latin typeface="+mn-lt"/>
              </a:rPr>
              <a:t>тяжелее</a:t>
            </a:r>
            <a:r>
              <a:rPr lang="ru-RU" dirty="0">
                <a:latin typeface="+mn-lt"/>
              </a:rPr>
              <a:t>, </a:t>
            </a:r>
            <a:r>
              <a:rPr lang="ru-RU" b="1" dirty="0">
                <a:latin typeface="+mn-lt"/>
              </a:rPr>
              <a:t>дороже</a:t>
            </a:r>
            <a:r>
              <a:rPr lang="ru-RU" dirty="0">
                <a:latin typeface="+mn-lt"/>
              </a:rPr>
              <a:t> и </a:t>
            </a:r>
            <a:r>
              <a:rPr lang="ru-RU" b="1" dirty="0">
                <a:latin typeface="+mn-lt"/>
              </a:rPr>
              <a:t>ненадёжнее</a:t>
            </a:r>
            <a:r>
              <a:rPr lang="ru-RU" dirty="0">
                <a:latin typeface="+mn-lt"/>
              </a:rPr>
              <a:t>, чем </a:t>
            </a:r>
            <a:r>
              <a:rPr lang="ru-RU" b="1" dirty="0">
                <a:latin typeface="+mn-lt"/>
              </a:rPr>
              <a:t>отдельные</a:t>
            </a:r>
            <a:r>
              <a:rPr lang="ru-RU" dirty="0">
                <a:latin typeface="+mn-lt"/>
              </a:rPr>
              <a:t> ДВС/</a:t>
            </a:r>
            <a:r>
              <a:rPr lang="ru-RU" dirty="0" err="1">
                <a:latin typeface="+mn-lt"/>
              </a:rPr>
              <a:t>электро</a:t>
            </a:r>
            <a:r>
              <a:rPr lang="ru-RU" dirty="0">
                <a:latin typeface="+mn-lt"/>
              </a:rPr>
              <a:t> решения.</a:t>
            </a: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DCAEF974-CD06-4B70-BF61-15FB32FC9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8924" y="296863"/>
            <a:ext cx="10633075" cy="1079500"/>
          </a:xfrm>
        </p:spPr>
        <p:txBody>
          <a:bodyPr/>
          <a:lstStyle/>
          <a:p>
            <a:r>
              <a:rPr lang="ru-RU" b="1" dirty="0"/>
              <a:t>Проблемы современных дронов с ГСУ</a:t>
            </a:r>
            <a:endParaRPr lang="ru-RU" dirty="0"/>
          </a:p>
        </p:txBody>
      </p:sp>
      <p:pic>
        <p:nvPicPr>
          <p:cNvPr id="1026" name="Picture 2" descr="Китай HVT390 Сверхмощный гибридный дрон вертикального взлета и посадки с  прочным размахом крыльев 3,9 м, временем полета 10 часов Производитель и  поставщик | ViewproБПЛА">
            <a:extLst>
              <a:ext uri="{FF2B5EF4-FFF2-40B4-BE49-F238E27FC236}">
                <a16:creationId xmlns:a16="http://schemas.microsoft.com/office/drawing/2014/main" id="{F1C66560-CCF5-4096-87E0-8BB127AC329E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24" b="9824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0070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876626F0-7DA0-4EF9-9E94-BCB096780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13326-196F-47D6-8271-B6D1C4F962EF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7DB0D3E-A5E4-4E3A-B7C9-2F4A9A22F6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475" y="1900417"/>
            <a:ext cx="5843695" cy="4206874"/>
          </a:xfrm>
        </p:spPr>
        <p:txBody>
          <a:bodyPr/>
          <a:lstStyle/>
          <a:p>
            <a:r>
              <a:rPr lang="ru-RU" dirty="0">
                <a:latin typeface="+mn-lt"/>
              </a:rPr>
              <a:t>Комбинирование преимуществ ДВС и электротяги</a:t>
            </a:r>
          </a:p>
          <a:p>
            <a:r>
              <a:rPr lang="ru-RU" dirty="0">
                <a:latin typeface="+mn-lt"/>
              </a:rPr>
              <a:t>Мы используем раздельную работу двигателей, а не генераторную схему: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+mn-lt"/>
              </a:rPr>
              <a:t>ДВС работает </a:t>
            </a:r>
            <a:r>
              <a:rPr lang="ru-RU" b="1" dirty="0">
                <a:latin typeface="+mn-lt"/>
              </a:rPr>
              <a:t>только</a:t>
            </a:r>
            <a:r>
              <a:rPr lang="ru-RU" dirty="0">
                <a:latin typeface="+mn-lt"/>
              </a:rPr>
              <a:t> на маршевом участке (400 км).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+mn-lt"/>
              </a:rPr>
              <a:t>Электромотор обеспечивает </a:t>
            </a:r>
            <a:r>
              <a:rPr lang="ru-RU" b="1" dirty="0">
                <a:latin typeface="+mn-lt"/>
              </a:rPr>
              <a:t>пониженную заметность </a:t>
            </a:r>
            <a:r>
              <a:rPr lang="ru-RU" dirty="0">
                <a:latin typeface="+mn-lt"/>
              </a:rPr>
              <a:t>на разведке (2 часа).</a:t>
            </a:r>
          </a:p>
          <a:p>
            <a:r>
              <a:rPr lang="ru-RU" dirty="0">
                <a:latin typeface="+mn-lt"/>
              </a:rPr>
              <a:t>Эффект: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latin typeface="+mn-lt"/>
              </a:rPr>
              <a:t>шум</a:t>
            </a:r>
            <a:r>
              <a:rPr lang="ru-RU" dirty="0">
                <a:latin typeface="+mn-lt"/>
              </a:rPr>
              <a:t> и </a:t>
            </a:r>
            <a:r>
              <a:rPr lang="ru-RU" b="1" dirty="0">
                <a:latin typeface="+mn-lt"/>
              </a:rPr>
              <a:t>тепловой</a:t>
            </a:r>
            <a:r>
              <a:rPr lang="ru-RU" dirty="0">
                <a:latin typeface="+mn-lt"/>
              </a:rPr>
              <a:t> след в зоне разведки практически исчезают;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latin typeface="+mn-lt"/>
              </a:rPr>
              <a:t>дальность</a:t>
            </a:r>
            <a:r>
              <a:rPr lang="ru-RU" dirty="0">
                <a:latin typeface="+mn-lt"/>
              </a:rPr>
              <a:t> остаётся сопоставимой с ДВС-беспилотниками;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+mn-lt"/>
              </a:rPr>
              <a:t>схема </a:t>
            </a:r>
            <a:r>
              <a:rPr lang="ru-RU" b="1" dirty="0">
                <a:latin typeface="+mn-lt"/>
              </a:rPr>
              <a:t>проще</a:t>
            </a:r>
            <a:r>
              <a:rPr lang="ru-RU" dirty="0">
                <a:latin typeface="+mn-lt"/>
              </a:rPr>
              <a:t>, </a:t>
            </a:r>
            <a:r>
              <a:rPr lang="ru-RU" b="1" dirty="0">
                <a:latin typeface="+mn-lt"/>
              </a:rPr>
              <a:t>легче</a:t>
            </a:r>
            <a:r>
              <a:rPr lang="ru-RU" dirty="0">
                <a:latin typeface="+mn-lt"/>
              </a:rPr>
              <a:t> и </a:t>
            </a:r>
            <a:r>
              <a:rPr lang="ru-RU" b="1" dirty="0">
                <a:latin typeface="+mn-lt"/>
              </a:rPr>
              <a:t>надёжнее</a:t>
            </a:r>
            <a:r>
              <a:rPr lang="ru-RU" dirty="0">
                <a:latin typeface="+mn-lt"/>
              </a:rPr>
              <a:t> классических гибридов.</a:t>
            </a: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C04710F6-DFC4-435E-8CFF-435DABFE7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Решение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E14A0B7-A6EA-4728-A0D9-EB766F41BD5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9311" r="9311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554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B789A4D8-BCBE-48BF-8403-CCA5CBFE1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13326-196F-47D6-8271-B6D1C4F962EF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C54344C-002D-42F2-B0ED-83E56D79B21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>
                <a:latin typeface="+mn-lt"/>
              </a:rPr>
              <a:t>Потребности заказчика: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+mn-lt"/>
              </a:rPr>
              <a:t>Большая дальность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+mn-lt"/>
              </a:rPr>
              <a:t>Малый шум и низкий тепловой след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+mn-lt"/>
              </a:rPr>
              <a:t>Гибридные технологии без избыточной массы</a:t>
            </a: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82208DBC-B4A1-465E-97B0-8C1E72C34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Рыночная потребность</a:t>
            </a:r>
          </a:p>
        </p:txBody>
      </p:sp>
      <p:sp>
        <p:nvSpPr>
          <p:cNvPr id="7" name="Объект 1">
            <a:extLst>
              <a:ext uri="{FF2B5EF4-FFF2-40B4-BE49-F238E27FC236}">
                <a16:creationId xmlns:a16="http://schemas.microsoft.com/office/drawing/2014/main" id="{40B3C88D-A998-4FCE-A2CF-9C375EFE4A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5" y="1806415"/>
            <a:ext cx="11449050" cy="315595"/>
          </a:xfrm>
        </p:spPr>
        <p:txBody>
          <a:bodyPr/>
          <a:lstStyle/>
          <a:p>
            <a:r>
              <a:rPr lang="ru-RU" dirty="0">
                <a:latin typeface="+mn-lt"/>
              </a:rPr>
              <a:t>Оборона, охрана границ, </a:t>
            </a:r>
            <a:r>
              <a:rPr lang="ru-RU" dirty="0" err="1">
                <a:latin typeface="+mn-lt"/>
              </a:rPr>
              <a:t>поисково</a:t>
            </a:r>
            <a:r>
              <a:rPr lang="ru-RU" dirty="0">
                <a:latin typeface="+mn-lt"/>
              </a:rPr>
              <a:t> – спасательные службы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D5CD49D-031F-4B74-9979-1951EEDDB6E8}"/>
              </a:ext>
            </a:extLst>
          </p:cNvPr>
          <p:cNvSpPr txBox="1"/>
          <p:nvPr/>
        </p:nvSpPr>
        <p:spPr>
          <a:xfrm>
            <a:off x="6689725" y="2209800"/>
            <a:ext cx="4537457" cy="2755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dirty="0"/>
              <a:t>Сегменты: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dirty="0"/>
              <a:t>Государственные силовые службы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dirty="0"/>
              <a:t>Пограничные службы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dirty="0"/>
              <a:t>МЧС/поисковые службы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dirty="0"/>
              <a:t>Частные охранные компании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dirty="0"/>
              <a:t>Промышленные и нефтегазовые компании</a:t>
            </a:r>
          </a:p>
          <a:p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1A320B-5464-4A46-9B96-94B5DE965A64}"/>
              </a:ext>
            </a:extLst>
          </p:cNvPr>
          <p:cNvSpPr txBox="1"/>
          <p:nvPr/>
        </p:nvSpPr>
        <p:spPr>
          <a:xfrm>
            <a:off x="185737" y="5874753"/>
            <a:ext cx="11820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Прогнозируемый рост рынка БПЛА 12-14% год, особого спроса – на разведывательные платформы дальнего радиуса</a:t>
            </a:r>
          </a:p>
        </p:txBody>
      </p:sp>
      <p:pic>
        <p:nvPicPr>
          <p:cNvPr id="1026" name="Picture 2" descr="Совет депутатов муниципального округа Солнцево | Официальный ...">
            <a:extLst>
              <a:ext uri="{FF2B5EF4-FFF2-40B4-BE49-F238E27FC236}">
                <a16:creationId xmlns:a16="http://schemas.microsoft.com/office/drawing/2014/main" id="{D7CEDB11-BA7D-40DC-9067-297AAE8496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7349" y="4674632"/>
            <a:ext cx="1091272" cy="1094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Эмблема Верховного главнокомандующего Вооружёнными силами Российской  Федерации — Википедия">
            <a:extLst>
              <a:ext uri="{FF2B5EF4-FFF2-40B4-BE49-F238E27FC236}">
                <a16:creationId xmlns:a16="http://schemas.microsoft.com/office/drawing/2014/main" id="{A17EA039-F274-4559-A229-6C250B116B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0198" y="4674632"/>
            <a:ext cx="1099798" cy="1094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Шеврон нарукавный Служба безопасности и охраны(герб,орел), пласт. -  военторг каталог товаров">
            <a:extLst>
              <a:ext uri="{FF2B5EF4-FFF2-40B4-BE49-F238E27FC236}">
                <a16:creationId xmlns:a16="http://schemas.microsoft.com/office/drawing/2014/main" id="{EF978760-273F-453E-9768-90B35110B0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1573" y="4494572"/>
            <a:ext cx="1091272" cy="1455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Наиболее важные выводы уже сделаны»: как проходит спецоперация ВС РФ на  Украине — РТ на русском">
            <a:extLst>
              <a:ext uri="{FF2B5EF4-FFF2-40B4-BE49-F238E27FC236}">
                <a16:creationId xmlns:a16="http://schemas.microsoft.com/office/drawing/2014/main" id="{2B6FD8F1-603E-46A8-BFD6-6C412EF443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314" y="3689002"/>
            <a:ext cx="3430876" cy="1929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13901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273B5494-AC64-456A-B723-0A5B7E881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13326-196F-47D6-8271-B6D1C4F962EF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44FE2AE-2E6B-4379-A041-558776B152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4897" y="2017295"/>
            <a:ext cx="5778955" cy="4206874"/>
          </a:xfrm>
        </p:spPr>
        <p:txBody>
          <a:bodyPr/>
          <a:lstStyle/>
          <a:p>
            <a:r>
              <a:rPr lang="ru-RU" dirty="0">
                <a:latin typeface="+mn-lt"/>
              </a:rPr>
              <a:t>С двигателем внутреннего сгорания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ZALA</a:t>
            </a:r>
            <a:r>
              <a:rPr lang="ru-RU" dirty="0">
                <a:latin typeface="+mn-lt"/>
              </a:rPr>
              <a:t> </a:t>
            </a:r>
            <a:r>
              <a:rPr lang="en-US" dirty="0">
                <a:latin typeface="+mn-lt"/>
              </a:rPr>
              <a:t>AERO</a:t>
            </a:r>
            <a:r>
              <a:rPr lang="ru-RU" dirty="0">
                <a:latin typeface="+mn-lt"/>
              </a:rPr>
              <a:t> ≈ 2,5-4 млн </a:t>
            </a:r>
            <a:r>
              <a:rPr lang="ru-RU" sz="1800" dirty="0">
                <a:latin typeface="+mn-lt"/>
              </a:rPr>
              <a:t>₽</a:t>
            </a:r>
            <a:endParaRPr lang="ru-RU" dirty="0">
              <a:latin typeface="+mn-lt"/>
            </a:endParaRPr>
          </a:p>
          <a:p>
            <a:r>
              <a:rPr lang="ru-RU" dirty="0">
                <a:latin typeface="+mn-lt"/>
              </a:rPr>
              <a:t>Электрические, </a:t>
            </a:r>
          </a:p>
          <a:p>
            <a:r>
              <a:rPr lang="ru-RU" dirty="0">
                <a:latin typeface="+mn-lt"/>
              </a:rPr>
              <a:t>с продолжительностью полёта 2-4 ч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  <a:cs typeface="Times New Roman" panose="02020603050405020304" pitchFamily="18" charset="0"/>
              </a:rPr>
              <a:t>RQ-20 Puma AE</a:t>
            </a:r>
            <a:r>
              <a:rPr lang="ru-RU" dirty="0">
                <a:latin typeface="+mn-lt"/>
              </a:rPr>
              <a:t> ≈ 0,6-1,2 млн </a:t>
            </a:r>
            <a:r>
              <a:rPr lang="ru-RU" sz="1800" dirty="0">
                <a:latin typeface="+mn-lt"/>
              </a:rPr>
              <a:t>₽</a:t>
            </a:r>
            <a:endParaRPr lang="ru-RU" dirty="0">
              <a:latin typeface="+mn-lt"/>
            </a:endParaRPr>
          </a:p>
          <a:p>
            <a:r>
              <a:rPr lang="ru-RU" dirty="0">
                <a:latin typeface="+mn-lt"/>
              </a:rPr>
              <a:t>Гибридного типа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+mn-lt"/>
                <a:cs typeface="Times New Roman" panose="02020603050405020304" pitchFamily="18" charset="0"/>
              </a:rPr>
              <a:t>БПЛА «Орлан-30»</a:t>
            </a:r>
            <a:r>
              <a:rPr lang="ru-RU" dirty="0">
                <a:latin typeface="+mn-lt"/>
              </a:rPr>
              <a:t> ≈ 3-6 млн </a:t>
            </a:r>
            <a:r>
              <a:rPr lang="ru-RU" sz="1800" dirty="0">
                <a:latin typeface="+mn-lt"/>
              </a:rPr>
              <a:t>₽</a:t>
            </a:r>
            <a:endParaRPr lang="ru-RU" dirty="0">
              <a:latin typeface="+mn-lt"/>
            </a:endParaRPr>
          </a:p>
          <a:p>
            <a:endParaRPr lang="ru-RU" dirty="0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C09549D6-7D56-4983-B5F0-B6537DF90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Конкуренты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8CBF11D-B559-41A1-9EF7-3CFF8C74CBB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5" r="8495"/>
          <a:stretch>
            <a:fillRect/>
          </a:stretch>
        </p:blipFill>
        <p:spPr>
          <a:xfrm>
            <a:off x="4277904" y="3429000"/>
            <a:ext cx="2536946" cy="2038479"/>
          </a:xfr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AC230B1-A355-4132-897A-70BA289426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2" r="3042"/>
          <a:stretch>
            <a:fillRect/>
          </a:stretch>
        </p:blipFill>
        <p:spPr>
          <a:xfrm>
            <a:off x="7720836" y="2209801"/>
            <a:ext cx="2485410" cy="199707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95C617-07A6-4B6F-8CEC-73197A68C17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5847" y="4518378"/>
            <a:ext cx="3635388" cy="1965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3672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2BBEB12E-12FC-A6D5-1B43-4C977741F7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Типовые характеристики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AB3CE14-DBFA-37CD-8E60-C5383D716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13326-196F-47D6-8271-B6D1C4F962EF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0D79913-78FB-5511-881B-5A610647324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3463" y="2162889"/>
            <a:ext cx="5724525" cy="4206874"/>
          </a:xfrm>
        </p:spPr>
        <p:txBody>
          <a:bodyPr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Взлётная масса (MTOW)	25 - 45 кг	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Масса полезной нагрузки	3 - 30 кг</a:t>
            </a:r>
          </a:p>
          <a:p>
            <a:pPr algn="just"/>
            <a:r>
              <a:rPr lang="ru-RU" dirty="0"/>
              <a:t>     (в зависимости от типа) 	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Размах крыла			3.0 - 4.5 м	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Дальность полета 		100 - 600 км</a:t>
            </a:r>
          </a:p>
          <a:p>
            <a:pPr algn="just"/>
            <a:r>
              <a:rPr lang="ru-RU" dirty="0"/>
              <a:t>     (в зависимости от типа)			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Продолжительность полёта	4 - 12 часов	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Макс. Скорость		120 - 160 км/ч	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Крейсерская скорость		70 - 100 км/ч	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Минимальная скорость	60 - 75 км/ч	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Практический потолок		3500 - 5000 м	</a:t>
            </a: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FD25AC12-83D2-AF69-4D50-EF77BB79F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ТТХ конкурентов</a:t>
            </a:r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783702CC-FCB9-3C77-2740-B108CF1C7CC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4053890"/>
              </p:ext>
            </p:extLst>
          </p:nvPr>
        </p:nvGraphicFramePr>
        <p:xfrm>
          <a:off x="5758610" y="1735455"/>
          <a:ext cx="5613400" cy="4675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564474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D7771AC-E9A3-495F-BD87-6F2DA2CD1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13326-196F-47D6-8271-B6D1C4F962EF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452DC9B4-FD21-45F2-A0C7-7D510A762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Расчет себестоимости</a:t>
            </a:r>
          </a:p>
        </p:txBody>
      </p:sp>
      <p:graphicFrame>
        <p:nvGraphicFramePr>
          <p:cNvPr id="7" name="Таблица 7">
            <a:extLst>
              <a:ext uri="{FF2B5EF4-FFF2-40B4-BE49-F238E27FC236}">
                <a16:creationId xmlns:a16="http://schemas.microsoft.com/office/drawing/2014/main" id="{B228282A-CFDF-4D7C-9EB0-C66D199DFF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0747642"/>
              </p:ext>
            </p:extLst>
          </p:nvPr>
        </p:nvGraphicFramePr>
        <p:xfrm>
          <a:off x="479623" y="1816359"/>
          <a:ext cx="5446790" cy="46348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9463">
                  <a:extLst>
                    <a:ext uri="{9D8B030D-6E8A-4147-A177-3AD203B41FA5}">
                      <a16:colId xmlns:a16="http://schemas.microsoft.com/office/drawing/2014/main" val="2471123850"/>
                    </a:ext>
                  </a:extLst>
                </a:gridCol>
                <a:gridCol w="1676018">
                  <a:extLst>
                    <a:ext uri="{9D8B030D-6E8A-4147-A177-3AD203B41FA5}">
                      <a16:colId xmlns:a16="http://schemas.microsoft.com/office/drawing/2014/main" val="3250118882"/>
                    </a:ext>
                  </a:extLst>
                </a:gridCol>
                <a:gridCol w="2131309">
                  <a:extLst>
                    <a:ext uri="{9D8B030D-6E8A-4147-A177-3AD203B41FA5}">
                      <a16:colId xmlns:a16="http://schemas.microsoft.com/office/drawing/2014/main" val="17920407"/>
                    </a:ext>
                  </a:extLst>
                </a:gridCol>
              </a:tblGrid>
              <a:tr h="469775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Компонент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Стоимость единицы, ₽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/>
                        <a:t>Комментарий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61190871"/>
                  </a:ext>
                </a:extLst>
              </a:tr>
              <a:tr h="469775">
                <a:tc>
                  <a:txBody>
                    <a:bodyPr/>
                    <a:lstStyle/>
                    <a:p>
                      <a:pPr algn="l"/>
                      <a:r>
                        <a:rPr lang="ru-RU" sz="1200" dirty="0"/>
                        <a:t>Электродвигатель </a:t>
                      </a:r>
                      <a:br>
                        <a:rPr lang="ru-RU" sz="1200" dirty="0"/>
                      </a:br>
                      <a:r>
                        <a:rPr lang="en-US" sz="1200" dirty="0"/>
                        <a:t>T-Motor MN1015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39 000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/>
                        <a:t>Реальная цена рынка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53711790"/>
                  </a:ext>
                </a:extLst>
              </a:tr>
              <a:tr h="393344">
                <a:tc>
                  <a:txBody>
                    <a:bodyPr/>
                    <a:lstStyle/>
                    <a:p>
                      <a:pPr algn="l"/>
                      <a:r>
                        <a:rPr lang="ru-RU" sz="1200" dirty="0"/>
                        <a:t>ДВС </a:t>
                      </a:r>
                      <a:r>
                        <a:rPr lang="en-US" sz="1200" dirty="0"/>
                        <a:t>DLE-35RA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60 000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Реальная цена рынка</a:t>
                      </a:r>
                    </a:p>
                    <a:p>
                      <a:pPr algn="l"/>
                      <a:endParaRPr lang="ru-RU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6843444"/>
                  </a:ext>
                </a:extLst>
              </a:tr>
              <a:tr h="268442">
                <a:tc>
                  <a:txBody>
                    <a:bodyPr/>
                    <a:lstStyle/>
                    <a:p>
                      <a:pPr algn="l"/>
                      <a:r>
                        <a:rPr lang="ru-RU" sz="1200" dirty="0"/>
                        <a:t>Винт </a:t>
                      </a:r>
                      <a:r>
                        <a:rPr lang="en-GB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HiProp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19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1 200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Реальная цена рынка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57842570"/>
                  </a:ext>
                </a:extLst>
              </a:tr>
              <a:tr h="416609">
                <a:tc>
                  <a:txBody>
                    <a:bodyPr/>
                    <a:lstStyle/>
                    <a:p>
                      <a:pPr algn="l"/>
                      <a:r>
                        <a:rPr lang="ru-RU" sz="1200" dirty="0"/>
                        <a:t>Винт 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T-Motor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G36x11,5 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44 000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/>
                        <a:t>За два винта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81281228"/>
                  </a:ext>
                </a:extLst>
              </a:tr>
              <a:tr h="469775">
                <a:tc>
                  <a:txBody>
                    <a:bodyPr/>
                    <a:lstStyle/>
                    <a:p>
                      <a:pPr algn="l"/>
                      <a:r>
                        <a:rPr lang="ru-RU" sz="1200" dirty="0"/>
                        <a:t>АКБ 12</a:t>
                      </a:r>
                      <a:r>
                        <a:rPr lang="en-US" sz="1200" dirty="0"/>
                        <a:t>S20P </a:t>
                      </a:r>
                      <a:br>
                        <a:rPr lang="ru-RU" sz="1200" dirty="0"/>
                      </a:br>
                      <a:r>
                        <a:rPr lang="en-US" sz="1200" dirty="0"/>
                        <a:t>Samsung 50S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110 000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/>
                        <a:t>240 </a:t>
                      </a:r>
                      <a:r>
                        <a:rPr lang="ru-RU" sz="1200" dirty="0"/>
                        <a:t>ячеек + сборка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04287958"/>
                  </a:ext>
                </a:extLst>
              </a:tr>
              <a:tr h="268442">
                <a:tc>
                  <a:txBody>
                    <a:bodyPr/>
                    <a:lstStyle/>
                    <a:p>
                      <a:pPr algn="l"/>
                      <a:r>
                        <a:rPr lang="ru-RU" sz="1200" dirty="0"/>
                        <a:t>Топливная система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10 000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/>
                        <a:t>Бак, магистрали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36526868"/>
                  </a:ext>
                </a:extLst>
              </a:tr>
              <a:tr h="469775">
                <a:tc>
                  <a:txBody>
                    <a:bodyPr/>
                    <a:lstStyle/>
                    <a:p>
                      <a:pPr algn="l"/>
                      <a:r>
                        <a:rPr lang="ru-RU" sz="1200" dirty="0"/>
                        <a:t>Бортовая электроника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90 000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/>
                        <a:t>Автопилот, телеметрия, </a:t>
                      </a:r>
                      <a:r>
                        <a:rPr lang="en-US" sz="1200" dirty="0"/>
                        <a:t>ESC</a:t>
                      </a:r>
                      <a:endParaRPr lang="ru-RU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90562334"/>
                  </a:ext>
                </a:extLst>
              </a:tr>
              <a:tr h="268442">
                <a:tc>
                  <a:txBody>
                    <a:bodyPr/>
                    <a:lstStyle/>
                    <a:p>
                      <a:pPr algn="l"/>
                      <a:r>
                        <a:rPr lang="ru-RU" sz="1200" dirty="0"/>
                        <a:t>Воздушная рама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70 000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/>
                        <a:t>Карбон/композиты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70020930"/>
                  </a:ext>
                </a:extLst>
              </a:tr>
              <a:tr h="469775">
                <a:tc>
                  <a:txBody>
                    <a:bodyPr/>
                    <a:lstStyle/>
                    <a:p>
                      <a:pPr algn="l"/>
                      <a:r>
                        <a:rPr lang="ru-RU" sz="1200" dirty="0"/>
                        <a:t>Силовые модули,</a:t>
                      </a:r>
                      <a:br>
                        <a:rPr lang="ru-RU" sz="1200" dirty="0"/>
                      </a:br>
                      <a:r>
                        <a:rPr lang="ru-RU" sz="1200" dirty="0"/>
                        <a:t>корпус, крыло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60 000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/>
                        <a:t>Материалы + работа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62782539"/>
                  </a:ext>
                </a:extLst>
              </a:tr>
              <a:tr h="268442">
                <a:tc>
                  <a:txBody>
                    <a:bodyPr/>
                    <a:lstStyle/>
                    <a:p>
                      <a:pPr algn="l"/>
                      <a:r>
                        <a:rPr lang="ru-RU" sz="1200" dirty="0"/>
                        <a:t>Камера + оптика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100 000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/>
                        <a:t>Средний класс </a:t>
                      </a:r>
                      <a:r>
                        <a:rPr lang="en-US" sz="1200" dirty="0"/>
                        <a:t>EQ/IR</a:t>
                      </a:r>
                      <a:endParaRPr lang="ru-RU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20591440"/>
                  </a:ext>
                </a:extLst>
              </a:tr>
              <a:tr h="268442">
                <a:tc>
                  <a:txBody>
                    <a:bodyPr/>
                    <a:lstStyle/>
                    <a:p>
                      <a:pPr algn="l"/>
                      <a:r>
                        <a:rPr lang="ru-RU" sz="1200" dirty="0"/>
                        <a:t>Сборка и тесты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50 000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/>
                        <a:t>трудозатраты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65281724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E868A591-342A-46B9-B137-D1A4DA0475CC}"/>
              </a:ext>
            </a:extLst>
          </p:cNvPr>
          <p:cNvSpPr txBox="1"/>
          <p:nvPr/>
        </p:nvSpPr>
        <p:spPr>
          <a:xfrm>
            <a:off x="6265589" y="4880521"/>
            <a:ext cx="37515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Итоговая себестоимость: ≈634 200 </a:t>
            </a:r>
            <a:r>
              <a:rPr lang="ru-RU" sz="1800" dirty="0"/>
              <a:t>₽ (при ручной сборке)</a:t>
            </a:r>
          </a:p>
          <a:p>
            <a:r>
              <a:rPr lang="ru-RU" dirty="0"/>
              <a:t>Предполагаемая цена К-3:</a:t>
            </a:r>
          </a:p>
          <a:p>
            <a:r>
              <a:rPr lang="ru-RU" dirty="0"/>
              <a:t>≈ 1,4-1,8 млн </a:t>
            </a:r>
            <a:r>
              <a:rPr lang="ru-RU" sz="1800" dirty="0"/>
              <a:t>₽ </a:t>
            </a:r>
          </a:p>
          <a:p>
            <a:r>
              <a:rPr lang="ru-RU" dirty="0"/>
              <a:t>Предполагаемая прибыль: </a:t>
            </a:r>
            <a:br>
              <a:rPr lang="ru-RU" dirty="0"/>
            </a:br>
            <a:r>
              <a:rPr lang="ru-RU" dirty="0"/>
              <a:t>≈ 1 млн </a:t>
            </a:r>
            <a:r>
              <a:rPr lang="ru-RU" sz="1800" dirty="0"/>
              <a:t>₽ (маржинальность </a:t>
            </a:r>
            <a:r>
              <a:rPr lang="en-US" sz="1800" dirty="0"/>
              <a:t>&gt;50%)</a:t>
            </a:r>
            <a:endParaRPr lang="ru-RU" dirty="0"/>
          </a:p>
        </p:txBody>
      </p:sp>
      <p:pic>
        <p:nvPicPr>
          <p:cNvPr id="2050" name="Picture 2" descr="кот на заводе - Все шаблоны - Создать мем - Meme-arsenal.com">
            <a:extLst>
              <a:ext uri="{FF2B5EF4-FFF2-40B4-BE49-F238E27FC236}">
                <a16:creationId xmlns:a16="http://schemas.microsoft.com/office/drawing/2014/main" id="{E6F44160-B722-43DE-AFEC-D58B0F8BF3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5285" y="3257722"/>
            <a:ext cx="1336621" cy="1549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ataLife Engine &gt; Версия для печати &gt; Кот работяга">
            <a:extLst>
              <a:ext uri="{FF2B5EF4-FFF2-40B4-BE49-F238E27FC236}">
                <a16:creationId xmlns:a16="http://schemas.microsoft.com/office/drawing/2014/main" id="{F7863BE1-0B81-4E4D-BEA3-E735DAA5B9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252366" y="2185186"/>
            <a:ext cx="1437009" cy="1301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Создать мем &quot;кот, cringe кот, кот работяга&quot; - Картинки - Meme-arsenal.com">
            <a:extLst>
              <a:ext uri="{FF2B5EF4-FFF2-40B4-BE49-F238E27FC236}">
                <a16:creationId xmlns:a16="http://schemas.microsoft.com/office/drawing/2014/main" id="{6829F3A2-23EB-4C77-BCF2-75DEA48275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341661" y="1654313"/>
            <a:ext cx="1953624" cy="1494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кот раб - Все шаблоны - Создать мем - Meme-arsenal.com">
            <a:extLst>
              <a:ext uri="{FF2B5EF4-FFF2-40B4-BE49-F238E27FC236}">
                <a16:creationId xmlns:a16="http://schemas.microsoft.com/office/drawing/2014/main" id="{E51FB574-B0F6-4C54-8F9A-41483C9791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8967" y="3265266"/>
            <a:ext cx="2029803" cy="1549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9136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0729C984-BC44-4B92-B7F6-E8E9340E9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13326-196F-47D6-8271-B6D1C4F962EF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4AB42984-DEF8-4F0A-B051-D1FCD161B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/>
              <a:t>Требуемые вложения до серийного образца</a:t>
            </a:r>
            <a:br>
              <a:rPr lang="ru-RU" sz="3200" dirty="0"/>
            </a:br>
            <a:r>
              <a:rPr lang="en-US" sz="3200" dirty="0"/>
              <a:t>(CAPEX)</a:t>
            </a:r>
            <a:endParaRPr lang="ru-RU" sz="3200" dirty="0"/>
          </a:p>
        </p:txBody>
      </p:sp>
      <p:graphicFrame>
        <p:nvGraphicFramePr>
          <p:cNvPr id="7" name="Таблица 7">
            <a:extLst>
              <a:ext uri="{FF2B5EF4-FFF2-40B4-BE49-F238E27FC236}">
                <a16:creationId xmlns:a16="http://schemas.microsoft.com/office/drawing/2014/main" id="{26B03109-AF46-4640-9282-AEE81CA7CA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0595899"/>
              </p:ext>
            </p:extLst>
          </p:nvPr>
        </p:nvGraphicFramePr>
        <p:xfrm>
          <a:off x="2031999" y="1914248"/>
          <a:ext cx="812800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203215626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8024354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Этап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Стоимость, </a:t>
                      </a:r>
                      <a:r>
                        <a:rPr lang="ru-RU" sz="1800" dirty="0"/>
                        <a:t>₽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527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Доработка ТТХ + расчеты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150 000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985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Конструирование 3</a:t>
                      </a:r>
                      <a:r>
                        <a:rPr lang="en-US" dirty="0"/>
                        <a:t>D</a:t>
                      </a:r>
                      <a:r>
                        <a:rPr lang="ru-RU" dirty="0"/>
                        <a:t>-модели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15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Расчеты аэродинамики/прочности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250 000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760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Прототип 1 (легкий макет)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306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Прототип 2 (летный образец)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900 000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346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Испытания и доводки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514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Сертификация и выпуск документации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3283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ИТОГО </a:t>
                      </a:r>
                      <a:r>
                        <a:rPr lang="en-US" dirty="0"/>
                        <a:t>CAPEX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≈ 2,5 млн </a:t>
                      </a:r>
                      <a:r>
                        <a:rPr lang="ru-RU" sz="1800" dirty="0"/>
                        <a:t>₽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878320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877027B-27AA-4918-8213-CD2E602385EE}"/>
              </a:ext>
            </a:extLst>
          </p:cNvPr>
          <p:cNvSpPr txBox="1"/>
          <p:nvPr/>
        </p:nvSpPr>
        <p:spPr>
          <a:xfrm>
            <a:off x="1654628" y="5789693"/>
            <a:ext cx="8882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При </a:t>
            </a:r>
            <a:r>
              <a:rPr lang="ru-RU" b="1" dirty="0"/>
              <a:t>наличии</a:t>
            </a:r>
            <a:r>
              <a:rPr lang="ru-RU" dirty="0"/>
              <a:t> оборудования/цеха – стоимость инвестиций </a:t>
            </a:r>
            <a:r>
              <a:rPr lang="ru-RU" b="1" dirty="0"/>
              <a:t>значительно снижается</a:t>
            </a:r>
          </a:p>
        </p:txBody>
      </p:sp>
    </p:spTree>
    <p:extLst>
      <p:ext uri="{BB962C8B-B14F-4D97-AF65-F5344CB8AC3E}">
        <p14:creationId xmlns:p14="http://schemas.microsoft.com/office/powerpoint/2010/main" val="16222048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82FF4F5-6F7F-408E-872C-5F39B1E6E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13326-196F-47D6-8271-B6D1C4F962EF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4B205C8-A691-41EB-B519-46D5B7C8C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Операционные расходы</a:t>
            </a:r>
            <a:br>
              <a:rPr lang="ru-RU" dirty="0"/>
            </a:br>
            <a:r>
              <a:rPr lang="en-US" dirty="0"/>
              <a:t>(OPEX)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Таблица 7">
                <a:extLst>
                  <a:ext uri="{FF2B5EF4-FFF2-40B4-BE49-F238E27FC236}">
                    <a16:creationId xmlns:a16="http://schemas.microsoft.com/office/drawing/2014/main" id="{064869CB-5011-4FEA-BDB8-E502E4892CE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01396796"/>
                  </p:ext>
                </p:extLst>
              </p:nvPr>
            </p:nvGraphicFramePr>
            <p:xfrm>
              <a:off x="2026653" y="1812821"/>
              <a:ext cx="8138694" cy="34036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720028">
                      <a:extLst>
                        <a:ext uri="{9D8B030D-6E8A-4147-A177-3AD203B41FA5}">
                          <a16:colId xmlns:a16="http://schemas.microsoft.com/office/drawing/2014/main" val="1658107189"/>
                        </a:ext>
                      </a:extLst>
                    </a:gridCol>
                    <a:gridCol w="2709333">
                      <a:extLst>
                        <a:ext uri="{9D8B030D-6E8A-4147-A177-3AD203B41FA5}">
                          <a16:colId xmlns:a16="http://schemas.microsoft.com/office/drawing/2014/main" val="1247714102"/>
                        </a:ext>
                      </a:extLst>
                    </a:gridCol>
                    <a:gridCol w="2709333">
                      <a:extLst>
                        <a:ext uri="{9D8B030D-6E8A-4147-A177-3AD203B41FA5}">
                          <a16:colId xmlns:a16="http://schemas.microsoft.com/office/drawing/2014/main" val="92013334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ru-RU" dirty="0"/>
                            <a:t>Статья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ru-RU" dirty="0"/>
                            <a:t>Сумма, </a:t>
                          </a:r>
                          <a:r>
                            <a:rPr lang="ru-RU" sz="1800" dirty="0"/>
                            <a:t>₽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ru-RU" dirty="0"/>
                            <a:t>Комментарий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699942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dirty="0"/>
                            <a:t>Производственный участок (аренда)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dirty="0"/>
                            <a:t>60 000 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dirty="0"/>
                            <a:t>40 – 60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ru-RU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ru-RU" b="0" i="1" smtClean="0">
                                      <a:latin typeface="Cambria Math" panose="02040503050406030204" pitchFamily="18" charset="0"/>
                                    </a:rPr>
                                    <m:t>м</m:t>
                                  </m:r>
                                </m:e>
                                <m:sup>
                                  <m:r>
                                    <a:rPr lang="ru-RU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endParaRPr lang="ru-RU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0985686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dirty="0"/>
                            <a:t>ЗП 4 членов команды (минимум)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dirty="0"/>
                            <a:t>240 000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dirty="0"/>
                            <a:t>По 60 000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83260614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dirty="0"/>
                            <a:t>Закупка комплектующих/склад 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dirty="0"/>
                            <a:t>150 000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dirty="0"/>
                            <a:t>Под 2 – 4 дрона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99220930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dirty="0"/>
                            <a:t>Маркетинг 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dirty="0"/>
                            <a:t>100 000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endParaRPr lang="ru-RU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9124968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dirty="0"/>
                            <a:t>Инфраструктура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dirty="0"/>
                            <a:t>50 000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dirty="0"/>
                            <a:t>Связь, ПО, логистика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66653242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dirty="0"/>
                            <a:t>ИТОГО ОРЕХ</a:t>
                          </a:r>
                        </a:p>
                      </a:txBody>
                      <a:tcPr anchor="ctr"/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dirty="0"/>
                            <a:t>≈ 600 000 </a:t>
                          </a:r>
                          <a:r>
                            <a:rPr lang="ru-RU" sz="1800" dirty="0"/>
                            <a:t>₽</a:t>
                          </a:r>
                          <a:endParaRPr lang="ru-RU" dirty="0"/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5096664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Таблица 7">
                <a:extLst>
                  <a:ext uri="{FF2B5EF4-FFF2-40B4-BE49-F238E27FC236}">
                    <a16:creationId xmlns:a16="http://schemas.microsoft.com/office/drawing/2014/main" id="{064869CB-5011-4FEA-BDB8-E502E4892CE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01396796"/>
                  </p:ext>
                </p:extLst>
              </p:nvPr>
            </p:nvGraphicFramePr>
            <p:xfrm>
              <a:off x="2026653" y="1812821"/>
              <a:ext cx="8138694" cy="34036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720028">
                      <a:extLst>
                        <a:ext uri="{9D8B030D-6E8A-4147-A177-3AD203B41FA5}">
                          <a16:colId xmlns:a16="http://schemas.microsoft.com/office/drawing/2014/main" val="1658107189"/>
                        </a:ext>
                      </a:extLst>
                    </a:gridCol>
                    <a:gridCol w="2709333">
                      <a:extLst>
                        <a:ext uri="{9D8B030D-6E8A-4147-A177-3AD203B41FA5}">
                          <a16:colId xmlns:a16="http://schemas.microsoft.com/office/drawing/2014/main" val="1247714102"/>
                        </a:ext>
                      </a:extLst>
                    </a:gridCol>
                    <a:gridCol w="2709333">
                      <a:extLst>
                        <a:ext uri="{9D8B030D-6E8A-4147-A177-3AD203B41FA5}">
                          <a16:colId xmlns:a16="http://schemas.microsoft.com/office/drawing/2014/main" val="92013334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ru-RU" dirty="0"/>
                            <a:t>Статья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ru-RU" dirty="0"/>
                            <a:t>Сумма, </a:t>
                          </a:r>
                          <a:r>
                            <a:rPr lang="ru-RU" sz="1800" dirty="0"/>
                            <a:t>₽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ru-RU" dirty="0"/>
                            <a:t>Комментарий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69994202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dirty="0"/>
                            <a:t>Производственный участок (аренда)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dirty="0"/>
                            <a:t>60 000 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200449" t="-62857" r="-899" b="-38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09856864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dirty="0"/>
                            <a:t>ЗП 4 членов команды (минимум)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dirty="0"/>
                            <a:t>240 000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dirty="0"/>
                            <a:t>По 60 000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832606148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dirty="0"/>
                            <a:t>Закупка комплектующих/склад 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dirty="0"/>
                            <a:t>150 000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dirty="0"/>
                            <a:t>Под 2 – 4 дрона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99220930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dirty="0"/>
                            <a:t>Маркетинг 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dirty="0"/>
                            <a:t>100 000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endParaRPr lang="ru-RU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9124968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dirty="0"/>
                            <a:t>Инфраструктура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dirty="0"/>
                            <a:t>50 000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dirty="0"/>
                            <a:t>Связь, ПО, логистика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66653242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dirty="0"/>
                            <a:t>ИТОГО ОРЕХ</a:t>
                          </a:r>
                        </a:p>
                      </a:txBody>
                      <a:tcPr anchor="ctr"/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dirty="0"/>
                            <a:t>≈ 600 000 </a:t>
                          </a:r>
                          <a:r>
                            <a:rPr lang="ru-RU" sz="1800" dirty="0"/>
                            <a:t>₽</a:t>
                          </a:r>
                          <a:endParaRPr lang="ru-RU" dirty="0"/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5096664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5F311A64-48BD-4270-9ECC-D1675A1C6F1F}"/>
              </a:ext>
            </a:extLst>
          </p:cNvPr>
          <p:cNvSpPr txBox="1"/>
          <p:nvPr/>
        </p:nvSpPr>
        <p:spPr>
          <a:xfrm>
            <a:off x="508764" y="5281862"/>
            <a:ext cx="10261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Точка безубыточности: </a:t>
            </a:r>
          </a:p>
          <a:p>
            <a:r>
              <a:rPr lang="ru-RU" dirty="0"/>
              <a:t>Маржинальная прибыль с одного К-3 ≈ 1 млн </a:t>
            </a:r>
            <a:r>
              <a:rPr lang="ru-RU" sz="1800" dirty="0"/>
              <a:t>₽</a:t>
            </a:r>
          </a:p>
          <a:p>
            <a:r>
              <a:rPr lang="ru-RU" dirty="0"/>
              <a:t>ОРЕХ ≈ 600 000 </a:t>
            </a:r>
            <a:r>
              <a:rPr lang="ru-RU" sz="1800" dirty="0"/>
              <a:t>₽/месяц</a:t>
            </a:r>
          </a:p>
          <a:p>
            <a:r>
              <a:rPr lang="ru-RU" dirty="0"/>
              <a:t>Необходимо производить </a:t>
            </a:r>
            <a:r>
              <a:rPr lang="ru-RU" b="1" dirty="0"/>
              <a:t>минимум</a:t>
            </a:r>
            <a:r>
              <a:rPr lang="ru-RU" dirty="0"/>
              <a:t> 1 дрон </a:t>
            </a:r>
            <a:r>
              <a:rPr lang="ru-RU" b="1" dirty="0"/>
              <a:t>в месяц</a:t>
            </a:r>
          </a:p>
          <a:p>
            <a:endParaRPr lang="ru-RU" dirty="0"/>
          </a:p>
          <a:p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494614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E48A72C-3F46-4AC0-A126-1613FB146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13326-196F-47D6-8271-B6D1C4F962EF}" type="slidenum">
              <a:rPr lang="ru-RU" smtClean="0"/>
              <a:pPr/>
              <a:t>12</a:t>
            </a:fld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1FAA31-7759-4EC0-B575-55B4054408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>
                <a:latin typeface="+mn-lt"/>
              </a:rPr>
              <a:t>Сценарий: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+mn-lt"/>
              </a:rPr>
              <a:t>1 квартал – создание прототипа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+mn-lt"/>
              </a:rPr>
              <a:t>2 квартал – доводка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+mn-lt"/>
              </a:rPr>
              <a:t>3 квартал – первые показы и сбор предзаказов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+mn-lt"/>
              </a:rPr>
              <a:t>4 квартал – первое производство (2-3 дрона в месяц)</a:t>
            </a: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576C91DB-6C82-4DDC-AD87-53ADB5AAF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Финансовый прогноз на 12 месяцев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B25201F-C8D7-4773-9F11-378DD22649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0537" y="2814445"/>
            <a:ext cx="6061463" cy="2997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0311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543665" y="6165056"/>
            <a:ext cx="553720" cy="503237"/>
          </a:xfrm>
        </p:spPr>
        <p:txBody>
          <a:bodyPr/>
          <a:lstStyle/>
          <a:p>
            <a:fld id="{66A13326-196F-47D6-8271-B6D1C4F962EF}" type="slidenum">
              <a:rPr lang="ru-RU" smtClean="0"/>
              <a:pPr/>
              <a:t>13</a:t>
            </a:fld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558925" y="289249"/>
            <a:ext cx="10009188" cy="1160139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Следующие этапы</a:t>
            </a:r>
          </a:p>
        </p:txBody>
      </p:sp>
      <p:sp>
        <p:nvSpPr>
          <p:cNvPr id="8" name="Текст 3">
            <a:extLst>
              <a:ext uri="{FF2B5EF4-FFF2-40B4-BE49-F238E27FC236}">
                <a16:creationId xmlns:a16="http://schemas.microsoft.com/office/drawing/2014/main" id="{477A3635-5FC5-2334-31E4-EDE750323CC9}"/>
              </a:ext>
            </a:extLst>
          </p:cNvPr>
          <p:cNvSpPr txBox="1">
            <a:spLocks/>
          </p:cNvSpPr>
          <p:nvPr/>
        </p:nvSpPr>
        <p:spPr>
          <a:xfrm>
            <a:off x="932329" y="1936376"/>
            <a:ext cx="7854573" cy="274342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 baseline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>
              <a:latin typeface="Open Sans"/>
            </a:endParaRPr>
          </a:p>
        </p:txBody>
      </p:sp>
      <p:sp>
        <p:nvSpPr>
          <p:cNvPr id="2" name="Текст 3">
            <a:extLst>
              <a:ext uri="{FF2B5EF4-FFF2-40B4-BE49-F238E27FC236}">
                <a16:creationId xmlns:a16="http://schemas.microsoft.com/office/drawing/2014/main" id="{7BE88899-9FDB-FD97-F0E0-F129AFE0F0F4}"/>
              </a:ext>
            </a:extLst>
          </p:cNvPr>
          <p:cNvSpPr txBox="1">
            <a:spLocks/>
          </p:cNvSpPr>
          <p:nvPr/>
        </p:nvSpPr>
        <p:spPr>
          <a:xfrm>
            <a:off x="784565" y="2209800"/>
            <a:ext cx="5311436" cy="420687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Корректировка итоговых характеристик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Построение подробной 3д модели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Проведение расчётных исследований в пакете расчётных программ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Подробный экономический расчёт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Создание рабочего прототипа</a:t>
            </a:r>
            <a:endParaRPr lang="en-US" dirty="0"/>
          </a:p>
          <a:p>
            <a:endParaRPr lang="ru-RU" dirty="0"/>
          </a:p>
        </p:txBody>
      </p:sp>
      <p:pic>
        <p:nvPicPr>
          <p:cNvPr id="1028" name="Picture 4" descr="ANSYS — Википедия">
            <a:extLst>
              <a:ext uri="{FF2B5EF4-FFF2-40B4-BE49-F238E27FC236}">
                <a16:creationId xmlns:a16="http://schemas.microsoft.com/office/drawing/2014/main" id="{7F205558-F9E8-4ECA-93B3-D5734DB1F3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0311" y="3308089"/>
            <a:ext cx="7345915" cy="2374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68535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2B0DAC55-997F-0CFE-F5D2-BCC65FA20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13326-196F-47D6-8271-B6D1C4F962EF}" type="slidenum">
              <a:rPr lang="ru-RU" smtClean="0"/>
              <a:pPr/>
              <a:t>14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CAF5AE6A-A64A-93BC-CF01-3F6B27FFA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Состав команды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E61295E-4BC0-1248-6660-F14E843294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51" y="1989499"/>
            <a:ext cx="2571750" cy="3429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E445DC5-9C8E-F0DF-9467-4915E6A88C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72" t="25544" r="27326"/>
          <a:stretch>
            <a:fillRect/>
          </a:stretch>
        </p:blipFill>
        <p:spPr>
          <a:xfrm>
            <a:off x="3261700" y="1989499"/>
            <a:ext cx="2571750" cy="3429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F2CAD88-3B6F-93F3-0E36-F0A22D6D718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0349" y="1989499"/>
            <a:ext cx="2571750" cy="3429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E603E3E-D6E8-A7CC-0792-65790D4D89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74" t="33562" r="29437" b="607"/>
          <a:stretch>
            <a:fillRect/>
          </a:stretch>
        </p:blipFill>
        <p:spPr>
          <a:xfrm>
            <a:off x="9238998" y="1989499"/>
            <a:ext cx="2707976" cy="3429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1DB9FB4-BE55-AF36-D5AF-A4768073DD24}"/>
              </a:ext>
            </a:extLst>
          </p:cNvPr>
          <p:cNvSpPr txBox="1"/>
          <p:nvPr/>
        </p:nvSpPr>
        <p:spPr>
          <a:xfrm>
            <a:off x="110836" y="5597236"/>
            <a:ext cx="29556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i="1" dirty="0" err="1">
                <a:cs typeface="Times New Roman" panose="02020603050405020304" pitchFamily="18" charset="0"/>
              </a:rPr>
              <a:t>Кашпура</a:t>
            </a:r>
            <a:r>
              <a:rPr lang="ru-RU" sz="2000" i="1" dirty="0">
                <a:cs typeface="Times New Roman" panose="02020603050405020304" pitchFamily="18" charset="0"/>
              </a:rPr>
              <a:t> А.Ю.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Тимлид, докладчик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0FD8B21-3CA3-92C9-C707-816EA2F87AE7}"/>
              </a:ext>
            </a:extLst>
          </p:cNvPr>
          <p:cNvSpPr txBox="1"/>
          <p:nvPr/>
        </p:nvSpPr>
        <p:spPr>
          <a:xfrm>
            <a:off x="3066473" y="5597236"/>
            <a:ext cx="29556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i="1" dirty="0"/>
              <a:t>Кныш В.С.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Исследователь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CB21922-5923-7943-3634-3EE3E48FA6FF}"/>
              </a:ext>
            </a:extLst>
          </p:cNvPr>
          <p:cNvSpPr txBox="1"/>
          <p:nvPr/>
        </p:nvSpPr>
        <p:spPr>
          <a:xfrm>
            <a:off x="6058405" y="5597236"/>
            <a:ext cx="29556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i="1" dirty="0"/>
              <a:t>Колосов К.М.</a:t>
            </a:r>
          </a:p>
          <a:p>
            <a:pPr algn="ctr"/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Скрайбер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финишер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2594ED1-BC69-0F8E-A4B3-5DB820865137}"/>
              </a:ext>
            </a:extLst>
          </p:cNvPr>
          <p:cNvSpPr txBox="1"/>
          <p:nvPr/>
        </p:nvSpPr>
        <p:spPr>
          <a:xfrm>
            <a:off x="9115167" y="5589278"/>
            <a:ext cx="29556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i="1" dirty="0" err="1"/>
              <a:t>Сакерин</a:t>
            </a:r>
            <a:r>
              <a:rPr lang="ru-RU" sz="2000" i="1" dirty="0"/>
              <a:t> В.Д.</a:t>
            </a:r>
          </a:p>
          <a:p>
            <a:pPr algn="ctr"/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Таймкипер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53279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0" y="2618739"/>
            <a:ext cx="7335520" cy="1051561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321775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2428240" y="2903219"/>
            <a:ext cx="7335520" cy="1051561"/>
          </a:xfrm>
        </p:spPr>
        <p:txBody>
          <a:bodyPr/>
          <a:lstStyle/>
          <a:p>
            <a:r>
              <a:rPr lang="ru-RU" dirty="0"/>
              <a:t>Справочная информация</a:t>
            </a:r>
            <a:endParaRPr lang="ru-RU" dirty="0">
              <a:solidFill>
                <a:schemeClr val="bg1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33568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F16B022-56C6-4FC4-9232-DD77DC70F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13326-196F-47D6-8271-B6D1C4F962EF}" type="slidenum">
              <a:rPr lang="ru-RU" smtClean="0"/>
              <a:pPr/>
              <a:t>17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10C79BA-1314-49EE-AF1E-850316BDD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Сравнение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60BD044-B2FC-4113-9E61-BACA307B18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71475" y="1808163"/>
            <a:ext cx="4810125" cy="4485061"/>
          </a:xfrm>
        </p:spPr>
        <p:txBody>
          <a:bodyPr/>
          <a:lstStyle/>
          <a:p>
            <a:r>
              <a:rPr lang="ru-RU" dirty="0">
                <a:latin typeface="Open Sans"/>
              </a:rPr>
              <a:t>Превосходство нашего дрона над конкурентами заключается в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185A745-5C0A-46EA-9A98-69ABB26FFB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C8C8C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720" y="2267438"/>
            <a:ext cx="5340938" cy="331844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8841CDE-A3D2-49E6-BED4-9FE369AA24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C8C8C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7438"/>
            <a:ext cx="5296244" cy="3290680"/>
          </a:xfrm>
          <a:prstGeom prst="rect">
            <a:avLst/>
          </a:prstGeom>
        </p:spPr>
      </p:pic>
      <p:sp>
        <p:nvSpPr>
          <p:cNvPr id="5" name="Текст 3">
            <a:extLst>
              <a:ext uri="{FF2B5EF4-FFF2-40B4-BE49-F238E27FC236}">
                <a16:creationId xmlns:a16="http://schemas.microsoft.com/office/drawing/2014/main" id="{2D282401-5E66-B6EE-F4A3-0CFC2B8DE965}"/>
              </a:ext>
            </a:extLst>
          </p:cNvPr>
          <p:cNvSpPr txBox="1">
            <a:spLocks/>
          </p:cNvSpPr>
          <p:nvPr/>
        </p:nvSpPr>
        <p:spPr>
          <a:xfrm>
            <a:off x="7186224" y="2859154"/>
            <a:ext cx="2303929" cy="106750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 baseline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Значительном уменьшении акустического и теплового следа во время разведки по сравнению с БПЛА с ДВС</a:t>
            </a:r>
          </a:p>
        </p:txBody>
      </p:sp>
      <p:sp>
        <p:nvSpPr>
          <p:cNvPr id="9" name="Текст 3">
            <a:extLst>
              <a:ext uri="{FF2B5EF4-FFF2-40B4-BE49-F238E27FC236}">
                <a16:creationId xmlns:a16="http://schemas.microsoft.com/office/drawing/2014/main" id="{F33193A2-3102-2521-548A-F413D8C7FF50}"/>
              </a:ext>
            </a:extLst>
          </p:cNvPr>
          <p:cNvSpPr txBox="1">
            <a:spLocks/>
          </p:cNvSpPr>
          <p:nvPr/>
        </p:nvSpPr>
        <p:spPr>
          <a:xfrm>
            <a:off x="1408950" y="2983185"/>
            <a:ext cx="2454838" cy="106750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 baseline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Большей дальности по сравнению с электрическими БПЛА разведчиками</a:t>
            </a:r>
          </a:p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00 км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100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км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Текст 3">
            <a:extLst>
              <a:ext uri="{FF2B5EF4-FFF2-40B4-BE49-F238E27FC236}">
                <a16:creationId xmlns:a16="http://schemas.microsoft.com/office/drawing/2014/main" id="{E4A13E65-08DC-6F7B-0B92-EBE4980B97EF}"/>
              </a:ext>
            </a:extLst>
          </p:cNvPr>
          <p:cNvSpPr txBox="1">
            <a:spLocks/>
          </p:cNvSpPr>
          <p:nvPr/>
        </p:nvSpPr>
        <p:spPr>
          <a:xfrm>
            <a:off x="8704728" y="5280887"/>
            <a:ext cx="2303929" cy="106750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 baseline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>
              <a:latin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7348025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DA8740C7-813C-67F3-FEDC-B3245B905B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507" y="1630355"/>
            <a:ext cx="11449050" cy="315595"/>
          </a:xfrm>
        </p:spPr>
        <p:txBody>
          <a:bodyPr/>
          <a:lstStyle/>
          <a:p>
            <a:r>
              <a:rPr lang="ru-RU" dirty="0"/>
              <a:t>После расчетов были получены следующие параметры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A12CC4AB-3F58-FAF6-F526-D6E7CFC0F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13326-196F-47D6-8271-B6D1C4F962EF}" type="slidenum">
              <a:rPr lang="ru-RU" smtClean="0"/>
              <a:pPr/>
              <a:t>18</a:t>
            </a:fld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FE05840-CD7E-D89C-D810-F226A76577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7507" y="1945950"/>
            <a:ext cx="5848493" cy="4206874"/>
          </a:xfrm>
        </p:spPr>
        <p:txBody>
          <a:bodyPr/>
          <a:lstStyle/>
          <a:p>
            <a:pPr algn="just"/>
            <a:r>
              <a:rPr lang="ru-RU" dirty="0"/>
              <a:t>Исходя из данных,</a:t>
            </a:r>
            <a:r>
              <a:rPr lang="en-US" dirty="0"/>
              <a:t> </a:t>
            </a:r>
            <a:r>
              <a:rPr lang="ru-RU" dirty="0"/>
              <a:t>полученных при анализе, наш дрон должен обладать следующими параметрами</a:t>
            </a:r>
            <a:r>
              <a:rPr lang="en-US" dirty="0"/>
              <a:t>:</a:t>
            </a:r>
          </a:p>
          <a:p>
            <a:pPr algn="just"/>
            <a:r>
              <a:rPr lang="ru-RU" dirty="0"/>
              <a:t>Аэродинамический профиль крыла: SD7062 </a:t>
            </a:r>
            <a:endParaRPr lang="en-US" dirty="0"/>
          </a:p>
          <a:p>
            <a:pPr algn="just"/>
            <a:r>
              <a:rPr lang="ru-RU" dirty="0"/>
              <a:t>Размах крыла: 3,48 м </a:t>
            </a:r>
            <a:endParaRPr lang="en-US" dirty="0"/>
          </a:p>
          <a:p>
            <a:pPr algn="just"/>
            <a:r>
              <a:rPr lang="ru-RU" dirty="0"/>
              <a:t>Площадь крыла: 1,1 м² </a:t>
            </a:r>
            <a:endParaRPr lang="en-US" dirty="0"/>
          </a:p>
          <a:p>
            <a:pPr algn="just"/>
            <a:r>
              <a:rPr lang="ru-RU" dirty="0"/>
              <a:t>Длина фюзеляжа: 1,8 м </a:t>
            </a:r>
            <a:endParaRPr lang="en-US" dirty="0"/>
          </a:p>
          <a:p>
            <a:pPr algn="just"/>
            <a:r>
              <a:rPr lang="ru-RU" dirty="0"/>
              <a:t>Вес: 25 кг </a:t>
            </a:r>
            <a:endParaRPr lang="en-US" dirty="0"/>
          </a:p>
          <a:p>
            <a:pPr algn="just"/>
            <a:r>
              <a:rPr lang="ru-RU" dirty="0"/>
              <a:t>Итоговая максимальная дальность: 400 км </a:t>
            </a:r>
          </a:p>
          <a:p>
            <a:pPr algn="just"/>
            <a:r>
              <a:rPr lang="ru-RU" dirty="0"/>
              <a:t>Время разведки на ЭМ: 2 часа </a:t>
            </a:r>
            <a:endParaRPr lang="en-US" dirty="0"/>
          </a:p>
          <a:p>
            <a:pPr algn="just"/>
            <a:r>
              <a:rPr lang="ru-RU" dirty="0"/>
              <a:t>Скорость на ДВС: 90 км/ч </a:t>
            </a:r>
            <a:endParaRPr lang="en-US" dirty="0"/>
          </a:p>
          <a:p>
            <a:pPr algn="just"/>
            <a:r>
              <a:rPr lang="ru-RU" dirty="0"/>
              <a:t>Скорость на ЭМ: 90 км/ч </a:t>
            </a:r>
            <a:endParaRPr lang="en-US" dirty="0"/>
          </a:p>
          <a:p>
            <a:pPr algn="just"/>
            <a:r>
              <a:rPr lang="ru-RU" dirty="0" err="1"/>
              <a:t>Расчëтная</a:t>
            </a:r>
            <a:r>
              <a:rPr lang="ru-RU" dirty="0"/>
              <a:t> высота </a:t>
            </a:r>
            <a:r>
              <a:rPr lang="ru-RU" dirty="0" err="1"/>
              <a:t>полëта</a:t>
            </a:r>
            <a:r>
              <a:rPr lang="ru-RU" dirty="0"/>
              <a:t> во время разведки: 1000 м</a:t>
            </a:r>
          </a:p>
          <a:p>
            <a:pPr algn="just"/>
            <a:r>
              <a:rPr lang="ru-RU" dirty="0"/>
              <a:t>Переход на ЭМ: за 12 км, до зоны разведки</a:t>
            </a:r>
            <a:endParaRPr lang="en-US" dirty="0"/>
          </a:p>
          <a:p>
            <a:endParaRPr lang="ru-RU" dirty="0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D97E4B93-807A-74E9-4863-7135F4394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Целевые характеристики</a:t>
            </a:r>
          </a:p>
        </p:txBody>
      </p:sp>
    </p:spTree>
    <p:extLst>
      <p:ext uri="{BB962C8B-B14F-4D97-AF65-F5344CB8AC3E}">
        <p14:creationId xmlns:p14="http://schemas.microsoft.com/office/powerpoint/2010/main" val="28542032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64C1B355-05D1-7AD1-18BB-4F766561DD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Электромотор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83F0A021-CD2D-2829-C1FE-63BC689D8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13326-196F-47D6-8271-B6D1C4F962EF}" type="slidenum">
              <a:rPr lang="ru-RU" smtClean="0"/>
              <a:pPr/>
              <a:t>19</a:t>
            </a:fld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8698FCA-B6C1-A5FA-A502-E25F3D1A32E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b="1" dirty="0"/>
              <a:t>Выбор:</a:t>
            </a:r>
            <a:r>
              <a:rPr lang="ru-RU" dirty="0"/>
              <a:t> </a:t>
            </a:r>
            <a:r>
              <a:rPr lang="ru-RU" b="1" dirty="0"/>
              <a:t>T-Motor Navigator MN1015 KV70</a:t>
            </a:r>
            <a:r>
              <a:rPr lang="ru-RU" dirty="0"/>
              <a:t>.</a:t>
            </a:r>
            <a:endParaRPr lang="en-US" dirty="0"/>
          </a:p>
          <a:p>
            <a:pPr lvl="0"/>
            <a:r>
              <a:rPr lang="ru-RU" dirty="0"/>
              <a:t>Номинальная мощность: 5800 Вт (180 с)</a:t>
            </a:r>
          </a:p>
          <a:p>
            <a:pPr lvl="0"/>
            <a:r>
              <a:rPr lang="ru-RU" dirty="0"/>
              <a:t>Масса: 0,855 кг</a:t>
            </a:r>
          </a:p>
          <a:p>
            <a:pPr lvl="0"/>
            <a:r>
              <a:rPr lang="ru-RU" dirty="0"/>
              <a:t>КПД: 94%</a:t>
            </a:r>
            <a:endParaRPr lang="en-US" dirty="0"/>
          </a:p>
          <a:p>
            <a:r>
              <a:rPr lang="ru-RU" dirty="0"/>
              <a:t>Рабочее напряжение: 44,4 - 88,8 В</a:t>
            </a:r>
          </a:p>
          <a:p>
            <a:pPr lvl="0"/>
            <a:endParaRPr lang="ru-RU" dirty="0"/>
          </a:p>
          <a:p>
            <a:endParaRPr lang="ru-RU" dirty="0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D8F30841-16A9-E55F-8C68-0BE55E8A5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Конструкция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DAA0C4F-553D-CCE4-185A-EB1C350D482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24" b="982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106462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67B88198-3E47-E96A-D72E-7882F6FEA0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ДВС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D51FB4E7-E0DB-BCA9-85F3-EE6A1770A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13326-196F-47D6-8271-B6D1C4F962EF}" type="slidenum">
              <a:rPr lang="ru-RU" smtClean="0"/>
              <a:pPr/>
              <a:t>20</a:t>
            </a:fld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0DBDABF-5D59-5066-0DB7-435BE5C471C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476" y="2209800"/>
            <a:ext cx="5010458" cy="4206874"/>
          </a:xfrm>
        </p:spPr>
        <p:txBody>
          <a:bodyPr/>
          <a:lstStyle/>
          <a:p>
            <a:r>
              <a:rPr lang="ru-RU" b="1" dirty="0"/>
              <a:t>Выбор:</a:t>
            </a:r>
            <a:r>
              <a:rPr lang="ru-RU" dirty="0"/>
              <a:t> </a:t>
            </a:r>
            <a:r>
              <a:rPr lang="ru-RU" b="1" dirty="0"/>
              <a:t>DLE</a:t>
            </a:r>
            <a:r>
              <a:rPr lang="en-US" b="1" dirty="0"/>
              <a:t>-</a:t>
            </a:r>
            <a:r>
              <a:rPr lang="ru-RU" b="1" dirty="0"/>
              <a:t>35</a:t>
            </a:r>
            <a:r>
              <a:rPr lang="en-US" b="1" dirty="0"/>
              <a:t>RA</a:t>
            </a:r>
            <a:r>
              <a:rPr lang="ru-RU" dirty="0"/>
              <a:t>.</a:t>
            </a:r>
          </a:p>
          <a:p>
            <a:pPr lvl="0"/>
            <a:r>
              <a:rPr lang="ru-RU" dirty="0"/>
              <a:t>Мощность: ~</a:t>
            </a:r>
            <a:r>
              <a:rPr lang="en-US" dirty="0"/>
              <a:t>3000</a:t>
            </a:r>
            <a:r>
              <a:rPr lang="ru-RU" dirty="0"/>
              <a:t> Вт при </a:t>
            </a:r>
            <a:r>
              <a:rPr lang="en-US" dirty="0"/>
              <a:t>8</a:t>
            </a:r>
            <a:r>
              <a:rPr lang="ru-RU" dirty="0"/>
              <a:t>500 об/мин</a:t>
            </a:r>
          </a:p>
          <a:p>
            <a:pPr lvl="0"/>
            <a:r>
              <a:rPr lang="ru-RU" dirty="0"/>
              <a:t>Масса: </a:t>
            </a:r>
            <a:r>
              <a:rPr lang="en-US" dirty="0"/>
              <a:t>0,94</a:t>
            </a:r>
            <a:r>
              <a:rPr lang="ru-RU" dirty="0"/>
              <a:t> кг</a:t>
            </a:r>
          </a:p>
          <a:p>
            <a:pPr lvl="0"/>
            <a:r>
              <a:rPr lang="ru-RU" dirty="0"/>
              <a:t>Удельный расход топлива: </a:t>
            </a:r>
            <a:r>
              <a:rPr lang="ru-RU" dirty="0" err="1"/>
              <a:t>b</a:t>
            </a:r>
            <a:r>
              <a:rPr lang="ru-RU" sz="1100" dirty="0" err="1"/>
              <a:t>e</a:t>
            </a:r>
            <a:r>
              <a:rPr lang="ru-RU" dirty="0"/>
              <a:t> = </a:t>
            </a:r>
            <a:r>
              <a:rPr lang="ru-RU" sz="1800" dirty="0">
                <a:effectLst/>
              </a:rPr>
              <a:t>500 г/л.с.*ч</a:t>
            </a:r>
            <a:endParaRPr lang="ru-RU" dirty="0"/>
          </a:p>
          <a:p>
            <a:endParaRPr lang="ru-RU" dirty="0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A65B2C0-C93D-D95F-35B8-C642C72F8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Конструкция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4DFCB98-D77A-4787-A809-5756BA3781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835936"/>
            <a:ext cx="3468388" cy="257238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C930D08-1FBD-4BF0-BD9E-F7618DA45B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5037" y="1806415"/>
            <a:ext cx="2336298" cy="260190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C124FAC-943A-4724-920A-9A39C59855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1509" y="4529426"/>
            <a:ext cx="3418090" cy="2328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8300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178DC870-29A4-9B34-822E-A6601912A3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Винты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F0D886F8-6EA2-BF48-45D4-0738F31BF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13326-196F-47D6-8271-B6D1C4F962EF}" type="slidenum">
              <a:rPr lang="ru-RU" smtClean="0"/>
              <a:pPr/>
              <a:t>21</a:t>
            </a:fld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633A3F6-36FB-6E00-0C29-254DA0979FF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2 х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G36x11,5 T-Motor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складной винт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диаметр D = 36" = 0,91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шаг P = 11" = 0,279 м.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Данный винт рекомендован для двигателя T-Motor MN1015 и оптимизирован для работы на умеренных скоростях с высоким КПД.</a:t>
            </a:r>
          </a:p>
          <a:p>
            <a:endParaRPr lang="ru-RU" dirty="0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6C285745-CCF3-AD10-1B68-E03CCDAC3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Конструкция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BE68364-2688-4812-AE44-08FF7FB140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7612" y="2157282"/>
            <a:ext cx="5797484" cy="1610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2424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E4FB0528-95CD-C54D-A352-DE7F24CA77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Концепция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CF8FB006-E69F-323D-51E2-6707F31DD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13326-196F-47D6-8271-B6D1C4F962EF}" type="slidenum">
              <a:rPr lang="ru-RU" smtClean="0"/>
              <a:pPr/>
              <a:t>22</a:t>
            </a:fld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84D69B7-49EA-4523-9FBB-D3E6948A670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475" y="2209800"/>
            <a:ext cx="7338172" cy="4206874"/>
          </a:xfrm>
        </p:spPr>
        <p:txBody>
          <a:bodyPr/>
          <a:lstStyle/>
          <a:p>
            <a:pPr algn="just"/>
            <a:r>
              <a:rPr lang="ru-RU" dirty="0"/>
              <a:t>Лёгкий БПЛА разведчик с гибридной силовой установки, проходящий маршевый участок пути в 200 км за счёт работы ДВС, при приближении к зоне разведки дрон отключает ДВС, переходя на полёт с помощью электродвигателя. Это позволяет значительно уменьшить тепловой и акустический след. После окончания разведки БПЛА снова включает ДВС и возвращается в точку вылета. </a:t>
            </a:r>
            <a:endParaRPr lang="en-US" dirty="0"/>
          </a:p>
          <a:p>
            <a:pPr algn="just"/>
            <a:endParaRPr lang="ru-RU" dirty="0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C990FEDD-FA68-08EC-8DBE-4A103B9AA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Наша идея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F14E778-9F61-4310-BA06-C54B937010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9647" y="1806415"/>
            <a:ext cx="3473116" cy="4411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8027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7623B736-BB2E-B4C3-87F4-9EA4FCFCF6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Батарейный блок(</a:t>
            </a:r>
            <a:r>
              <a:rPr lang="en-US" dirty="0"/>
              <a:t>Li-ion</a:t>
            </a:r>
            <a:r>
              <a:rPr lang="ru-RU" dirty="0"/>
              <a:t>)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2C3CEF3-4FE8-1CAC-4294-456BF7DD4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13326-196F-47D6-8271-B6D1C4F962EF}" type="slidenum">
              <a:rPr lang="ru-RU" smtClean="0"/>
              <a:pPr/>
              <a:t>23</a:t>
            </a:fld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3879C62-0E57-2308-2C15-8F65D6055F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Выбраны ячейки </a:t>
            </a:r>
            <a:r>
              <a:rPr lang="ru-RU" b="1" dirty="0"/>
              <a:t>Samsung 50S. </a:t>
            </a:r>
          </a:p>
          <a:p>
            <a:r>
              <a:rPr lang="ru-RU" dirty="0"/>
              <a:t>Ёмкость 5 </a:t>
            </a:r>
            <a:r>
              <a:rPr lang="ru-RU" dirty="0" err="1"/>
              <a:t>А·ч</a:t>
            </a:r>
            <a:r>
              <a:rPr lang="ru-RU" dirty="0"/>
              <a:t>, напряжение 3,6 В (номинал), масса ~69 г, удельная энергия ~260 </a:t>
            </a:r>
            <a:r>
              <a:rPr lang="ru-RU" dirty="0" err="1"/>
              <a:t>Вт·ч</a:t>
            </a:r>
            <a:r>
              <a:rPr lang="ru-RU" dirty="0"/>
              <a:t>/кг .</a:t>
            </a:r>
          </a:p>
          <a:p>
            <a:pPr lvl="0"/>
            <a:r>
              <a:rPr lang="ru-RU" b="1" dirty="0"/>
              <a:t>Итоговая конфигурация: 12S20P</a:t>
            </a:r>
            <a:endParaRPr lang="ru-RU" dirty="0"/>
          </a:p>
          <a:p>
            <a:pPr lvl="0"/>
            <a:r>
              <a:rPr lang="ru-RU" dirty="0"/>
              <a:t>Общее количество ячеек:  240</a:t>
            </a:r>
          </a:p>
          <a:p>
            <a:pPr lvl="0"/>
            <a:r>
              <a:rPr lang="ru-RU" dirty="0"/>
              <a:t>Масса АКБ: = 16,56 кг (без массы BMS и рамы)</a:t>
            </a:r>
          </a:p>
          <a:p>
            <a:pPr lvl="0"/>
            <a:r>
              <a:rPr lang="ru-RU" dirty="0"/>
              <a:t>Фактическая энергоёмкость:  4320 </a:t>
            </a:r>
            <a:r>
              <a:rPr lang="ru-RU" dirty="0" err="1"/>
              <a:t>Вт·ч</a:t>
            </a:r>
            <a:endParaRPr lang="ru-RU" dirty="0"/>
          </a:p>
          <a:p>
            <a:pPr lvl="0"/>
            <a:r>
              <a:rPr lang="ru-RU" dirty="0"/>
              <a:t>Полезная энергия: 3456 </a:t>
            </a:r>
            <a:r>
              <a:rPr lang="ru-RU" dirty="0" err="1"/>
              <a:t>Вт·ч</a:t>
            </a:r>
            <a:endParaRPr lang="ru-RU" dirty="0"/>
          </a:p>
          <a:p>
            <a:pPr lvl="0"/>
            <a:r>
              <a:rPr lang="ru-RU" dirty="0"/>
              <a:t>Проверка времени: t ≈ 4,04 часа</a:t>
            </a: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26C533B4-B08A-A1A7-E078-43C19EE72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Конструкция</a:t>
            </a:r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id="{798784D6-0FC4-4608-A0E2-8EF284D2570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3EA2952-A3E5-40FB-AE8E-AFD6DEB496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9043" y="1687284"/>
            <a:ext cx="4608755" cy="5036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3941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0A72EC14-F362-D415-E427-B004D0A8F5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Топливная система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05122A55-DB49-D74F-42A6-866DC0DFB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13326-196F-47D6-8271-B6D1C4F962EF}" type="slidenum">
              <a:rPr lang="ru-RU" smtClean="0"/>
              <a:pPr/>
              <a:t>24</a:t>
            </a:fld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41781B5-2CDA-E3BE-40AA-D5D2498C4D1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Используемое топливо: АИ-92</a:t>
            </a:r>
          </a:p>
          <a:p>
            <a:r>
              <a:rPr lang="ru-RU" dirty="0" err="1"/>
              <a:t>Vтоплива</a:t>
            </a:r>
            <a:r>
              <a:rPr lang="ru-RU" dirty="0"/>
              <a:t> ≈ 3,52 л</a:t>
            </a:r>
          </a:p>
          <a:p>
            <a:r>
              <a:rPr lang="ru-RU" dirty="0"/>
              <a:t>Топливо: 2,64 кг</a:t>
            </a:r>
          </a:p>
          <a:p>
            <a:r>
              <a:rPr lang="ru-RU" dirty="0"/>
              <a:t>Бак (полимерный): ~0,30 кг</a:t>
            </a:r>
          </a:p>
          <a:p>
            <a:r>
              <a:rPr lang="ru-RU" dirty="0"/>
              <a:t>Магистрали, фильтр: ~0,20 кг</a:t>
            </a:r>
          </a:p>
          <a:p>
            <a:r>
              <a:rPr lang="ru-RU" dirty="0"/>
              <a:t>Общая масса: 3,14 кг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C9F8546C-B19F-6BF9-ED30-E9E9751E6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Конструкция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A300FE3-6C2A-4F74-A5DF-90C6F78F67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6647" y="1679187"/>
            <a:ext cx="5778955" cy="508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7162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CA4F76FE-CCFE-4C15-B223-3EE12D185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13326-196F-47D6-8271-B6D1C4F962EF}" type="slidenum">
              <a:rPr lang="ru-RU" smtClean="0"/>
              <a:pPr/>
              <a:t>25</a:t>
            </a:fld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C5AF1CF-4EFD-45F9-B47D-E20EEEA5909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475" y="2209800"/>
            <a:ext cx="6324958" cy="4206874"/>
          </a:xfrm>
        </p:spPr>
        <p:txBody>
          <a:bodyPr/>
          <a:lstStyle/>
          <a:p>
            <a:r>
              <a:rPr lang="ru-RU" sz="2000" b="1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Тепловой след</a:t>
            </a:r>
            <a:br>
              <a:rPr lang="ru-RU" sz="2000" b="1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</a:br>
            <a:br>
              <a:rPr lang="ru-RU" sz="2000" b="1" dirty="0"/>
            </a:br>
            <a:r>
              <a:rPr lang="ru-RU" sz="2000" b="1" dirty="0"/>
              <a:t>Оптимальная температура работы ДВС: 270-280 °С</a:t>
            </a:r>
            <a:br>
              <a:rPr lang="ru-RU" sz="2000" b="1" dirty="0"/>
            </a:br>
            <a:br>
              <a:rPr lang="ru-RU" sz="2000" b="1" dirty="0"/>
            </a:br>
            <a:r>
              <a:rPr lang="ru-RU" sz="2000" b="1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Акустический след </a:t>
            </a:r>
            <a:br>
              <a:rPr lang="ru-RU" sz="2000" b="1" dirty="0"/>
            </a:br>
            <a:br>
              <a:rPr lang="ru-RU" sz="2000" b="1" dirty="0"/>
            </a:br>
            <a:r>
              <a:rPr lang="ru-RU" sz="2000" b="1" dirty="0"/>
              <a:t>Работа на ДВС: 40 дБ</a:t>
            </a:r>
            <a:br>
              <a:rPr lang="ru-RU" sz="2000" b="1" dirty="0"/>
            </a:br>
            <a:r>
              <a:rPr lang="ru-RU" sz="2000" b="1" dirty="0"/>
              <a:t>Работа на ЭМ: 33 дБ</a:t>
            </a:r>
            <a:br>
              <a:rPr lang="ru-RU" sz="2000" b="1" dirty="0"/>
            </a:br>
            <a:br>
              <a:rPr lang="ru-RU" sz="2000" b="1" dirty="0"/>
            </a:br>
            <a:r>
              <a:rPr lang="ru-RU" sz="2000" b="1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Режим работы</a:t>
            </a:r>
            <a:br>
              <a:rPr lang="ru-RU" sz="2000" b="1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</a:br>
            <a:br>
              <a:rPr lang="ru-RU" sz="2000" b="1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</a:br>
            <a:r>
              <a:rPr lang="ru-RU" sz="2000" b="1" dirty="0"/>
              <a:t>Работа от ДВС: со старта до перехода на ЭМ</a:t>
            </a:r>
            <a:br>
              <a:rPr lang="ru-RU" sz="2000" b="1" dirty="0"/>
            </a:br>
            <a:r>
              <a:rPr lang="ru-RU" sz="2000" b="1" dirty="0"/>
              <a:t>Работа от ЭМ: за 12,5 км до предполагаемой зоны разведки до выхода из зоны</a:t>
            </a:r>
            <a:br>
              <a:rPr lang="ru-RU" sz="2000" b="1" dirty="0"/>
            </a:br>
            <a:endParaRPr lang="ru-RU" sz="2000" b="1"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64178687-D778-42DC-B96B-5EE1E1F60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Тепловые и акустические параметры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00C5AB1-C585-46F5-8CC6-F19CB82B4D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6433" y="2649811"/>
            <a:ext cx="5337754" cy="331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1258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F70D2768-BCC4-4433-A067-2D4CDE715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13326-196F-47D6-8271-B6D1C4F962EF}" type="slidenum">
              <a:rPr lang="ru-RU" smtClean="0"/>
              <a:pPr/>
              <a:t>26</a:t>
            </a:fld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7370796-71F8-4B0D-842E-A2FAEB3B02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+mn-lt"/>
              </a:rPr>
              <a:t>Недостаточная дальность электрических БПЛА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+mn-lt"/>
              </a:rPr>
              <a:t>Высокий шум и тепловой след ДВС-дронов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+mn-lt"/>
              </a:rPr>
              <a:t>Сложность и избыточная масса существующих гибридов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+mn-lt"/>
              </a:rPr>
              <a:t>Демаскировка точки запуска и оператора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+mn-lt"/>
              </a:rPr>
              <a:t>Непригодность текущих моделей для глубокой разведки</a:t>
            </a: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D85E5F83-CCCE-4D6B-82BB-66D9C40C6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Решенные проблемы</a:t>
            </a:r>
          </a:p>
        </p:txBody>
      </p:sp>
      <p:sp>
        <p:nvSpPr>
          <p:cNvPr id="7" name="Объект 1">
            <a:extLst>
              <a:ext uri="{FF2B5EF4-FFF2-40B4-BE49-F238E27FC236}">
                <a16:creationId xmlns:a16="http://schemas.microsoft.com/office/drawing/2014/main" id="{C14DB7BB-C459-4F07-A945-6B39693AF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5" y="1806415"/>
            <a:ext cx="11449050" cy="31559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Рисунок 9">
            <a:extLst>
              <a:ext uri="{FF2B5EF4-FFF2-40B4-BE49-F238E27FC236}">
                <a16:creationId xmlns:a16="http://schemas.microsoft.com/office/drawing/2014/main" id="{990CB08A-D903-43CF-BFA5-500259436A0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284126906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ЦВЕТА ВОЕНМЕХ">
      <a:dk1>
        <a:sysClr val="windowText" lastClr="000000"/>
      </a:dk1>
      <a:lt1>
        <a:sysClr val="window" lastClr="FFFFFF"/>
      </a:lt1>
      <a:dk2>
        <a:srgbClr val="C8C8C8"/>
      </a:dk2>
      <a:lt2>
        <a:srgbClr val="E7E6E6"/>
      </a:lt2>
      <a:accent1>
        <a:srgbClr val="0077C8"/>
      </a:accent1>
      <a:accent2>
        <a:srgbClr val="004C97"/>
      </a:accent2>
      <a:accent3>
        <a:srgbClr val="EC1F2D"/>
      </a:accent3>
      <a:accent4>
        <a:srgbClr val="FFC000"/>
      </a:accent4>
      <a:accent5>
        <a:srgbClr val="7030A0"/>
      </a:accent5>
      <a:accent6>
        <a:srgbClr val="70AD47"/>
      </a:accent6>
      <a:hlink>
        <a:srgbClr val="18589E"/>
      </a:hlink>
      <a:folHlink>
        <a:srgbClr val="0C234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3674</TotalTime>
  <Words>1426</Words>
  <Application>Microsoft Office PowerPoint</Application>
  <PresentationFormat>Широкоэкранный</PresentationFormat>
  <Paragraphs>273</Paragraphs>
  <Slides>26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5" baseType="lpstr">
      <vt:lpstr>Arial</vt:lpstr>
      <vt:lpstr>Calibri</vt:lpstr>
      <vt:lpstr>Cambria Math</vt:lpstr>
      <vt:lpstr>Open Sans</vt:lpstr>
      <vt:lpstr>Open Sans ExtraBold</vt:lpstr>
      <vt:lpstr>Open Sans Light</vt:lpstr>
      <vt:lpstr>Open Sans Semibold</vt:lpstr>
      <vt:lpstr>Times New Roman</vt:lpstr>
      <vt:lpstr>Тема Office</vt:lpstr>
      <vt:lpstr>Дрон-разведчик «К3»</vt:lpstr>
      <vt:lpstr>Создание универсального БПЛА для длительной разведки и большой дальности</vt:lpstr>
      <vt:lpstr>Проблемы современных дронов</vt:lpstr>
      <vt:lpstr>Проблемы современных дронов с ГСУ</vt:lpstr>
      <vt:lpstr>Решение</vt:lpstr>
      <vt:lpstr>Рыночная потребность</vt:lpstr>
      <vt:lpstr>Конкуренты </vt:lpstr>
      <vt:lpstr>ТТХ конкурентов</vt:lpstr>
      <vt:lpstr>Расчет себестоимости</vt:lpstr>
      <vt:lpstr>Требуемые вложения до серийного образца (CAPEX)</vt:lpstr>
      <vt:lpstr>Операционные расходы (OPEX)</vt:lpstr>
      <vt:lpstr>Финансовый прогноз на 12 месяцев</vt:lpstr>
      <vt:lpstr>Следующие этапы</vt:lpstr>
      <vt:lpstr>Состав команды</vt:lpstr>
      <vt:lpstr>Спасибо за внимание!</vt:lpstr>
      <vt:lpstr>Справочная информация</vt:lpstr>
      <vt:lpstr>Сравнение</vt:lpstr>
      <vt:lpstr>Целевые характеристики</vt:lpstr>
      <vt:lpstr>Конструкция</vt:lpstr>
      <vt:lpstr>Конструкция</vt:lpstr>
      <vt:lpstr>Конструкция</vt:lpstr>
      <vt:lpstr>Наша идея</vt:lpstr>
      <vt:lpstr>Конструкция</vt:lpstr>
      <vt:lpstr>Конструкция</vt:lpstr>
      <vt:lpstr>Тепловые и акустические параметры</vt:lpstr>
      <vt:lpstr>Решенные проблемы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лекции</dc:title>
  <dc:creator>Ульяна</dc:creator>
  <cp:lastModifiedBy>Владимир Кныш</cp:lastModifiedBy>
  <cp:revision>149</cp:revision>
  <dcterms:created xsi:type="dcterms:W3CDTF">2022-03-05T17:31:00Z</dcterms:created>
  <dcterms:modified xsi:type="dcterms:W3CDTF">2025-12-13T21:30:55Z</dcterms:modified>
</cp:coreProperties>
</file>