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hWDdpw4EptmGpZgVkA2twg8kKC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270DCD-A157-4A85-9A1B-9A1A80C6491D}">
  <a:tblStyle styleId="{03270DCD-A157-4A85-9A1B-9A1A80C6491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0920" autoAdjust="0"/>
  </p:normalViewPr>
  <p:slideViewPr>
    <p:cSldViewPr snapToGrid="0">
      <p:cViewPr varScale="1">
        <p:scale>
          <a:sx n="100" d="100"/>
          <a:sy n="100" d="100"/>
        </p:scale>
        <p:origin x="1104" y="96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C11D0E-E53D-49E9-A352-7E11EE3FE873}" type="doc">
      <dgm:prSet loTypeId="urn:microsoft.com/office/officeart/2005/8/layout/pyramid3" loCatId="pyramid" qsTypeId="urn:microsoft.com/office/officeart/2005/8/quickstyle/simple1" qsCatId="simple" csTypeId="urn:microsoft.com/office/officeart/2005/8/colors/colorful1" csCatId="colorful" phldr="1"/>
      <dgm:spPr/>
    </dgm:pt>
    <dgm:pt modelId="{275A2554-3957-4B7D-B439-595E7ECCDE09}">
      <dgm:prSet phldrT="[Текст]" custT="1"/>
      <dgm:spPr/>
      <dgm:t>
        <a:bodyPr/>
        <a:lstStyle/>
        <a:p>
          <a:pPr>
            <a:buClr>
              <a:schemeClr val="dk1"/>
            </a:buClr>
            <a:buSzPts val="2800"/>
            <a:buChar char="•"/>
          </a:pPr>
          <a:r>
            <a:rPr lang="ru-RU" sz="2400" dirty="0">
              <a:latin typeface="Calibri"/>
              <a:ea typeface="Calibri"/>
              <a:cs typeface="Calibri"/>
              <a:sym typeface="Calibri"/>
            </a:rPr>
            <a:t>TAM - 10 млрд. руб.</a:t>
          </a:r>
          <a:endParaRPr lang="ru-RU" sz="2400" dirty="0"/>
        </a:p>
      </dgm:t>
    </dgm:pt>
    <dgm:pt modelId="{00784017-8E1E-4934-AB15-BF0C7D0C7376}" type="parTrans" cxnId="{F2CA1AA9-72F0-47D2-A700-D6062DDD0CCC}">
      <dgm:prSet/>
      <dgm:spPr/>
      <dgm:t>
        <a:bodyPr/>
        <a:lstStyle/>
        <a:p>
          <a:endParaRPr lang="ru-RU"/>
        </a:p>
      </dgm:t>
    </dgm:pt>
    <dgm:pt modelId="{59E52988-AA78-410A-A088-3A5594D710EB}" type="sibTrans" cxnId="{F2CA1AA9-72F0-47D2-A700-D6062DDD0CCC}">
      <dgm:prSet/>
      <dgm:spPr/>
      <dgm:t>
        <a:bodyPr/>
        <a:lstStyle/>
        <a:p>
          <a:endParaRPr lang="ru-RU"/>
        </a:p>
      </dgm:t>
    </dgm:pt>
    <dgm:pt modelId="{47BEC8B4-7895-4230-9C5A-624937A4BFA5}">
      <dgm:prSet phldrT="[Текст]" custT="1"/>
      <dgm:spPr/>
      <dgm:t>
        <a:bodyPr/>
        <a:lstStyle/>
        <a:p>
          <a:pPr>
            <a:buClr>
              <a:schemeClr val="dk1"/>
            </a:buClr>
            <a:buSzPts val="2800"/>
            <a:buChar char="•"/>
          </a:pPr>
          <a:r>
            <a:rPr lang="ru-RU" sz="2400" dirty="0">
              <a:latin typeface="Calibri"/>
              <a:ea typeface="Calibri"/>
              <a:cs typeface="Calibri"/>
              <a:sym typeface="Calibri"/>
            </a:rPr>
            <a:t>SAM - 500 млн. руб.</a:t>
          </a:r>
          <a:endParaRPr lang="ru-RU" sz="2400" dirty="0"/>
        </a:p>
      </dgm:t>
    </dgm:pt>
    <dgm:pt modelId="{1698F2C0-44DB-4AD3-879F-E8689505C4DD}" type="parTrans" cxnId="{020E9582-0E76-4989-87FF-5C777B0876B9}">
      <dgm:prSet/>
      <dgm:spPr/>
      <dgm:t>
        <a:bodyPr/>
        <a:lstStyle/>
        <a:p>
          <a:endParaRPr lang="ru-RU"/>
        </a:p>
      </dgm:t>
    </dgm:pt>
    <dgm:pt modelId="{A2BCE53A-D347-46D2-B409-583E2DF9B76F}" type="sibTrans" cxnId="{020E9582-0E76-4989-87FF-5C777B0876B9}">
      <dgm:prSet/>
      <dgm:spPr/>
      <dgm:t>
        <a:bodyPr/>
        <a:lstStyle/>
        <a:p>
          <a:endParaRPr lang="ru-RU"/>
        </a:p>
      </dgm:t>
    </dgm:pt>
    <dgm:pt modelId="{D5AAA8F4-A317-41EE-B037-9C8121E13759}">
      <dgm:prSet phldrT="[Текст]" custT="1"/>
      <dgm:spPr/>
      <dgm:t>
        <a:bodyPr/>
        <a:lstStyle/>
        <a:p>
          <a:pPr>
            <a:buClr>
              <a:schemeClr val="dk1"/>
            </a:buClr>
            <a:buSzPts val="2800"/>
            <a:buNone/>
          </a:pPr>
          <a:r>
            <a:rPr lang="ru-RU" sz="2400" dirty="0">
              <a:latin typeface="Calibri"/>
              <a:ea typeface="Calibri"/>
              <a:cs typeface="Calibri"/>
              <a:sym typeface="Calibri"/>
            </a:rPr>
            <a:t>SOM - 27 </a:t>
          </a:r>
        </a:p>
        <a:p>
          <a:pPr>
            <a:buClr>
              <a:schemeClr val="dk1"/>
            </a:buClr>
            <a:buSzPts val="2800"/>
            <a:buChar char="•"/>
          </a:pPr>
          <a:r>
            <a:rPr lang="ru-RU" sz="2400" dirty="0">
              <a:latin typeface="Calibri"/>
              <a:ea typeface="Calibri"/>
              <a:cs typeface="Calibri"/>
              <a:sym typeface="Calibri"/>
            </a:rPr>
            <a:t>млн. руб. </a:t>
          </a:r>
          <a:endParaRPr lang="ru-RU" sz="2400" dirty="0"/>
        </a:p>
      </dgm:t>
    </dgm:pt>
    <dgm:pt modelId="{BC194419-17BD-482E-83F1-8A8216E773E2}" type="parTrans" cxnId="{3B78B086-3327-4CC3-8B9B-99B4B4420A6A}">
      <dgm:prSet/>
      <dgm:spPr/>
      <dgm:t>
        <a:bodyPr/>
        <a:lstStyle/>
        <a:p>
          <a:endParaRPr lang="ru-RU"/>
        </a:p>
      </dgm:t>
    </dgm:pt>
    <dgm:pt modelId="{AE15E758-7E48-4101-A1CD-F194AC59C861}" type="sibTrans" cxnId="{3B78B086-3327-4CC3-8B9B-99B4B4420A6A}">
      <dgm:prSet/>
      <dgm:spPr/>
      <dgm:t>
        <a:bodyPr/>
        <a:lstStyle/>
        <a:p>
          <a:endParaRPr lang="ru-RU"/>
        </a:p>
      </dgm:t>
    </dgm:pt>
    <dgm:pt modelId="{8906272B-ECAD-4A9E-AF33-5ADC8E2BB464}" type="pres">
      <dgm:prSet presAssocID="{D0C11D0E-E53D-49E9-A352-7E11EE3FE873}" presName="Name0" presStyleCnt="0">
        <dgm:presLayoutVars>
          <dgm:dir/>
          <dgm:animLvl val="lvl"/>
          <dgm:resizeHandles val="exact"/>
        </dgm:presLayoutVars>
      </dgm:prSet>
      <dgm:spPr/>
    </dgm:pt>
    <dgm:pt modelId="{0A8A7C36-1DCC-44A8-AD45-02E43F4C542E}" type="pres">
      <dgm:prSet presAssocID="{275A2554-3957-4B7D-B439-595E7ECCDE09}" presName="Name8" presStyleCnt="0"/>
      <dgm:spPr/>
    </dgm:pt>
    <dgm:pt modelId="{5FF1ADB1-1F2D-4E5F-9384-960E585E3461}" type="pres">
      <dgm:prSet presAssocID="{275A2554-3957-4B7D-B439-595E7ECCDE09}" presName="level" presStyleLbl="node1" presStyleIdx="0" presStyleCnt="3">
        <dgm:presLayoutVars>
          <dgm:chMax val="1"/>
          <dgm:bulletEnabled val="1"/>
        </dgm:presLayoutVars>
      </dgm:prSet>
      <dgm:spPr/>
    </dgm:pt>
    <dgm:pt modelId="{A95F3A63-2F2C-4A1B-84B1-4346A98EA112}" type="pres">
      <dgm:prSet presAssocID="{275A2554-3957-4B7D-B439-595E7ECCDE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171A6CE-FB40-4704-A241-58B699483884}" type="pres">
      <dgm:prSet presAssocID="{47BEC8B4-7895-4230-9C5A-624937A4BFA5}" presName="Name8" presStyleCnt="0"/>
      <dgm:spPr/>
    </dgm:pt>
    <dgm:pt modelId="{B3E762E9-3B25-4494-B947-5D7F809AF13B}" type="pres">
      <dgm:prSet presAssocID="{47BEC8B4-7895-4230-9C5A-624937A4BFA5}" presName="level" presStyleLbl="node1" presStyleIdx="1" presStyleCnt="3">
        <dgm:presLayoutVars>
          <dgm:chMax val="1"/>
          <dgm:bulletEnabled val="1"/>
        </dgm:presLayoutVars>
      </dgm:prSet>
      <dgm:spPr/>
    </dgm:pt>
    <dgm:pt modelId="{1ADDC11E-7173-4D14-980F-1F0257164085}" type="pres">
      <dgm:prSet presAssocID="{47BEC8B4-7895-4230-9C5A-624937A4BFA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1406B51-D883-48B9-8C69-37DBD05C10A6}" type="pres">
      <dgm:prSet presAssocID="{D5AAA8F4-A317-41EE-B037-9C8121E13759}" presName="Name8" presStyleCnt="0"/>
      <dgm:spPr/>
    </dgm:pt>
    <dgm:pt modelId="{5BD1A1C2-8510-413A-B334-555A1B8D6E8D}" type="pres">
      <dgm:prSet presAssocID="{D5AAA8F4-A317-41EE-B037-9C8121E13759}" presName="level" presStyleLbl="node1" presStyleIdx="2" presStyleCnt="3" custScaleX="100891" custScaleY="100535">
        <dgm:presLayoutVars>
          <dgm:chMax val="1"/>
          <dgm:bulletEnabled val="1"/>
        </dgm:presLayoutVars>
      </dgm:prSet>
      <dgm:spPr/>
    </dgm:pt>
    <dgm:pt modelId="{2DA11FBD-C637-4411-A950-82C28D510BB1}" type="pres">
      <dgm:prSet presAssocID="{D5AAA8F4-A317-41EE-B037-9C8121E1375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0A24F13-A744-46D6-B018-0ECFB47951BF}" type="presOf" srcId="{D5AAA8F4-A317-41EE-B037-9C8121E13759}" destId="{2DA11FBD-C637-4411-A950-82C28D510BB1}" srcOrd="1" destOrd="0" presId="urn:microsoft.com/office/officeart/2005/8/layout/pyramid3"/>
    <dgm:cxn modelId="{45BFA62E-4605-45A1-A5B3-74051B319B2F}" type="presOf" srcId="{47BEC8B4-7895-4230-9C5A-624937A4BFA5}" destId="{B3E762E9-3B25-4494-B947-5D7F809AF13B}" srcOrd="0" destOrd="0" presId="urn:microsoft.com/office/officeart/2005/8/layout/pyramid3"/>
    <dgm:cxn modelId="{F018C644-4CF5-4FB7-B9E2-2355E7D4EDEB}" type="presOf" srcId="{47BEC8B4-7895-4230-9C5A-624937A4BFA5}" destId="{1ADDC11E-7173-4D14-980F-1F0257164085}" srcOrd="1" destOrd="0" presId="urn:microsoft.com/office/officeart/2005/8/layout/pyramid3"/>
    <dgm:cxn modelId="{30F45D79-E34B-4AEC-AF1A-493BD2859E37}" type="presOf" srcId="{275A2554-3957-4B7D-B439-595E7ECCDE09}" destId="{A95F3A63-2F2C-4A1B-84B1-4346A98EA112}" srcOrd="1" destOrd="0" presId="urn:microsoft.com/office/officeart/2005/8/layout/pyramid3"/>
    <dgm:cxn modelId="{020E9582-0E76-4989-87FF-5C777B0876B9}" srcId="{D0C11D0E-E53D-49E9-A352-7E11EE3FE873}" destId="{47BEC8B4-7895-4230-9C5A-624937A4BFA5}" srcOrd="1" destOrd="0" parTransId="{1698F2C0-44DB-4AD3-879F-E8689505C4DD}" sibTransId="{A2BCE53A-D347-46D2-B409-583E2DF9B76F}"/>
    <dgm:cxn modelId="{3B78B086-3327-4CC3-8B9B-99B4B4420A6A}" srcId="{D0C11D0E-E53D-49E9-A352-7E11EE3FE873}" destId="{D5AAA8F4-A317-41EE-B037-9C8121E13759}" srcOrd="2" destOrd="0" parTransId="{BC194419-17BD-482E-83F1-8A8216E773E2}" sibTransId="{AE15E758-7E48-4101-A1CD-F194AC59C861}"/>
    <dgm:cxn modelId="{CD18009B-F3AC-494E-8CB7-90A60D3DB0BB}" type="presOf" srcId="{275A2554-3957-4B7D-B439-595E7ECCDE09}" destId="{5FF1ADB1-1F2D-4E5F-9384-960E585E3461}" srcOrd="0" destOrd="0" presId="urn:microsoft.com/office/officeart/2005/8/layout/pyramid3"/>
    <dgm:cxn modelId="{F2CA1AA9-72F0-47D2-A700-D6062DDD0CCC}" srcId="{D0C11D0E-E53D-49E9-A352-7E11EE3FE873}" destId="{275A2554-3957-4B7D-B439-595E7ECCDE09}" srcOrd="0" destOrd="0" parTransId="{00784017-8E1E-4934-AB15-BF0C7D0C7376}" sibTransId="{59E52988-AA78-410A-A088-3A5594D710EB}"/>
    <dgm:cxn modelId="{9BCBB9C4-83B3-46F5-9ADB-799EC4B6B823}" type="presOf" srcId="{D5AAA8F4-A317-41EE-B037-9C8121E13759}" destId="{5BD1A1C2-8510-413A-B334-555A1B8D6E8D}" srcOrd="0" destOrd="0" presId="urn:microsoft.com/office/officeart/2005/8/layout/pyramid3"/>
    <dgm:cxn modelId="{7D76C7F1-4C3B-4CA1-B344-E5C3E89267DD}" type="presOf" srcId="{D0C11D0E-E53D-49E9-A352-7E11EE3FE873}" destId="{8906272B-ECAD-4A9E-AF33-5ADC8E2BB464}" srcOrd="0" destOrd="0" presId="urn:microsoft.com/office/officeart/2005/8/layout/pyramid3"/>
    <dgm:cxn modelId="{BD9B44F8-32F8-4565-8DE9-34BCD894E0E9}" type="presParOf" srcId="{8906272B-ECAD-4A9E-AF33-5ADC8E2BB464}" destId="{0A8A7C36-1DCC-44A8-AD45-02E43F4C542E}" srcOrd="0" destOrd="0" presId="urn:microsoft.com/office/officeart/2005/8/layout/pyramid3"/>
    <dgm:cxn modelId="{71760BA4-3FEC-4850-BD61-88A160E731F2}" type="presParOf" srcId="{0A8A7C36-1DCC-44A8-AD45-02E43F4C542E}" destId="{5FF1ADB1-1F2D-4E5F-9384-960E585E3461}" srcOrd="0" destOrd="0" presId="urn:microsoft.com/office/officeart/2005/8/layout/pyramid3"/>
    <dgm:cxn modelId="{4B59EC12-5B10-4457-993C-FE9E234956A9}" type="presParOf" srcId="{0A8A7C36-1DCC-44A8-AD45-02E43F4C542E}" destId="{A95F3A63-2F2C-4A1B-84B1-4346A98EA112}" srcOrd="1" destOrd="0" presId="urn:microsoft.com/office/officeart/2005/8/layout/pyramid3"/>
    <dgm:cxn modelId="{CC8C59C0-0FAB-4E59-A356-B362590456F9}" type="presParOf" srcId="{8906272B-ECAD-4A9E-AF33-5ADC8E2BB464}" destId="{0171A6CE-FB40-4704-A241-58B699483884}" srcOrd="1" destOrd="0" presId="urn:microsoft.com/office/officeart/2005/8/layout/pyramid3"/>
    <dgm:cxn modelId="{713C5006-05AA-40DD-98EE-64041FE97920}" type="presParOf" srcId="{0171A6CE-FB40-4704-A241-58B699483884}" destId="{B3E762E9-3B25-4494-B947-5D7F809AF13B}" srcOrd="0" destOrd="0" presId="urn:microsoft.com/office/officeart/2005/8/layout/pyramid3"/>
    <dgm:cxn modelId="{498FD84C-D182-4195-8F31-32FD5BFE1844}" type="presParOf" srcId="{0171A6CE-FB40-4704-A241-58B699483884}" destId="{1ADDC11E-7173-4D14-980F-1F0257164085}" srcOrd="1" destOrd="0" presId="urn:microsoft.com/office/officeart/2005/8/layout/pyramid3"/>
    <dgm:cxn modelId="{556C5836-413A-4D50-BBD6-4FB159F590B5}" type="presParOf" srcId="{8906272B-ECAD-4A9E-AF33-5ADC8E2BB464}" destId="{F1406B51-D883-48B9-8C69-37DBD05C10A6}" srcOrd="2" destOrd="0" presId="urn:microsoft.com/office/officeart/2005/8/layout/pyramid3"/>
    <dgm:cxn modelId="{B27038A3-CE49-444D-92E6-34787BE822B6}" type="presParOf" srcId="{F1406B51-D883-48B9-8C69-37DBD05C10A6}" destId="{5BD1A1C2-8510-413A-B334-555A1B8D6E8D}" srcOrd="0" destOrd="0" presId="urn:microsoft.com/office/officeart/2005/8/layout/pyramid3"/>
    <dgm:cxn modelId="{2683FA40-B9CD-46D5-9DD5-E8567F73E404}" type="presParOf" srcId="{F1406B51-D883-48B9-8C69-37DBD05C10A6}" destId="{2DA11FBD-C637-4411-A950-82C28D510BB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1ADB1-1F2D-4E5F-9384-960E585E3461}">
      <dsp:nvSpPr>
        <dsp:cNvPr id="0" name=""/>
        <dsp:cNvSpPr/>
      </dsp:nvSpPr>
      <dsp:spPr>
        <a:xfrm rot="10800000">
          <a:off x="0" y="0"/>
          <a:ext cx="12192000" cy="1911117"/>
        </a:xfrm>
        <a:prstGeom prst="trapezoid">
          <a:avLst>
            <a:gd name="adj" fmla="val 10613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2800"/>
            <a:buNone/>
          </a:pPr>
          <a:r>
            <a:rPr lang="ru-RU" sz="2400" kern="1200" dirty="0">
              <a:latin typeface="Calibri"/>
              <a:ea typeface="Calibri"/>
              <a:cs typeface="Calibri"/>
              <a:sym typeface="Calibri"/>
            </a:rPr>
            <a:t>TAM - 10 млрд. руб.</a:t>
          </a:r>
          <a:endParaRPr lang="ru-RU" sz="2400" kern="1200" dirty="0"/>
        </a:p>
      </dsp:txBody>
      <dsp:txXfrm rot="-10800000">
        <a:off x="2133599" y="0"/>
        <a:ext cx="7924800" cy="1911117"/>
      </dsp:txXfrm>
    </dsp:sp>
    <dsp:sp modelId="{B3E762E9-3B25-4494-B947-5D7F809AF13B}">
      <dsp:nvSpPr>
        <dsp:cNvPr id="0" name=""/>
        <dsp:cNvSpPr/>
      </dsp:nvSpPr>
      <dsp:spPr>
        <a:xfrm rot="10800000">
          <a:off x="2028382" y="1911117"/>
          <a:ext cx="8135234" cy="1911117"/>
        </a:xfrm>
        <a:prstGeom prst="trapezoid">
          <a:avLst>
            <a:gd name="adj" fmla="val 10613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2800"/>
            <a:buNone/>
          </a:pPr>
          <a:r>
            <a:rPr lang="ru-RU" sz="2400" kern="1200" dirty="0">
              <a:latin typeface="Calibri"/>
              <a:ea typeface="Calibri"/>
              <a:cs typeface="Calibri"/>
              <a:sym typeface="Calibri"/>
            </a:rPr>
            <a:t>SAM - 500 млн. руб.</a:t>
          </a:r>
          <a:endParaRPr lang="ru-RU" sz="2400" kern="1200" dirty="0"/>
        </a:p>
      </dsp:txBody>
      <dsp:txXfrm rot="-10800000">
        <a:off x="3452048" y="1911117"/>
        <a:ext cx="5287902" cy="1911117"/>
      </dsp:txXfrm>
    </dsp:sp>
    <dsp:sp modelId="{5BD1A1C2-8510-413A-B334-555A1B8D6E8D}">
      <dsp:nvSpPr>
        <dsp:cNvPr id="0" name=""/>
        <dsp:cNvSpPr/>
      </dsp:nvSpPr>
      <dsp:spPr>
        <a:xfrm rot="10800000">
          <a:off x="4038595" y="3822234"/>
          <a:ext cx="4114808" cy="1921341"/>
        </a:xfrm>
        <a:prstGeom prst="trapezoid">
          <a:avLst>
            <a:gd name="adj" fmla="val 1061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2800"/>
            <a:buNone/>
          </a:pPr>
          <a:r>
            <a:rPr lang="ru-RU" sz="2400" kern="1200" dirty="0">
              <a:latin typeface="Calibri"/>
              <a:ea typeface="Calibri"/>
              <a:cs typeface="Calibri"/>
              <a:sym typeface="Calibri"/>
            </a:rPr>
            <a:t>SOM - 27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2800"/>
            <a:buNone/>
          </a:pPr>
          <a:r>
            <a:rPr lang="ru-RU" sz="2400" kern="1200" dirty="0">
              <a:latin typeface="Calibri"/>
              <a:ea typeface="Calibri"/>
              <a:cs typeface="Calibri"/>
              <a:sym typeface="Calibri"/>
            </a:rPr>
            <a:t>млн. руб. </a:t>
          </a:r>
          <a:endParaRPr lang="ru-RU" sz="2400" kern="1200" dirty="0"/>
        </a:p>
      </dsp:txBody>
      <dsp:txXfrm rot="-10800000">
        <a:off x="4038595" y="3822234"/>
        <a:ext cx="4114808" cy="192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TAM: Для расчета TAM мы будем использовать данные о мировом рынке тактических БПЛА, а также о доле России в нем. По данным исследовательской компании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MarketsandMarkets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общий объем рынка тактических БПЛА в 2021 году составил $27,4 млрд. По прогнозам компании, к 2026 году он достигнет $58,4 млрд1. По данным открытых источников, доля России в мировом рынке тактических БПЛА составляет около 4%. Если предположить, что эта доля останется неизменной, то TAM можно оценить как 4% от $27,4 млрд, что равно $1,1 млрд или около 80 млрд рублей по текущему курсу.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SAM: Для расчета SAM мы будем использовать данные о географии, ценовой политике, качестве и спросе на наш продукт. Предположим, что мы хотим работать только на территории России, где насчитывается около 1000 потенциальных заказчиков из военных и спецслужб. Предположим также, что мы хотим предлагать наш продукт по цене в 1 млн.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долл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руб.?) за один БПЛА, что на 10% выше среднего рыночного уровня, но при этом мы гарантируем высокое качество и безопасность нашего продукта. Предположим также, что спрос на наш продукт будет составлять 50% от всех потенциальных заказчиков в России, то есть 500 заказчиков. Тогда SAM можно оценить как 500 заказчиков, умноженных на 1 БПЛА, умноженных на $1 млн, что равно $500 млн или около 36 млрд рублей по текущему курсу.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презентации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стратегии </a:t>
            </a:r>
            <a:r>
              <a:rPr lang="ru-RU" sz="1800" b="1" kern="100" baseline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Минпромторга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 млрд </a:t>
            </a:r>
            <a:r>
              <a:rPr lang="ru-RU" sz="1800" b="1" kern="100" baseline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2025 году, принимаем, что наш продукт это 1% от рынка , что дает 500 </a:t>
            </a:r>
            <a:r>
              <a:rPr lang="ru-RU" sz="1800" b="1" kern="100" baseline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млн.руб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marR="0" lvl="0" indent="-2984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презентации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один класс 6 комплектов по 100 </a:t>
            </a:r>
            <a:r>
              <a:rPr lang="ru-RU" sz="1800" b="1" kern="100" baseline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т.р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,</a:t>
            </a:r>
            <a:r>
              <a:rPr lang="en-US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baseline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 классов – получив выручку в 27 млн. руб. </a:t>
            </a:r>
          </a:p>
          <a:p>
            <a:pPr marL="457200" marR="0" lvl="0" indent="-2984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ru-RU" sz="1800" b="1" kern="100" baseline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984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 -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рынке тактических БПЛА в России есть три основных конкурента, которые предлагают свои продукты по цене в $0,8, $0,9 и $1 млн за один БПЛА соответственно, но при этом имеют низкое качество и безопасность. Предположим также, что мы располагаем ограниченными ресурсами для производства и доставки нашего продукта, а также для проведения маркетинговых кампаний. Предположим также, что мы можем завоевать 10% от спроса на наш продукт, то есть 50 заказчиков. Тогда SOM можно оценить как 50 заказчиков, умноженных на 1 БПЛА, умноженных на $1 млн, что равно $50 млн или около 3,6 млрд рублей по текущему курсу.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мы получили следующие оценки рынка стартапа за полчаса: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 = 80 млрд рублей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= 36 млрд рублей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 = 3,6 млрд рублей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Эти оценки показывают, что наш стартап имеет потенциал для развития на рынке тактических БПЛА в России, но при этом сталкивается с рядом ограничений и конкурентов. </a:t>
            </a:r>
            <a:endParaRPr dirty="0"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Указать</a:t>
            </a:r>
            <a:r>
              <a:rPr lang="ru-RU" baseline="0" dirty="0"/>
              <a:t> запрос на ресурсы для каждого этап ДК.</a:t>
            </a:r>
            <a:endParaRPr dirty="0"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Грант</a:t>
            </a:r>
            <a:r>
              <a:rPr lang="ru-RU" baseline="0" dirty="0"/>
              <a:t> Старт 1 – 4 </a:t>
            </a:r>
            <a:r>
              <a:rPr lang="ru-RU" baseline="0"/>
              <a:t>млн руб.</a:t>
            </a: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740506"/>
            <a:ext cx="9144000" cy="137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fr-FR" b="1" i="0" dirty="0">
                <a:solidFill>
                  <a:schemeClr val="tx1"/>
                </a:solidFill>
                <a:effectLst/>
                <a:latin typeface="Roboto Condensed" panose="020F0502020204030204" pitchFamily="2" charset="0"/>
              </a:rPr>
              <a:t>AmurSkyTech</a:t>
            </a: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6269029"/>
            <a:ext cx="91440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Благовещенск, 15 декабря 2023 г.</a:t>
            </a:r>
            <a:endParaRPr/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1524000" y="5675581"/>
            <a:ext cx="91440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100" dirty="0"/>
              <a:t>Аревков Максим Андреевич</a:t>
            </a:r>
            <a:endParaRPr sz="2900" dirty="0"/>
          </a:p>
        </p:txBody>
      </p:sp>
      <p:pic>
        <p:nvPicPr>
          <p:cNvPr id="3" name="Рисунок 2" descr="Изображение выглядит как самолет, авиация, транспорт, Путешествие по воздуху&#10;&#10;Автоматически созданное описание">
            <a:extLst>
              <a:ext uri="{FF2B5EF4-FFF2-40B4-BE49-F238E27FC236}">
                <a16:creationId xmlns:a16="http://schemas.microsoft.com/office/drawing/2014/main" id="{FB040F6F-A408-A2AB-909D-EBF8BEB7E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749" y="2113820"/>
            <a:ext cx="5805948" cy="32658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Проблема потребителя</a:t>
            </a:r>
            <a:endParaRPr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0" y="1426464"/>
            <a:ext cx="12192000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just">
              <a:buNone/>
            </a:pPr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Специальное применение: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 Недостаток высокотехнологичных БПЛА с оптимальными характеристиками времени и дальности полета для эффективного мониторинга и управления объектами. </a:t>
            </a:r>
          </a:p>
          <a:p>
            <a:pPr marL="114300" indent="0" algn="just">
              <a:buNone/>
            </a:pPr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Сельское хозяйство: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 Отсутствие адаптированных к применению к сельскому хозяйству БПЛА с оптимальной грузоподъемностью, способных работать в разнообразных погодных условиях для точного и эффективного управления полями. </a:t>
            </a:r>
          </a:p>
          <a:p>
            <a:pPr marL="114300" indent="0" algn="just">
              <a:buNone/>
            </a:pPr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Геодезия: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 Неудовлетворительное предложение БПЛА с уникальными возможностями мониторинга линейных сооружений и сбора точных геодезических данных. </a:t>
            </a:r>
          </a:p>
          <a:p>
            <a:pPr marL="114300" indent="0" algn="just">
              <a:buNone/>
            </a:pPr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Конструкторы для школ: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Отсутствие образовательных БПЛА с легкой сборкой и безопасным использованием для интеграции в учебные программы школ. Это затрудняет внедрение современных технологий в образовательный процесс и ограничивает обучающий опыт учеников в данной области. </a:t>
            </a:r>
            <a:r>
              <a:rPr lang="ru-RU" sz="2000" b="1" dirty="0">
                <a:solidFill>
                  <a:schemeClr val="tx1"/>
                </a:solidFill>
                <a:effectLst/>
                <a:latin typeface="Söhne"/>
              </a:rPr>
              <a:t> </a:t>
            </a:r>
          </a:p>
          <a:p>
            <a:pPr marL="114300" indent="0" algn="just">
              <a:buNone/>
            </a:pPr>
            <a:r>
              <a:rPr lang="ru-RU" sz="2000" b="1" dirty="0">
                <a:solidFill>
                  <a:schemeClr val="tx1"/>
                </a:solidFill>
                <a:effectLst/>
                <a:latin typeface="Söhne"/>
              </a:rPr>
              <a:t>В России ежегодно теряется около 1,5 триллиона рублей.</a:t>
            </a:r>
          </a:p>
          <a:p>
            <a:pPr marL="114300" indent="0" algn="just">
              <a:buNone/>
            </a:pPr>
            <a:endParaRPr lang="ru-RU" sz="4000" i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Как решается проблема сейчас</a:t>
            </a:r>
            <a:endParaRPr dirty="0"/>
          </a:p>
        </p:txBody>
      </p:sp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146304" y="1825625"/>
            <a:ext cx="11814048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algn="just"/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Специальное применение: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</a:p>
          <a:p>
            <a:pPr marL="114300" indent="0" algn="just">
              <a:buNone/>
            </a:pP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Клиенты в настоящее время вынуждены использовать устаревшие БПЛА или арендовать оборудование с ограниченными функциональными возможностями, что требует значительных временных и финансовых затрат на адаптацию и поддержание старых моделей. </a:t>
            </a:r>
            <a:r>
              <a:rPr lang="ru-RU" sz="1600" i="1" dirty="0">
                <a:solidFill>
                  <a:schemeClr val="tx1"/>
                </a:solidFill>
                <a:latin typeface="Söhne"/>
              </a:rPr>
              <a:t>(Стоимость БПЛА Орлан-10 - около 10 миллионов рублей.)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Söhne"/>
              </a:rPr>
              <a:t>Сельское хозяйство</a:t>
            </a: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</a:p>
          <a:p>
            <a:pPr marL="114300" indent="0" algn="just">
              <a:buNone/>
            </a:pP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Сельскохозяйственные предприятия применяют устаревшие методы мониторинга полей или используют дорогостоящие услуги аренды БПЛА, что сопряжено с высокими операционными расходами и не обеспечивает полной гибкости в управлении сельскохозяйственными процессами. </a:t>
            </a:r>
            <a:r>
              <a:rPr lang="ru-RU" sz="1600" i="1" dirty="0">
                <a:solidFill>
                  <a:schemeClr val="tx1"/>
                </a:solidFill>
                <a:effectLst/>
                <a:latin typeface="Söhne"/>
              </a:rPr>
              <a:t>(Стоимость БПЛА для сельского хозяйства в России может варьироваться от 300 тысяч до 3 миллионов рублей.) </a:t>
            </a:r>
            <a:endParaRPr lang="ru-RU" sz="1600" b="0" i="0" dirty="0">
              <a:solidFill>
                <a:schemeClr val="tx1"/>
              </a:solidFill>
              <a:effectLst/>
              <a:latin typeface="Söhne"/>
            </a:endParaRPr>
          </a:p>
          <a:p>
            <a:pPr algn="just"/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Геодезия: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</a:p>
          <a:p>
            <a:pPr marL="114300" indent="0" algn="just">
              <a:buNone/>
            </a:pP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Организации, занимающиеся геодезией, применяют традиционные методы сбора данных или используют устаревшие системы мониторинга, что снижает точность геодезических измерений и замедляет процессы сбора информации. </a:t>
            </a:r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(Стоимость БПЛА для геодезии в России может варьироваться от 300 тысяч до 10 миллионов рублей.)</a:t>
            </a:r>
            <a:endParaRPr lang="ru-RU" sz="1600" b="0" i="0" dirty="0">
              <a:solidFill>
                <a:schemeClr val="tx1"/>
              </a:solidFill>
              <a:effectLst/>
              <a:latin typeface="Söhne"/>
            </a:endParaRPr>
          </a:p>
          <a:p>
            <a:pPr algn="just"/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Конструкторы для школ: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</a:p>
          <a:p>
            <a:pPr marL="114300" indent="0" algn="just">
              <a:buNone/>
            </a:pP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Образовательные учреждения ограничиваются использованием устаревших технологий в обучении, поскольку отсутствует подходящее образовательное оборудование. Это приводит к недостаточной подготовке учеников к работе с современными технологиями и ограничивает их возможности в изучении беспилотных систем. </a:t>
            </a:r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(Стоимость  учебного  БПЛА в России может варьироваться </a:t>
            </a:r>
            <a:r>
              <a:rPr lang="en-US" sz="1600" i="1" dirty="0">
                <a:solidFill>
                  <a:schemeClr val="tx1"/>
                </a:solidFill>
                <a:latin typeface="Söhne"/>
              </a:rPr>
              <a:t>~</a:t>
            </a:r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150 тысячи рублей.)</a:t>
            </a:r>
            <a:endParaRPr lang="ru-RU" sz="16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/>
              <a:t>Наше решение - продукт</a:t>
            </a:r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body" idx="1"/>
          </p:nvPr>
        </p:nvSpPr>
        <p:spPr>
          <a:xfrm>
            <a:off x="219456" y="1481328"/>
            <a:ext cx="11814048" cy="531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l">
              <a:buNone/>
            </a:pPr>
            <a:r>
              <a:rPr lang="ru-RU" sz="1600" dirty="0">
                <a:solidFill>
                  <a:schemeClr val="tx1"/>
                </a:solidFill>
                <a:latin typeface="Söhne"/>
              </a:rPr>
              <a:t>В проекте разрабатываются 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БПЛА для решения уникальных задач в различных сегментах: специальное применение, сельское хозяйство, геодезия и образование.</a:t>
            </a:r>
          </a:p>
          <a:p>
            <a:pPr algn="l"/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Основные характеристики продукта:</a:t>
            </a:r>
            <a:endParaRPr lang="ru-RU" sz="16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Характеристики: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Длительное время полета, выдающаяся дальность и точность мониторинга.</a:t>
            </a: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Адаптированность к разнообразным условиям: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Способность работать в различных погодных условиях, обеспечивая надежность в любых климатических зонах.</a:t>
            </a: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Специализированное оборудование: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Возможность установки датчиков и оборудования для конкретных задач.</a:t>
            </a:r>
          </a:p>
          <a:p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Как это помогает нашим клиентам:</a:t>
            </a:r>
            <a:endParaRPr lang="ru-RU" sz="1600" b="0" i="0" dirty="0">
              <a:solidFill>
                <a:schemeClr val="tx1"/>
              </a:solidFill>
              <a:effectLst/>
              <a:latin typeface="Söhne"/>
            </a:endParaRP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Эффективность операций: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Наш БПЛА увеличивает оперативность и эффективность миссий в специальных применениях, сельском хозяйстве, геодезии и образовании.</a:t>
            </a: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Экономия ресурсов: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Уменьшение затрат на аренду устаревших моделей и повышение точности мониторинга, что приводит к экономии времени и средств.</a:t>
            </a:r>
          </a:p>
          <a:p>
            <a:pPr marL="114300" indent="0" algn="l">
              <a:buNone/>
            </a:pPr>
            <a:r>
              <a:rPr lang="ru-RU" sz="1600" b="1" i="0" dirty="0">
                <a:solidFill>
                  <a:schemeClr val="tx1"/>
                </a:solidFill>
                <a:effectLst/>
                <a:latin typeface="Söhne"/>
              </a:rPr>
              <a:t>Интеграция в образовательный процесс: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Легкая сборка и безопасное использование позволяют внедрять современные технологии в образовательные программы, обогащая учебный опыт.</a:t>
            </a:r>
          </a:p>
          <a:p>
            <a:pPr marL="114300" indent="0" algn="l">
              <a:buNone/>
            </a:pPr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Текущий этап разработки: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Söhne"/>
              </a:rPr>
              <a:t> Мы находимся на стадии НИОКР (Научно-исследовательские и опытно-конструкторские работы).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522889" y="410954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Преимущества перед конкурентами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1F7533-6BB9-83C5-4298-EFFB40DB0B70}"/>
              </a:ext>
            </a:extLst>
          </p:cNvPr>
          <p:cNvSpPr txBox="1"/>
          <p:nvPr/>
        </p:nvSpPr>
        <p:spPr>
          <a:xfrm>
            <a:off x="0" y="1430288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Специальное применение: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Бюро использует передовые технологии для создания беспилотных систем с высоким уровнем точности и эффективности для разных сценариев применения.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Индивидуальный подход: Гибкие решения, разработанные с учетом специфических потребностей клиентов в мониторинге и управлении объектами.</a:t>
            </a:r>
          </a:p>
          <a:p>
            <a:pPr algn="l"/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Сельское хозяйство: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Бюро предлагает беспилотные системы, которые обеспечивают точное управление полями в различных погодных условиях, повышая урожайность.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БПЛА обладают уникальной грузоподъемностью, что способствует максимизации производства.</a:t>
            </a:r>
          </a:p>
          <a:p>
            <a:pPr algn="l"/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Геодезия: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Высокая точность и надежность: Разработка высокоточных систем для мониторинга линейных сооружений и сбора данных для геодезических работ, обеспечивая точность и эффективность.</a:t>
            </a:r>
          </a:p>
          <a:p>
            <a:pPr algn="l"/>
            <a:r>
              <a:rPr lang="ru-RU" sz="2000" b="1" i="0" dirty="0">
                <a:solidFill>
                  <a:schemeClr val="tx1"/>
                </a:solidFill>
                <a:effectLst/>
                <a:latin typeface="Söhne"/>
              </a:rPr>
              <a:t>Конструкторы для школ:</a:t>
            </a:r>
          </a:p>
          <a:p>
            <a:pPr algn="l"/>
            <a:r>
              <a:rPr lang="ru-RU" sz="2000" b="0" i="0" dirty="0">
                <a:solidFill>
                  <a:schemeClr val="tx1"/>
                </a:solidFill>
                <a:effectLst/>
                <a:latin typeface="Söhne"/>
              </a:rPr>
              <a:t>Интеграция с образованием: Разработка безопасных и простых в использовании образовательных БПЛА, которые способствуют внедрению современных технологий в учебные программы, стимулируя интерес учеников к инновациям.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Рынок</a:t>
            </a:r>
            <a:endParaRPr dirty="0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AB3935F-C862-360B-DF84-4A50E7F3A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863514"/>
              </p:ext>
            </p:extLst>
          </p:nvPr>
        </p:nvGraphicFramePr>
        <p:xfrm>
          <a:off x="0" y="1114425"/>
          <a:ext cx="12192000" cy="5743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Модель монетизации</a:t>
            </a:r>
            <a:endParaRPr dirty="0"/>
          </a:p>
        </p:txBody>
      </p:sp>
      <p:sp>
        <p:nvSpPr>
          <p:cNvPr id="123" name="Google Shape;123;p7"/>
          <p:cNvSpPr txBox="1">
            <a:spLocks noGrp="1"/>
          </p:cNvSpPr>
          <p:nvPr>
            <p:ph type="body" idx="1"/>
          </p:nvPr>
        </p:nvSpPr>
        <p:spPr>
          <a:xfrm>
            <a:off x="0" y="1460938"/>
            <a:ext cx="12192000" cy="5397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Продажа оборудования: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Основная модель монетизации может быть связана с продажей самостоятельных БПЛА для каждого из указанных сегментов (специальное применение, агрокультуры, геодезия, образовательные цели).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Подписка на программное обеспечение или услуги: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подписок на специализированное программное обеспечение для управления, мониторинга или аналитики, связанное с использованием БПЛА. Это может включать в себя доступ к платформе для сбора и анализа данных, обучающим материалам для образовательных целей и прочее.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Услуги дополнительного обслуживания и </a:t>
            </a:r>
            <a:r>
              <a:rPr lang="ru-RU" dirty="0">
                <a:solidFill>
                  <a:srgbClr val="000000"/>
                </a:solidFill>
              </a:rPr>
              <a:t>обучения</a:t>
            </a: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услуг по обслуживанию, ремонту, обучению и консультациям для пользователей БПЛА, включая настройку и индивидуальное обучение для специфических задач каждого сегмента.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Лизинг и аренда оборудования: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endParaRPr lang="ru-RU"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Предоставление услуги аренды или лизинга БПЛА для клиентов, которые не готовы приобрести его полностью, но хотели бы использовать его на временной основе.</a:t>
            </a:r>
            <a:endParaRPr sz="28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/>
              <a:t>Дорожная карта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254000" y="3196094"/>
            <a:ext cx="1808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Разработка прототипа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25400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01.12.2024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254000" y="5255895"/>
            <a:ext cx="193439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Конструкторская документация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2783840" y="3057594"/>
            <a:ext cx="180848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Calibri"/>
                <a:ea typeface="Calibri"/>
                <a:cs typeface="Calibri"/>
                <a:sym typeface="Calibri"/>
              </a:rPr>
              <a:t>Сборка прототипа и доработка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275336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01.06.2025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753360" y="5255895"/>
            <a:ext cx="1808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Calibri"/>
                <a:ea typeface="Calibri"/>
                <a:cs typeface="Calibri"/>
                <a:sym typeface="Calibri"/>
              </a:rPr>
              <a:t>Собраний прототип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5252720" y="3196094"/>
            <a:ext cx="1808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Испытания прототипа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525272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01.12.2025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5252720" y="5255895"/>
            <a:ext cx="180848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Подтверждение теоретических показателей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 txBox="1"/>
          <p:nvPr/>
        </p:nvSpPr>
        <p:spPr>
          <a:xfrm>
            <a:off x="7752080" y="3196094"/>
            <a:ext cx="1808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Серийное производство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7752080" y="4364494"/>
            <a:ext cx="18084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01.06.2026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7752080" y="5255895"/>
            <a:ext cx="1808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Готовый продукт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8"/>
          <p:cNvCxnSpPr/>
          <p:nvPr/>
        </p:nvCxnSpPr>
        <p:spPr>
          <a:xfrm>
            <a:off x="254000" y="4023360"/>
            <a:ext cx="11805920" cy="0"/>
          </a:xfrm>
          <a:prstGeom prst="straightConnector1">
            <a:avLst/>
          </a:prstGeom>
          <a:noFill/>
          <a:ln w="57150" cap="flat" cmpd="sng">
            <a:solidFill>
              <a:srgbClr val="9D5DA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6" name="Google Shape;146;p8"/>
          <p:cNvCxnSpPr/>
          <p:nvPr/>
        </p:nvCxnSpPr>
        <p:spPr>
          <a:xfrm>
            <a:off x="1148080" y="4029214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7" name="Google Shape;147;p8"/>
          <p:cNvCxnSpPr/>
          <p:nvPr/>
        </p:nvCxnSpPr>
        <p:spPr>
          <a:xfrm>
            <a:off x="368808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8" name="Google Shape;148;p8"/>
          <p:cNvCxnSpPr/>
          <p:nvPr/>
        </p:nvCxnSpPr>
        <p:spPr>
          <a:xfrm>
            <a:off x="609600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49" name="Google Shape;149;p8"/>
          <p:cNvCxnSpPr/>
          <p:nvPr/>
        </p:nvCxnSpPr>
        <p:spPr>
          <a:xfrm>
            <a:off x="8636000" y="4023360"/>
            <a:ext cx="0" cy="415826"/>
          </a:xfrm>
          <a:prstGeom prst="straightConnector1">
            <a:avLst/>
          </a:prstGeom>
          <a:noFill/>
          <a:ln w="38100" cap="flat" cmpd="sng">
            <a:solidFill>
              <a:srgbClr val="9D5DA9"/>
            </a:solidFill>
            <a:prstDash val="solid"/>
            <a:miter lim="800000"/>
            <a:headEnd type="oval" w="med" len="med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title"/>
          </p:nvPr>
        </p:nvSpPr>
        <p:spPr>
          <a:xfrm>
            <a:off x="8382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body" idx="1"/>
          </p:nvPr>
        </p:nvSpPr>
        <p:spPr>
          <a:xfrm>
            <a:off x="2521819" y="3842970"/>
            <a:ext cx="2560319" cy="72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Аревков Максим</a:t>
            </a:r>
            <a:br>
              <a:rPr lang="ru-RU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роль / Руководитель конструкторского бюро</a:t>
            </a:r>
            <a:endParaRPr dirty="0"/>
          </a:p>
        </p:txBody>
      </p:sp>
      <p:sp>
        <p:nvSpPr>
          <p:cNvPr id="157" name="Google Shape;157;p9"/>
          <p:cNvSpPr/>
          <p:nvPr/>
        </p:nvSpPr>
        <p:spPr>
          <a:xfrm>
            <a:off x="2997200" y="1930384"/>
            <a:ext cx="1582420" cy="1834991"/>
          </a:xfrm>
          <a:prstGeom prst="rect">
            <a:avLst/>
          </a:prstGeom>
          <a:solidFill>
            <a:srgbClr val="DEC3E6"/>
          </a:solidFill>
          <a:ln w="12700" cap="flat" cmpd="sng">
            <a:solidFill>
              <a:srgbClr val="9D5DA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7830486" y="3842970"/>
            <a:ext cx="2159000" cy="72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Цвиликова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Татьяна</a:t>
            </a:r>
            <a:br>
              <a:rPr lang="ru-RU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роль / Руководитель ДПО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8118776" y="1930384"/>
            <a:ext cx="1582420" cy="1834991"/>
          </a:xfrm>
          <a:prstGeom prst="rect">
            <a:avLst/>
          </a:prstGeom>
          <a:solidFill>
            <a:srgbClr val="DEC3E6"/>
          </a:solidFill>
          <a:ln w="12700" cap="flat" cmpd="sng">
            <a:solidFill>
              <a:srgbClr val="9D5DA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685800" y="579120"/>
            <a:ext cx="10515600" cy="111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dirty="0"/>
              <a:t>Запрос на поддержку</a:t>
            </a:r>
            <a:endParaRPr dirty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body" idx="1"/>
          </p:nvPr>
        </p:nvSpPr>
        <p:spPr>
          <a:xfrm>
            <a:off x="1" y="1690688"/>
            <a:ext cx="12086896" cy="3358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Партнерства: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Исследовательские партнерства: Сотрудничество с исследовательскими центрами для инновационных разработок, улучшения технологий и создания новых функциональных возможностей.</a:t>
            </a:r>
          </a:p>
        </p:txBody>
      </p:sp>
      <p:sp>
        <p:nvSpPr>
          <p:cNvPr id="171" name="Google Shape;171;p10"/>
          <p:cNvSpPr txBox="1"/>
          <p:nvPr/>
        </p:nvSpPr>
        <p:spPr>
          <a:xfrm>
            <a:off x="685800" y="5049520"/>
            <a:ext cx="3002280" cy="14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Контакты </a:t>
            </a:r>
            <a:endParaRPr/>
          </a:p>
        </p:txBody>
      </p:sp>
      <p:sp>
        <p:nvSpPr>
          <p:cNvPr id="172" name="Google Shape;172;p10"/>
          <p:cNvSpPr txBox="1"/>
          <p:nvPr/>
        </p:nvSpPr>
        <p:spPr>
          <a:xfrm>
            <a:off x="3513420" y="5167312"/>
            <a:ext cx="806704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89241451495</a:t>
            </a:r>
            <a:endParaRPr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maksim.arevkov@yandex.ru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1348</Words>
  <Application>Microsoft Office PowerPoint</Application>
  <PresentationFormat>Широкоэкранный</PresentationFormat>
  <Paragraphs>97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Roboto Condensed</vt:lpstr>
      <vt:lpstr>Söhne</vt:lpstr>
      <vt:lpstr>Times New Roman</vt:lpstr>
      <vt:lpstr>Тема Office</vt:lpstr>
      <vt:lpstr>AmurSkyTech</vt:lpstr>
      <vt:lpstr>Проблема потребителя</vt:lpstr>
      <vt:lpstr>Как решается проблема сейчас</vt:lpstr>
      <vt:lpstr>Наше решение - продукт</vt:lpstr>
      <vt:lpstr>Преимущества перед конкурентами</vt:lpstr>
      <vt:lpstr>Рынок</vt:lpstr>
      <vt:lpstr>Модель монетизации</vt:lpstr>
      <vt:lpstr>Дорожная карта</vt:lpstr>
      <vt:lpstr>Команда</vt:lpstr>
      <vt:lpstr>Запрос на поддержку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Алексей Мокеев</dc:creator>
  <cp:lastModifiedBy>4234</cp:lastModifiedBy>
  <cp:revision>17</cp:revision>
  <dcterms:created xsi:type="dcterms:W3CDTF">2023-10-29T14:49:51Z</dcterms:created>
  <dcterms:modified xsi:type="dcterms:W3CDTF">2023-12-14T06:13:12Z</dcterms:modified>
</cp:coreProperties>
</file>