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69" d="100"/>
          <a:sy n="69" d="100"/>
        </p:scale>
        <p:origin x="20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31.05.2022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jpg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Всероссийский туристско-спасательный центр «Горячая земля»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Проектная команда:</a:t>
            </a:r>
          </a:p>
          <a:p>
            <a:r>
              <a:rPr lang="ru-RU" dirty="0" smtClean="0"/>
              <a:t>Потанина Елена</a:t>
            </a:r>
          </a:p>
          <a:p>
            <a:r>
              <a:rPr lang="ru-RU" dirty="0" err="1" smtClean="0"/>
              <a:t>Шерская</a:t>
            </a:r>
            <a:r>
              <a:rPr lang="ru-RU" dirty="0" smtClean="0"/>
              <a:t> Мария</a:t>
            </a:r>
          </a:p>
          <a:p>
            <a:r>
              <a:rPr lang="ru-RU" dirty="0" smtClean="0"/>
              <a:t>Конищева Инна</a:t>
            </a:r>
          </a:p>
          <a:p>
            <a:r>
              <a:rPr lang="ru-RU" dirty="0" err="1" smtClean="0"/>
              <a:t>Ряписов</a:t>
            </a:r>
            <a:r>
              <a:rPr lang="ru-RU" dirty="0" smtClean="0"/>
              <a:t> Максим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522965" cy="7554912"/>
          </a:xfrm>
        </p:spPr>
        <p:txBody>
          <a:bodyPr/>
          <a:lstStyle/>
          <a:p>
            <a:r>
              <a:rPr lang="ru-RU" dirty="0" smtClean="0">
                <a:solidFill>
                  <a:srgbClr val="000000"/>
                </a:solidFill>
                <a:latin typeface="Roboto"/>
              </a:rPr>
              <a:t>Актуальность проекта определяют такие вызовы времени как: 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экологические, экономические, </a:t>
            </a:r>
            <a:r>
              <a:rPr lang="ru-RU" dirty="0" smtClean="0">
                <a:solidFill>
                  <a:srgbClr val="000000"/>
                </a:solidFill>
                <a:latin typeface="Roboto"/>
              </a:rPr>
              <a:t>социальные и образовательные. </a:t>
            </a:r>
          </a:p>
          <a:p>
            <a:r>
              <a:rPr lang="ru-RU" dirty="0" smtClean="0">
                <a:solidFill>
                  <a:srgbClr val="000000"/>
                </a:solidFill>
                <a:latin typeface="Roboto"/>
              </a:rPr>
              <a:t>Задача 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школы - подготовить детей к будущему, которое их ждет, помочь им </a:t>
            </a:r>
            <a:r>
              <a:rPr lang="ru-RU" dirty="0" smtClean="0">
                <a:solidFill>
                  <a:srgbClr val="000000"/>
                </a:solidFill>
                <a:latin typeface="Roboto"/>
              </a:rPr>
              <a:t>самоопределиться, сформировать особый тип мышления, который поможет им стать востребованными специалистами, уверенными в себе людьми, взрослыми, перед которыми нет границ.</a:t>
            </a:r>
          </a:p>
          <a:p>
            <a:r>
              <a:rPr lang="ru-RU" dirty="0" smtClean="0">
                <a:solidFill>
                  <a:srgbClr val="000000"/>
                </a:solidFill>
                <a:latin typeface="Roboto"/>
              </a:rPr>
              <a:t>Мы провели с учащимися школы, родителями, педагогами и партнерами школы лабораторию будущего, по результатам которой сделали вывод, что необходимо создать пространство, которое:</a:t>
            </a:r>
          </a:p>
          <a:p>
            <a:pPr marL="358775" indent="-342900">
              <a:buFontTx/>
              <a:buChar char="-"/>
            </a:pPr>
            <a:r>
              <a:rPr lang="ru-RU" dirty="0" smtClean="0">
                <a:solidFill>
                  <a:srgbClr val="000000"/>
                </a:solidFill>
                <a:latin typeface="Roboto"/>
              </a:rPr>
              <a:t>помогает находить идеи, актуальные для открытия собственного бизнеса в регионах – центрах туризма; </a:t>
            </a:r>
          </a:p>
          <a:p>
            <a:pPr marL="358775" indent="-342900">
              <a:buFontTx/>
              <a:buChar char="-"/>
            </a:pPr>
            <a:r>
              <a:rPr lang="ru-RU" dirty="0" smtClean="0">
                <a:solidFill>
                  <a:srgbClr val="000000"/>
                </a:solidFill>
                <a:latin typeface="Roboto"/>
              </a:rPr>
              <a:t>обучает безопасной жизнедеятельности;</a:t>
            </a:r>
          </a:p>
          <a:p>
            <a:pPr marL="358775" indent="-342900">
              <a:buFontTx/>
              <a:buChar char="-"/>
            </a:pPr>
            <a:r>
              <a:rPr lang="ru-RU" dirty="0" smtClean="0">
                <a:solidFill>
                  <a:srgbClr val="000000"/>
                </a:solidFill>
                <a:latin typeface="Roboto"/>
              </a:rPr>
              <a:t>дает возможность профессионально самоопределиться и стать востребованным специалистом на Камчатке или в любом другом регионе;</a:t>
            </a:r>
          </a:p>
          <a:p>
            <a:pPr marL="358775" indent="-342900">
              <a:buFontTx/>
              <a:buChar char="-"/>
            </a:pPr>
            <a:r>
              <a:rPr lang="ru-RU" dirty="0" smtClean="0">
                <a:solidFill>
                  <a:srgbClr val="000000"/>
                </a:solidFill>
                <a:latin typeface="Roboto"/>
              </a:rPr>
              <a:t>оснащено оборудованием (</a:t>
            </a:r>
            <a:r>
              <a:rPr lang="ru-RU" dirty="0" err="1" smtClean="0">
                <a:solidFill>
                  <a:srgbClr val="000000"/>
                </a:solidFill>
                <a:latin typeface="Roboto"/>
              </a:rPr>
              <a:t>роботехническим</a:t>
            </a:r>
            <a:r>
              <a:rPr lang="ru-RU" dirty="0" smtClean="0">
                <a:solidFill>
                  <a:srgbClr val="000000"/>
                </a:solidFill>
                <a:latin typeface="Roboto"/>
              </a:rPr>
              <a:t>, беспилотными летательными аппаратами, </a:t>
            </a:r>
            <a:r>
              <a:rPr lang="en-US" dirty="0" smtClean="0">
                <a:solidFill>
                  <a:srgbClr val="000000"/>
                </a:solidFill>
                <a:latin typeface="Roboto"/>
              </a:rPr>
              <a:t>IT</a:t>
            </a:r>
            <a:r>
              <a:rPr lang="ru-RU" dirty="0" smtClean="0">
                <a:solidFill>
                  <a:srgbClr val="000000"/>
                </a:solidFill>
                <a:latin typeface="Roboto"/>
              </a:rPr>
              <a:t> и пр.), позволяющим развивать необходимые для «будущего» взрослого компетенции;</a:t>
            </a:r>
          </a:p>
          <a:p>
            <a:pPr marL="358775" indent="-342900">
              <a:buFontTx/>
              <a:buChar char="-"/>
            </a:pPr>
            <a:r>
              <a:rPr lang="ru-RU" dirty="0" smtClean="0">
                <a:solidFill>
                  <a:srgbClr val="000000"/>
                </a:solidFill>
                <a:latin typeface="Roboto"/>
              </a:rPr>
              <a:t>в котором работают специалисты-практики в сфере туризма и спасения;</a:t>
            </a:r>
          </a:p>
          <a:p>
            <a:pPr marL="358775" indent="-342900">
              <a:buFontTx/>
              <a:buChar char="-"/>
            </a:pPr>
            <a:r>
              <a:rPr lang="ru-RU" dirty="0" smtClean="0">
                <a:solidFill>
                  <a:srgbClr val="000000"/>
                </a:solidFill>
                <a:latin typeface="Roboto"/>
              </a:rPr>
              <a:t>в котором взрослые, желающие научиться чему-то новому для себя или желающие получить новое образование, имели возможность сделать это в любое время;</a:t>
            </a:r>
          </a:p>
          <a:p>
            <a:pPr marL="358775" indent="-342900">
              <a:buFontTx/>
              <a:buChar char="-"/>
            </a:pPr>
            <a:r>
              <a:rPr lang="ru-RU" dirty="0" smtClean="0">
                <a:solidFill>
                  <a:srgbClr val="000000"/>
                </a:solidFill>
                <a:latin typeface="Roboto"/>
              </a:rPr>
              <a:t>в котором есть возможность создавать свои проекты в сферах от </a:t>
            </a:r>
            <a:r>
              <a:rPr lang="en-US" dirty="0" smtClean="0">
                <a:solidFill>
                  <a:srgbClr val="000000"/>
                </a:solidFill>
                <a:latin typeface="Roboto"/>
              </a:rPr>
              <a:t>IT</a:t>
            </a:r>
            <a:r>
              <a:rPr lang="ru-RU" dirty="0" smtClean="0">
                <a:solidFill>
                  <a:srgbClr val="000000"/>
                </a:solidFill>
                <a:latin typeface="Roboto"/>
              </a:rPr>
              <a:t> до социокультурной направленности, ориентированные на развитие туристического потенциала регионов. </a:t>
            </a:r>
            <a:endParaRPr lang="ru-RU" dirty="0">
              <a:solidFill>
                <a:srgbClr val="000000"/>
              </a:solidFill>
              <a:latin typeface="Roboto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Roboto"/>
              </a:rPr>
              <a:t>Мы 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живем на Камчатке...Это край, где много гор, лесов, рек...Ежегодно регион встречает много гостей, желающих активно провести  свой отпуск и ежегодно мы читаем о том, что туристы погибают из-за несоблюдения техники безопасности, незнания как поступить при встрече с дикими животными, непонимания особенностей строения того или иного участка в пеших турах</a:t>
            </a:r>
            <a:r>
              <a:rPr lang="ru-RU" dirty="0" smtClean="0">
                <a:solidFill>
                  <a:srgbClr val="000000"/>
                </a:solidFill>
                <a:latin typeface="Roboto"/>
              </a:rPr>
              <a:t>. И в наших силах изменить ситуацию и не только сократить число несчастных случаев, но и повысить туристскую культуру у жителей нашей страны.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 </a:t>
            </a:r>
            <a:endParaRPr lang="ru-RU" dirty="0" smtClean="0">
              <a:solidFill>
                <a:srgbClr val="000000"/>
              </a:solidFill>
              <a:latin typeface="Roboto"/>
            </a:endParaRPr>
          </a:p>
          <a:p>
            <a:endParaRPr lang="ru-RU" dirty="0">
              <a:solidFill>
                <a:srgbClr val="000000"/>
              </a:solidFill>
              <a:latin typeface="Roboto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58775" indent="-342900">
              <a:buFontTx/>
              <a:buChar char="-"/>
            </a:pPr>
            <a:r>
              <a:rPr lang="ru-RU" dirty="0" smtClean="0"/>
              <a:t>Отсутствие открытых для всех людей центров по подготовке к туризму (в том числе экстремальному) с возможностью проживания и применения навыков в реальной среде;</a:t>
            </a:r>
          </a:p>
          <a:p>
            <a:pPr marL="358775" indent="-342900">
              <a:buFontTx/>
              <a:buChar char="-"/>
            </a:pPr>
            <a:r>
              <a:rPr lang="ru-RU" dirty="0" smtClean="0"/>
              <a:t>Потребность получить новые знания, умения и навыки не зависимо от возраста;</a:t>
            </a:r>
          </a:p>
          <a:p>
            <a:pPr marL="358775" indent="-342900">
              <a:buFontTx/>
              <a:buChar char="-"/>
            </a:pPr>
            <a:r>
              <a:rPr lang="ru-RU" dirty="0" smtClean="0"/>
              <a:t>Потребность внести свой вклад в развитие региона.</a:t>
            </a:r>
          </a:p>
          <a:p>
            <a:pPr marL="358775" indent="-342900">
              <a:buFontTx/>
              <a:buChar char="-"/>
            </a:pPr>
            <a:endParaRPr lang="ru-RU" dirty="0" smtClean="0"/>
          </a:p>
          <a:p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358775" indent="-342900">
              <a:buFontTx/>
              <a:buChar char="-"/>
            </a:pPr>
            <a:r>
              <a:rPr lang="ru-RU" dirty="0" smtClean="0"/>
              <a:t>Практические занятия носят краткосрочный характер, не достаточно эффективно закрепляются на практике;</a:t>
            </a:r>
          </a:p>
          <a:p>
            <a:pPr marL="358775" indent="-342900">
              <a:buFontTx/>
              <a:buChar char="-"/>
            </a:pPr>
            <a:r>
              <a:rPr lang="ru-RU" dirty="0" smtClean="0"/>
              <a:t>Отсутствует возможность пройти обучение всем  желающим и в любое время во взаимодействии с профессионалами-практиками;</a:t>
            </a:r>
          </a:p>
          <a:p>
            <a:pPr marL="358775" indent="-342900">
              <a:buFontTx/>
              <a:buChar char="-"/>
            </a:pPr>
            <a:r>
              <a:rPr lang="ru-RU" dirty="0" smtClean="0"/>
              <a:t>Отсутствует организация, готовая взять на себя ответственность за комплексную работу с населением, имеющая цель увеличения числа граждан с высокой экологической, туристской, «</a:t>
            </a:r>
            <a:r>
              <a:rPr lang="ru-RU" dirty="0" err="1" smtClean="0"/>
              <a:t>жизнеохранной</a:t>
            </a:r>
            <a:r>
              <a:rPr lang="ru-RU" dirty="0" smtClean="0"/>
              <a:t>» ответственностью и внутренней потребностью развития туристического потенциала регионов.</a:t>
            </a:r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58775" indent="-342900">
              <a:buFontTx/>
              <a:buChar char="-"/>
            </a:pPr>
            <a:r>
              <a:rPr lang="ru-RU" dirty="0" smtClean="0"/>
              <a:t>Размещение тренировочной базы в санаторно-курортной зоне;</a:t>
            </a:r>
          </a:p>
          <a:p>
            <a:pPr marL="358775" indent="-342900">
              <a:buFontTx/>
              <a:buChar char="-"/>
            </a:pPr>
            <a:r>
              <a:rPr lang="ru-RU" dirty="0" smtClean="0"/>
              <a:t>Практическая отработка полученных знаний и навыков на практике в реальных условиях;</a:t>
            </a:r>
          </a:p>
          <a:p>
            <a:pPr marL="358775" indent="-342900">
              <a:buFontTx/>
              <a:buChar char="-"/>
            </a:pPr>
            <a:r>
              <a:rPr lang="ru-RU" dirty="0" smtClean="0"/>
              <a:t>Полное погружение в процесс обучения;</a:t>
            </a:r>
          </a:p>
          <a:p>
            <a:pPr marL="358775" indent="-342900">
              <a:buFontTx/>
              <a:buChar char="-"/>
            </a:pPr>
            <a:r>
              <a:rPr lang="ru-RU" dirty="0" smtClean="0"/>
              <a:t>Уникальные образовательные программы;</a:t>
            </a:r>
          </a:p>
          <a:p>
            <a:pPr marL="358775" indent="-342900">
              <a:buFontTx/>
              <a:buChar char="-"/>
            </a:pPr>
            <a:r>
              <a:rPr lang="ru-RU" dirty="0" smtClean="0"/>
              <a:t>Отсутствие возрастных ограничений.</a:t>
            </a:r>
          </a:p>
          <a:p>
            <a:pPr marL="358775" indent="-34290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Образование</a:t>
            </a:r>
          </a:p>
          <a:p>
            <a:r>
              <a:rPr lang="ru-RU" dirty="0" smtClean="0"/>
              <a:t>Конкуренцию составляют лагеря, имеющие цель создания условий для отдыха и получения минимальных знаний о туризме и безопасного поведения в нем, центры детско-юношеского туризма, организации дополнительного образования детей и взрослых, предоставляющие программы </a:t>
            </a:r>
            <a:r>
              <a:rPr lang="ru-RU" dirty="0"/>
              <a:t>туристско-краеведческой </a:t>
            </a:r>
            <a:r>
              <a:rPr lang="ru-RU" dirty="0" smtClean="0"/>
              <a:t>направленности.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Целевые группы: люди всех возрастов, для которых обучение в центре вызвано внутренней потребностью или является обязательным в соответствии с региональными/федеральными нормативно-правовыми актами.</a:t>
            </a:r>
          </a:p>
          <a:p>
            <a:endParaRPr lang="ru-RU" dirty="0"/>
          </a:p>
          <a:p>
            <a:r>
              <a:rPr lang="ru-RU" dirty="0" smtClean="0"/>
              <a:t>Каналы сбыта: информирование образовательных организаций через сотрудничество с региональными Министерствами образования, заключение с регионами соглашений о сотрудничестве, отзывы людей, прошедших обучение и истории о том, как изменилась их жизнь через полгода/год после обучения (информацию размещать в общественных местах и в средствах массовой информации).</a:t>
            </a:r>
          </a:p>
          <a:p>
            <a:r>
              <a:rPr lang="ru-RU" dirty="0" smtClean="0"/>
              <a:t>Взаимоотношение с клиентами: различные акции, предоставление скидок на коллективное обучение, индивидуальный подход.</a:t>
            </a:r>
          </a:p>
          <a:p>
            <a:r>
              <a:rPr lang="ru-RU" dirty="0" smtClean="0"/>
              <a:t>Потоки поступления доходов: средства предприятий, средства граждан, средства, полученные в конкурсах на получение грантов.</a:t>
            </a:r>
          </a:p>
          <a:p>
            <a:r>
              <a:rPr lang="ru-RU" dirty="0" smtClean="0"/>
              <a:t>Ключевые ресурсы: 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территория 12 Га, соглашение о сотрудничестве с ГУ МЧС России по Камчатскому краю, команда педагогов и администрации МБОУ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Термальненская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СШ, соглашение о сотрудничестве НОЦ "Ойкумена" (экологическое направление), сотрудничество со специалистами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РАНХиГС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и Школы навигаторов. </a:t>
            </a:r>
            <a:endParaRPr lang="ru-RU" dirty="0" smtClean="0">
              <a:solidFill>
                <a:srgbClr val="000000"/>
              </a:solidFill>
              <a:latin typeface="Roboto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Roboto"/>
              </a:rPr>
              <a:t>Ключевые процессы: образование, проектирование, «работа с собой».</a:t>
            </a:r>
          </a:p>
          <a:p>
            <a:r>
              <a:rPr lang="ru-RU" dirty="0" smtClean="0">
                <a:solidFill>
                  <a:srgbClr val="000000"/>
                </a:solidFill>
                <a:latin typeface="Roboto"/>
              </a:rPr>
              <a:t>Ключевые партнеры: 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ГУ МЧС </a:t>
            </a:r>
            <a:r>
              <a:rPr lang="ru-RU" dirty="0" smtClean="0">
                <a:solidFill>
                  <a:srgbClr val="000000"/>
                </a:solidFill>
                <a:latin typeface="Roboto"/>
              </a:rPr>
              <a:t>России, НОЦ «Ойкумена», Музей «</a:t>
            </a:r>
            <a:r>
              <a:rPr lang="ru-RU" dirty="0" err="1" smtClean="0">
                <a:solidFill>
                  <a:srgbClr val="000000"/>
                </a:solidFill>
                <a:latin typeface="Roboto"/>
              </a:rPr>
              <a:t>Вулканариум</a:t>
            </a:r>
            <a:r>
              <a:rPr lang="ru-RU" dirty="0" smtClean="0">
                <a:solidFill>
                  <a:srgbClr val="000000"/>
                </a:solidFill>
                <a:latin typeface="Roboto"/>
              </a:rPr>
              <a:t>», </a:t>
            </a:r>
            <a:r>
              <a:rPr lang="ru-RU" dirty="0" err="1" smtClean="0">
                <a:solidFill>
                  <a:srgbClr val="000000"/>
                </a:solidFill>
                <a:latin typeface="Roboto"/>
              </a:rPr>
              <a:t>РАНХиГС</a:t>
            </a:r>
            <a:r>
              <a:rPr lang="ru-RU" dirty="0" smtClean="0">
                <a:solidFill>
                  <a:srgbClr val="000000"/>
                </a:solidFill>
                <a:latin typeface="Roboto"/>
              </a:rPr>
              <a:t>, Школа навигаторов.</a:t>
            </a:r>
          </a:p>
          <a:p>
            <a:r>
              <a:rPr lang="ru-RU" dirty="0" smtClean="0">
                <a:solidFill>
                  <a:srgbClr val="000000"/>
                </a:solidFill>
                <a:latin typeface="Roboto"/>
              </a:rPr>
              <a:t>Издержки: расходы на оплату оказываемых услуг, расходы на заработную плату, расходы на проектирование и строительство центра, расходы на тренировочное оборудование, расходы на приобретение </a:t>
            </a:r>
            <a:r>
              <a:rPr lang="ru-RU" dirty="0" err="1" smtClean="0">
                <a:solidFill>
                  <a:srgbClr val="000000"/>
                </a:solidFill>
                <a:latin typeface="Roboto"/>
              </a:rPr>
              <a:t>многофункционльного</a:t>
            </a:r>
            <a:r>
              <a:rPr lang="ru-RU" dirty="0" smtClean="0">
                <a:solidFill>
                  <a:srgbClr val="000000"/>
                </a:solidFill>
                <a:latin typeface="Roboto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Roboto"/>
              </a:rPr>
              <a:t>высокопроходимого</a:t>
            </a:r>
            <a:r>
              <a:rPr lang="ru-RU" dirty="0" smtClean="0">
                <a:solidFill>
                  <a:srgbClr val="000000"/>
                </a:solidFill>
                <a:latin typeface="Roboto"/>
              </a:rPr>
              <a:t> транспорта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lvl="0">
              <a:lnSpc>
                <a:spcPct val="110000"/>
              </a:lnSpc>
              <a:spcBef>
                <a:spcPts val="0"/>
              </a:spcBef>
            </a:pPr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Опыт проектной деятельности МБОУ </a:t>
            </a:r>
            <a:r>
              <a:rPr lang="ru-RU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Термальненская</a:t>
            </a:r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СШ:</a:t>
            </a:r>
            <a:endParaRPr 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lvl="0">
              <a:lnSpc>
                <a:spcPct val="100000"/>
              </a:lnSpc>
              <a:spcBef>
                <a:spcPts val="0"/>
              </a:spcBef>
            </a:pPr>
            <a:r>
              <a:rPr lang="ru-RU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2016 г. «Совершенствование условий для творческой самореализации учащихся»;</a:t>
            </a:r>
          </a:p>
          <a:p>
            <a:pPr marL="0" lvl="0">
              <a:lnSpc>
                <a:spcPct val="100000"/>
              </a:lnSpc>
              <a:spcBef>
                <a:spcPts val="0"/>
              </a:spcBef>
            </a:pPr>
            <a:r>
              <a:rPr lang="ru-RU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2017 г. «Создание многофункционального образовательного центра»;</a:t>
            </a:r>
          </a:p>
          <a:p>
            <a:pPr marL="0" lvl="0">
              <a:lnSpc>
                <a:spcPct val="100000"/>
              </a:lnSpc>
              <a:spcBef>
                <a:spcPts val="0"/>
              </a:spcBef>
            </a:pPr>
            <a:r>
              <a:rPr lang="ru-RU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2018 г. «Создание центра «Точка роста»;</a:t>
            </a:r>
          </a:p>
          <a:p>
            <a:pPr marL="0" lvl="0">
              <a:lnSpc>
                <a:spcPct val="100000"/>
              </a:lnSpc>
              <a:spcBef>
                <a:spcPts val="0"/>
              </a:spcBef>
            </a:pPr>
            <a:r>
              <a:rPr lang="ru-RU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2019 г. «Функциональные зоны как вектор развития инженерно-технического образования»;</a:t>
            </a:r>
          </a:p>
          <a:p>
            <a:pPr marL="0" lvl="0">
              <a:lnSpc>
                <a:spcPct val="100000"/>
              </a:lnSpc>
              <a:spcBef>
                <a:spcPts val="0"/>
              </a:spcBef>
            </a:pPr>
            <a:r>
              <a:rPr lang="ru-RU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2020 г. «Создание сети школ формирования предпринимательских компетенций «</a:t>
            </a:r>
            <a:r>
              <a:rPr lang="en-US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PRO-</a:t>
            </a:r>
            <a:r>
              <a:rPr lang="ru-RU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бизнес</a:t>
            </a:r>
            <a:r>
              <a:rPr lang="ru-RU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»</a:t>
            </a:r>
          </a:p>
          <a:p>
            <a:pPr marL="0" lvl="0">
              <a:lnSpc>
                <a:spcPct val="100000"/>
              </a:lnSpc>
              <a:spcBef>
                <a:spcPts val="0"/>
              </a:spcBef>
            </a:pPr>
            <a:endParaRPr lang="ru-RU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  <a:p>
            <a:pPr marL="0" lvl="0">
              <a:lnSpc>
                <a:spcPct val="100000"/>
              </a:lnSpc>
              <a:spcBef>
                <a:spcPts val="0"/>
              </a:spcBef>
            </a:pPr>
            <a:endParaRPr lang="ru-RU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Директор МБОУ </a:t>
            </a:r>
            <a:r>
              <a:rPr lang="ru-RU" dirty="0" err="1" smtClean="0"/>
              <a:t>Термальненская</a:t>
            </a:r>
            <a:r>
              <a:rPr lang="ru-RU" dirty="0" smtClean="0"/>
              <a:t> СШ,</a:t>
            </a:r>
            <a:r>
              <a:rPr lang="ru-RU" dirty="0"/>
              <a:t> </a:t>
            </a:r>
            <a:r>
              <a:rPr lang="ru-RU" dirty="0" smtClean="0"/>
              <a:t>руководитель и идейный вдохновитель реализуемых школой проектов</a:t>
            </a:r>
            <a:endParaRPr lang="ru-RU" dirty="0" smtClean="0"/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06" b="16206"/>
          <a:stretch>
            <a:fillRect/>
          </a:stretch>
        </p:blipFill>
        <p:spPr/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 smtClean="0"/>
              <a:t>Потанина Елена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 smtClean="0"/>
              <a:t>Учитель математики, педагог дополнительного образования (направление робототехника). В команде выполняет роль критика-аналитика</a:t>
            </a:r>
            <a:endParaRPr lang="ru-RU" dirty="0"/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 err="1" smtClean="0"/>
              <a:t>Шерская</a:t>
            </a:r>
            <a:r>
              <a:rPr lang="ru-RU" dirty="0" smtClean="0"/>
              <a:t> Мария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393680" y="7261818"/>
            <a:ext cx="4134612" cy="2228545"/>
          </a:xfrm>
        </p:spPr>
        <p:txBody>
          <a:bodyPr/>
          <a:lstStyle/>
          <a:p>
            <a:r>
              <a:rPr lang="ru-RU" dirty="0" smtClean="0"/>
              <a:t>Учитель истории, обществознания, руководитель структурного подразделения МБОУ </a:t>
            </a:r>
            <a:r>
              <a:rPr lang="ru-RU" dirty="0" err="1" smtClean="0"/>
              <a:t>Термальненская</a:t>
            </a:r>
            <a:r>
              <a:rPr lang="ru-RU" dirty="0" smtClean="0"/>
              <a:t> СШ Центра цифрового и гуманитарного профиля «Точка роста». В команде является тем, кто видит невидимое</a:t>
            </a:r>
            <a:endParaRPr lang="ru-RU" dirty="0"/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sz="quarter" idx="2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42" b="16642"/>
          <a:stretch>
            <a:fillRect/>
          </a:stretch>
        </p:blipFill>
        <p:spPr/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 err="1" smtClean="0"/>
              <a:t>Ряписов</a:t>
            </a:r>
            <a:r>
              <a:rPr lang="ru-RU" dirty="0" smtClean="0"/>
              <a:t> Максим</a:t>
            </a:r>
            <a:endParaRPr lang="ru-RU" dirty="0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ru-RU" dirty="0" smtClean="0"/>
              <a:t>Педагог дополнительного образования (экологическая направленность), куратор туристического класса</a:t>
            </a:r>
            <a:endParaRPr lang="ru-RU" dirty="0"/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ru-RU" dirty="0" smtClean="0"/>
              <a:t>Конищева Инна</a:t>
            </a:r>
            <a:endParaRPr lang="ru-RU" dirty="0"/>
          </a:p>
        </p:txBody>
      </p:sp>
      <p:pic>
        <p:nvPicPr>
          <p:cNvPr id="11" name="Рисунок 10"/>
          <p:cNvPicPr>
            <a:picLocks noGrp="1" noChangeAspect="1"/>
          </p:cNvPicPr>
          <p:nvPr>
            <p:ph type="pic" sz="quarter" idx="2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/>
      </p:pic>
      <p:pic>
        <p:nvPicPr>
          <p:cNvPr id="14" name="Рисунок 13"/>
          <p:cNvPicPr>
            <a:picLocks noGrp="1" noChangeAspect="1"/>
          </p:cNvPicPr>
          <p:nvPr>
            <p:ph type="pic" sz="quarter" idx="2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6" r="166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Необходима поддержка инвесторов и разработка нормативно-правовых актов на региональном/федеральном уровнях, закрепляющих необходимость прохождения обучения в Центре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termschool@termschool.ru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</a:t>
            </a:r>
            <a:r>
              <a:rPr lang="en-US" sz="2800" dirty="0" smtClean="0"/>
              <a:t>(</a:t>
            </a:r>
            <a:r>
              <a:rPr lang="en-US" sz="2800" dirty="0" smtClean="0"/>
              <a:t>900</a:t>
            </a:r>
            <a:r>
              <a:rPr lang="ru-RU" sz="2800" dirty="0" smtClean="0"/>
              <a:t>) </a:t>
            </a:r>
            <a:r>
              <a:rPr lang="en-US" sz="2800" dirty="0" smtClean="0"/>
              <a:t>682</a:t>
            </a:r>
            <a:r>
              <a:rPr lang="ru-RU" sz="2800" dirty="0" smtClean="0"/>
              <a:t>-</a:t>
            </a:r>
            <a:r>
              <a:rPr lang="en-US" sz="2800" dirty="0" smtClean="0"/>
              <a:t>00</a:t>
            </a:r>
            <a:r>
              <a:rPr lang="ru-RU" sz="2800" dirty="0" smtClean="0"/>
              <a:t>-</a:t>
            </a:r>
            <a:r>
              <a:rPr lang="en-US" sz="2800" dirty="0" smtClean="0"/>
              <a:t>00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elenaepotanina@yandex</a:t>
            </a:r>
            <a:r>
              <a:rPr lang="en-US" sz="2800" dirty="0" smtClean="0"/>
              <a:t>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schemas.microsoft.com/office/2006/metadata/properties"/>
    <ds:schemaRef ds:uri="http://www.w3.org/2000/xmlns/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dae585fd-f7dc-4d5a-b1b8-e5742ef77c8f"/>
    <ds:schemaRef ds:uri="f3f21cfc-4d3e-42b1-8a95-d7209818f9d6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4292</TotalTime>
  <Words>851</Words>
  <Application>Microsoft Office PowerPoint</Application>
  <PresentationFormat>Произвольный</PresentationFormat>
  <Paragraphs>78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Roboto</vt:lpstr>
      <vt:lpstr>ОБЛОЖКИ</vt:lpstr>
      <vt:lpstr>РАЗДЕЛИТЕЛИ</vt:lpstr>
      <vt:lpstr>Всероссийский туристско-спасательный центр «Горячая земля»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potanina</cp:lastModifiedBy>
  <cp:revision>232</cp:revision>
  <dcterms:created xsi:type="dcterms:W3CDTF">2021-03-01T12:07:13Z</dcterms:created>
  <dcterms:modified xsi:type="dcterms:W3CDTF">2022-05-31T19:04:14Z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