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7" r:id="rId2"/>
    <p:sldId id="265" r:id="rId3"/>
    <p:sldId id="266" r:id="rId4"/>
    <p:sldId id="267" r:id="rId5"/>
    <p:sldId id="269" r:id="rId6"/>
    <p:sldId id="263" r:id="rId7"/>
    <p:sldId id="270" r:id="rId8"/>
    <p:sldId id="268" r:id="rId9"/>
    <p:sldId id="262" r:id="rId10"/>
    <p:sldId id="264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194" y="4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660418664946525"/>
          <c:y val="8.9640794282590933E-2"/>
          <c:w val="0.23389060225293096"/>
          <c:h val="0.4171885521597064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Pt>
            <c:idx val="0"/>
            <c:bubble3D val="0"/>
            <c:explosion val="69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99-4E1F-85D8-839E690737E1}"/>
              </c:ext>
            </c:extLst>
          </c:dPt>
          <c:dPt>
            <c:idx val="1"/>
            <c:bubble3D val="0"/>
            <c:explosion val="68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99-4E1F-85D8-839E690737E1}"/>
              </c:ext>
            </c:extLst>
          </c:dPt>
          <c:dPt>
            <c:idx val="2"/>
            <c:bubble3D val="0"/>
            <c:explosion val="75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99-4E1F-85D8-839E690737E1}"/>
              </c:ext>
            </c:extLst>
          </c:dPt>
          <c:dPt>
            <c:idx val="3"/>
            <c:bubble3D val="0"/>
            <c:explosion val="39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99-4E1F-85D8-839E690737E1}"/>
              </c:ext>
            </c:extLst>
          </c:dPt>
          <c:dLbls>
            <c:dLbl>
              <c:idx val="0"/>
              <c:layout>
                <c:manualLayout>
                  <c:x val="1.7241362748012846E-2"/>
                  <c:y val="-5.4246677210038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E99-4E1F-85D8-839E690737E1}"/>
                </c:ext>
              </c:extLst>
            </c:dLbl>
            <c:dLbl>
              <c:idx val="1"/>
              <c:layout>
                <c:manualLayout>
                  <c:x val="-3.9089211117479374E-3"/>
                  <c:y val="1.8213038448534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E99-4E1F-85D8-839E690737E1}"/>
                </c:ext>
              </c:extLst>
            </c:dLbl>
            <c:dLbl>
              <c:idx val="2"/>
              <c:layout>
                <c:manualLayout>
                  <c:x val="-2.117228412182242E-2"/>
                  <c:y val="-0.122362079378345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E99-4E1F-85D8-839E690737E1}"/>
                </c:ext>
              </c:extLst>
            </c:dLbl>
            <c:dLbl>
              <c:idx val="3"/>
              <c:layout>
                <c:manualLayout>
                  <c:x val="-4.3906083991586145E-2"/>
                  <c:y val="4.79816036271317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E99-4E1F-85D8-839E690737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утилизировано</c:v>
                </c:pt>
                <c:pt idx="1">
                  <c:v>обработано</c:v>
                </c:pt>
                <c:pt idx="2">
                  <c:v>передано для захоронения</c:v>
                </c:pt>
                <c:pt idx="3">
                  <c:v>обезврежено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0.53</c:v>
                </c:pt>
                <c:pt idx="1">
                  <c:v>0.09</c:v>
                </c:pt>
                <c:pt idx="2">
                  <c:v>0.25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99-4E1F-85D8-839E69073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209243476777128"/>
          <c:y val="0.79881632106576694"/>
          <c:w val="0.85779924882295233"/>
          <c:h val="0.180795350305198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ООО «ВЭЛАРТУ»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Участник гос. Заказов</c:v>
                </c:pt>
                <c:pt idx="1">
                  <c:v>Экологичность производства</c:v>
                </c:pt>
                <c:pt idx="2">
                  <c:v>Ассортимент продукции</c:v>
                </c:pt>
                <c:pt idx="3">
                  <c:v>Подверженность продукции влиянию погодных условий</c:v>
                </c:pt>
                <c:pt idx="4">
                  <c:v>Цена продукции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7</c:v>
                </c:pt>
                <c:pt idx="3">
                  <c:v>9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63-4695-AE34-780B1B4C94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ООО «ПЗМИ»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Участник гос. Заказов</c:v>
                </c:pt>
                <c:pt idx="1">
                  <c:v>Экологичность производства</c:v>
                </c:pt>
                <c:pt idx="2">
                  <c:v>Ассортимент продукции</c:v>
                </c:pt>
                <c:pt idx="3">
                  <c:v>Подверженность продукции влиянию погодных условий</c:v>
                </c:pt>
                <c:pt idx="4">
                  <c:v>Цена продукции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</c:v>
                </c:pt>
                <c:pt idx="1">
                  <c:v>2</c:v>
                </c:pt>
                <c:pt idx="2">
                  <c:v>4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63-4695-AE34-780B1B4C94A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ООО «Пинто-Груп»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Участник гос. Заказов</c:v>
                </c:pt>
                <c:pt idx="1">
                  <c:v>Экологичность производства</c:v>
                </c:pt>
                <c:pt idx="2">
                  <c:v>Ассортимент продукции</c:v>
                </c:pt>
                <c:pt idx="3">
                  <c:v>Подверженность продукции влиянию погодных условий</c:v>
                </c:pt>
                <c:pt idx="4">
                  <c:v>Цена продукции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9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63-4695-AE34-780B1B4C9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5074976"/>
        <c:axId val="1235084128"/>
      </c:radarChart>
      <c:catAx>
        <c:axId val="1235074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1235084128"/>
        <c:crosses val="autoZero"/>
        <c:auto val="1"/>
        <c:lblAlgn val="ctr"/>
        <c:lblOffset val="100"/>
        <c:noMultiLvlLbl val="0"/>
      </c:catAx>
      <c:valAx>
        <c:axId val="123508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123507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3248019439828964E-2"/>
          <c:y val="0"/>
          <c:w val="0.89999996455690456"/>
          <c:h val="0.11113427434611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rqX0zPbFIU2QixyELhYoDGyAzDuVaevB2E8Uw9Tw-iw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 (принятую аббревиатуру)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(он должен быть указан по умолчанию)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https://docs.google.com/presentation/d/1rqX0zPbFIU2QixyELhYoDGyAzDuVaevB2E8Uw9Tw-iw/edit?usp=sharing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e49c100d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fe49c100d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Вовлеченные стороны — это те, на кого влияет проблемная ситуация, или кто как-либо влияет на проект. В принципе, если достаточно подробно пройдена стадия работы с проблемой, многих, если не всех из них вы уже выявили. Иногда вовлеченные стороны называют стейкхолдерами.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Зачем их искать?</a:t>
            </a:r>
            <a:r>
              <a:rPr lang="ru">
                <a:solidFill>
                  <a:schemeClr val="dk1"/>
                </a:solidFill>
              </a:rPr>
              <a:t> Это необходимо, чтобы максимально учесть требования к решению, чтобы оно стало и правда реалистичным, встраивающимся в реальную жизнь реальных людей.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Слайд можно оформить в виде простой таблицы, из которой </a:t>
            </a:r>
            <a:r>
              <a:rPr lang="ru" b="1"/>
              <a:t>понятны интересы стейкхолдеров и как они могут повлиять</a:t>
            </a:r>
            <a:r>
              <a:rPr lang="ru"/>
              <a:t> на развитие проекта. Мы не ограничиваем вас в шаблоне — простой поиск в интернете даст вам массу вариантов, используйте тот, который для вас подходит.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вы достаточно хорошо изучили проблему, можете изложить свои наблюдения в виде диаграммы связей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0849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На этом слайде вы можете выписать вопросы, которые появились у вас на начальном этапе работы над проектом.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Постарайтесь воздержаться от вопросов вроде где нам рекламировать ваш продукт или как бороться с конкурентами — пока никакого продукта нет, эти вопросы преждевременны.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Обсудите с командой, как будете проводить исследование, и выпишите то, что осталось для вас непонятным.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e49c100d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e49c100d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ЭТОТ СЛАЙД ЗАПОЛНЯЕТСЯ СОВМЕСТНО С ЭКСПЕРТАМИ ВО ВРЕМЯ КОНСУЛЬТАЦИИ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ПОКА ОСТАВЬТЕ ЕГО ПУСТЫМ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Дальше у вас этап исследование … если у вас уже есть понимание, каким образов вы проверите актуальность вашей идей: с кем будете проводить интервью, как изучите проблему, которую решает ваш проект - напишите об этом на этом слайде. Во время консультаций эксперты помогут вам уточнить задачи.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A545-E2E8-4F48-830D-0CDE56E2A4CE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E42A-9915-460F-B133-4D948EF6B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38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29670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Панфилова В.Ю. Трофимова А.И. </a:t>
            </a:r>
            <a:r>
              <a:rPr lang="ru-RU" sz="1600" dirty="0" err="1" smtClean="0">
                <a:solidFill>
                  <a:schemeClr val="tx1"/>
                </a:solidFill>
              </a:rPr>
              <a:t>Ряжева</a:t>
            </a:r>
            <a:r>
              <a:rPr lang="ru-RU" sz="1600" dirty="0" smtClean="0">
                <a:solidFill>
                  <a:schemeClr val="tx1"/>
                </a:solidFill>
              </a:rPr>
              <a:t> Ю.И.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14455" y="1097432"/>
            <a:ext cx="7950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3000" dirty="0" smtClean="0">
                <a:solidFill>
                  <a:schemeClr val="tx1"/>
                </a:solidFill>
              </a:rPr>
              <a:t>Разработка проекта по производству мебели из переработанного пластика «ЭКООКРУГ»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/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Институт экономики и управления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Управление проектами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711" y="125746"/>
            <a:ext cx="914528" cy="971686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71" y="358791"/>
            <a:ext cx="1018469" cy="5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023" y="226563"/>
            <a:ext cx="3438525" cy="382191"/>
          </a:xfrm>
        </p:spPr>
        <p:txBody>
          <a:bodyPr>
            <a:noAutofit/>
          </a:bodyPr>
          <a:lstStyle/>
          <a:p>
            <a:r>
              <a:rPr lang="ru-RU" sz="2400" dirty="0"/>
              <a:t>ПРОБЛЕМАТИКА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023" y="764908"/>
            <a:ext cx="7886700" cy="3929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dirty="0">
                <a:solidFill>
                  <a:schemeClr val="tx1"/>
                </a:solidFill>
                <a:latin typeface="+mj-lt"/>
              </a:rPr>
              <a:t>Основная проблема – загрязнение региона мусорными отходами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358540"/>
              </p:ext>
            </p:extLst>
          </p:nvPr>
        </p:nvGraphicFramePr>
        <p:xfrm>
          <a:off x="581023" y="1337108"/>
          <a:ext cx="4062586" cy="245757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846749">
                  <a:extLst>
                    <a:ext uri="{9D8B030D-6E8A-4147-A177-3AD203B41FA5}">
                      <a16:colId xmlns:a16="http://schemas.microsoft.com/office/drawing/2014/main" val="1954140932"/>
                    </a:ext>
                  </a:extLst>
                </a:gridCol>
                <a:gridCol w="801214">
                  <a:extLst>
                    <a:ext uri="{9D8B030D-6E8A-4147-A177-3AD203B41FA5}">
                      <a16:colId xmlns:a16="http://schemas.microsoft.com/office/drawing/2014/main" val="625493791"/>
                    </a:ext>
                  </a:extLst>
                </a:gridCol>
                <a:gridCol w="677750">
                  <a:extLst>
                    <a:ext uri="{9D8B030D-6E8A-4147-A177-3AD203B41FA5}">
                      <a16:colId xmlns:a16="http://schemas.microsoft.com/office/drawing/2014/main" val="1650264022"/>
                    </a:ext>
                  </a:extLst>
                </a:gridCol>
                <a:gridCol w="736873">
                  <a:extLst>
                    <a:ext uri="{9D8B030D-6E8A-4147-A177-3AD203B41FA5}">
                      <a16:colId xmlns:a16="http://schemas.microsoft.com/office/drawing/2014/main" val="2402128304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Показатель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Т./г. на 1 жителя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Т./г. на 1 км</a:t>
                      </a:r>
                      <a:r>
                        <a:rPr lang="ru-RU" sz="1200" b="0" baseline="30000" dirty="0">
                          <a:effectLst/>
                        </a:rPr>
                        <a:t>2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Т./г. на 1 млн. руб. ВРП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95862489"/>
                  </a:ext>
                </a:extLst>
              </a:tr>
              <a:tr h="320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Всего отходов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1,24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73,12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2,42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10175822"/>
                  </a:ext>
                </a:extLst>
              </a:tr>
              <a:tr h="4914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Промышленные отходы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0,86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50,69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1,68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9388995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</a:rPr>
                        <a:t>Твердые коммунальные отходы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0,38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22,43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074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86935838"/>
                  </a:ext>
                </a:extLst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63735" y="4106988"/>
            <a:ext cx="4279874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38138" algn="ctr" defTabSz="685800">
              <a:buClrTx/>
            </a:pPr>
            <a:r>
              <a:rPr lang="ru-RU" alt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Удельные показатели образования отходов </a:t>
            </a:r>
          </a:p>
          <a:p>
            <a:pPr indent="338138" algn="ctr" defTabSz="685800">
              <a:buClrTx/>
            </a:pPr>
            <a:r>
              <a:rPr lang="ru-RU" alt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Самарской области за 2023 гг.</a:t>
            </a:r>
            <a:endParaRPr lang="ru-RU" altLang="ru-RU" sz="1200" dirty="0">
              <a:latin typeface="+mj-lt"/>
            </a:endParaRPr>
          </a:p>
          <a:p>
            <a:pPr indent="338138" algn="ctr" defTabSz="685800">
              <a:buClrTx/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altLang="ru-RU" sz="1200" dirty="0"/>
          </a:p>
          <a:p>
            <a:pPr indent="338138" defTabSz="685800">
              <a:buClrTx/>
            </a:pPr>
            <a:endParaRPr lang="ru-RU" altLang="ru-RU" sz="1200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806510109"/>
              </p:ext>
            </p:extLst>
          </p:nvPr>
        </p:nvGraphicFramePr>
        <p:xfrm>
          <a:off x="4747023" y="1337108"/>
          <a:ext cx="4163998" cy="2334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75200" y="4154964"/>
            <a:ext cx="4235821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Структура обращения с промышленными отходами и ТКО в Самарской области </a:t>
            </a:r>
            <a:endParaRPr lang="ru-RU" altLang="ru-RU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1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11" name="Google Shape;169;p4"/>
          <p:cNvSpPr txBox="1"/>
          <p:nvPr/>
        </p:nvSpPr>
        <p:spPr>
          <a:xfrm>
            <a:off x="242762" y="4793972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850" y="37379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7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004" y="1291664"/>
            <a:ext cx="4772025" cy="2630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С начала реформы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(2022 г.) в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 Самарской области ликвидировано 1079 свалок, но проблема пока не исчезла полностью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endParaRPr lang="ru-RU" sz="1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На сегодняшний день на территории области функционирует 8 полигонов в 3000 га. Также продолжают ликвидировать несанкционированные свалки.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90004" y="340037"/>
            <a:ext cx="3438525" cy="382191"/>
          </a:xfrm>
        </p:spPr>
        <p:txBody>
          <a:bodyPr>
            <a:noAutofit/>
          </a:bodyPr>
          <a:lstStyle/>
          <a:p>
            <a:r>
              <a:rPr lang="ru-RU" sz="2400" dirty="0"/>
              <a:t>АКТУАЛЬНОСТЬ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Google Shape;169;p4"/>
          <p:cNvSpPr txBox="1"/>
          <p:nvPr/>
        </p:nvSpPr>
        <p:spPr>
          <a:xfrm>
            <a:off x="290004" y="4678596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62" y="-71437"/>
            <a:ext cx="4006499" cy="267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62" y="2599561"/>
            <a:ext cx="4006499" cy="30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49490" y="4743580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501" y="4110759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4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721" y="1301990"/>
            <a:ext cx="5079473" cy="2650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+mj-lt"/>
              </a:rPr>
              <a:t>В производстве мебели используются:</a:t>
            </a:r>
            <a:br>
              <a:rPr lang="ru-RU" dirty="0" smtClean="0">
                <a:solidFill>
                  <a:schemeClr val="tx1"/>
                </a:solidFill>
                <a:latin typeface="+mj-lt"/>
              </a:rPr>
            </a:br>
            <a:endParaRPr lang="ru-RU" dirty="0" smtClean="0">
              <a:solidFill>
                <a:schemeClr val="tx1"/>
              </a:solidFill>
              <a:latin typeface="+mj-lt"/>
            </a:endParaRP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полиэтилентерефталат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(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PETE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полиэтилен высокой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плотности (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HDPE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полипропилен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PP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  <a:endParaRPr lang="ru-RU" dirty="0">
              <a:solidFill>
                <a:schemeClr val="tx1"/>
              </a:solidFill>
              <a:latin typeface="+mj-lt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полистирол (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PS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полиэтилен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низкой плотности (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LDPE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13721" y="515934"/>
            <a:ext cx="4917652" cy="382191"/>
          </a:xfrm>
        </p:spPr>
        <p:txBody>
          <a:bodyPr>
            <a:noAutofit/>
          </a:bodyPr>
          <a:lstStyle/>
          <a:p>
            <a:r>
              <a:rPr lang="ru-RU" sz="2400" dirty="0"/>
              <a:t>ПРЕДЛАГАЕМОЕ РЕШЕНИЕ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/>
          <a:stretch>
            <a:fillRect/>
          </a:stretch>
        </p:blipFill>
        <p:spPr>
          <a:xfrm>
            <a:off x="6292110" y="400645"/>
            <a:ext cx="2194560" cy="2113598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6365452" y="2514243"/>
            <a:ext cx="2121218" cy="2161699"/>
          </a:xfrm>
          <a:prstGeom prst="rect">
            <a:avLst/>
          </a:prstGeom>
        </p:spPr>
      </p:pic>
      <p:sp>
        <p:nvSpPr>
          <p:cNvPr id="11" name="Google Shape;169;p4"/>
          <p:cNvSpPr txBox="1"/>
          <p:nvPr/>
        </p:nvSpPr>
        <p:spPr>
          <a:xfrm>
            <a:off x="200361" y="4708971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286" y="30091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9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9873" y="192505"/>
            <a:ext cx="4595813" cy="382191"/>
          </a:xfrm>
        </p:spPr>
        <p:txBody>
          <a:bodyPr>
            <a:noAutofit/>
          </a:bodyPr>
          <a:lstStyle/>
          <a:p>
            <a:r>
              <a:rPr lang="ru-RU" sz="2400" dirty="0" smtClean="0"/>
              <a:t>АНАЛОГИ РЕШЕНИЯ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640832"/>
              </p:ext>
            </p:extLst>
          </p:nvPr>
        </p:nvGraphicFramePr>
        <p:xfrm>
          <a:off x="469873" y="846416"/>
          <a:ext cx="8258492" cy="120015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41736">
                  <a:extLst>
                    <a:ext uri="{9D8B030D-6E8A-4147-A177-3AD203B41FA5}">
                      <a16:colId xmlns:a16="http://schemas.microsoft.com/office/drawing/2014/main" val="1520635972"/>
                    </a:ext>
                  </a:extLst>
                </a:gridCol>
                <a:gridCol w="3408378">
                  <a:extLst>
                    <a:ext uri="{9D8B030D-6E8A-4147-A177-3AD203B41FA5}">
                      <a16:colId xmlns:a16="http://schemas.microsoft.com/office/drawing/2014/main" val="1508211748"/>
                    </a:ext>
                  </a:extLst>
                </a:gridCol>
                <a:gridCol w="3408378">
                  <a:extLst>
                    <a:ext uri="{9D8B030D-6E8A-4147-A177-3AD203B41FA5}">
                      <a16:colId xmlns:a16="http://schemas.microsoft.com/office/drawing/2014/main" val="2353426667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Название организации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Продукция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Является ли участником государственных закупок по</a:t>
                      </a:r>
                      <a:r>
                        <a:rPr lang="ru-RU" sz="1050" baseline="0" dirty="0" smtClean="0">
                          <a:effectLst/>
                        </a:rPr>
                        <a:t> г. Самара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2508921082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ООО «ВЭЛАРТУ»</a:t>
                      </a:r>
                      <a:r>
                        <a:rPr lang="en-US" sz="1050">
                          <a:effectLst/>
                        </a:rPr>
                        <a:t> 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Садовые и парковые скамейки для городской </a:t>
                      </a:r>
                      <a:r>
                        <a:rPr lang="ru-RU" sz="1050" dirty="0" smtClean="0">
                          <a:effectLst/>
                        </a:rPr>
                        <a:t>среды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Да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extLst>
                  <a:ext uri="{0D108BD9-81ED-4DB2-BD59-A6C34878D82A}">
                    <a16:rowId xmlns:a16="http://schemas.microsoft.com/office/drawing/2014/main" val="1366882428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ООО «ПЗМИ»</a:t>
                      </a:r>
                      <a:r>
                        <a:rPr lang="en-US" sz="1050">
                          <a:effectLst/>
                        </a:rPr>
                        <a:t> 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Железная мебель для городской </a:t>
                      </a:r>
                      <a:r>
                        <a:rPr lang="ru-RU" sz="1050" dirty="0" smtClean="0">
                          <a:effectLst/>
                        </a:rPr>
                        <a:t>среды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Да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extLst>
                  <a:ext uri="{0D108BD9-81ED-4DB2-BD59-A6C34878D82A}">
                    <a16:rowId xmlns:a16="http://schemas.microsoft.com/office/drawing/2014/main" val="973504552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ООО «</a:t>
                      </a:r>
                      <a:r>
                        <a:rPr lang="ru-RU" sz="1050" dirty="0" err="1">
                          <a:effectLst/>
                        </a:rPr>
                        <a:t>Пинто-Груп</a:t>
                      </a:r>
                      <a:r>
                        <a:rPr lang="ru-RU" sz="1050" dirty="0">
                          <a:effectLst/>
                        </a:rPr>
                        <a:t>»</a:t>
                      </a:r>
                      <a:r>
                        <a:rPr lang="en-US" sz="1050" dirty="0">
                          <a:effectLst/>
                        </a:rPr>
                        <a:t> 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Уличная мебель для городской </a:t>
                      </a:r>
                      <a:r>
                        <a:rPr lang="ru-RU" sz="1050" dirty="0" smtClean="0">
                          <a:effectLst/>
                        </a:rPr>
                        <a:t>среды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Да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extLst>
                  <a:ext uri="{0D108BD9-81ED-4DB2-BD59-A6C34878D82A}">
                    <a16:rowId xmlns:a16="http://schemas.microsoft.com/office/drawing/2014/main" val="2528067744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580565736"/>
              </p:ext>
            </p:extLst>
          </p:nvPr>
        </p:nvGraphicFramePr>
        <p:xfrm>
          <a:off x="640080" y="2207816"/>
          <a:ext cx="7787640" cy="2729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Google Shape;169;p4"/>
          <p:cNvSpPr txBox="1"/>
          <p:nvPr/>
        </p:nvSpPr>
        <p:spPr>
          <a:xfrm>
            <a:off x="242762" y="4793972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272" y="4055200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49800" y="235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/>
              <a:t>ЗАИНТЕРЕСОВАННЫЕ СТОРОНЫ</a:t>
            </a:r>
            <a:endParaRPr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083247"/>
              </p:ext>
            </p:extLst>
          </p:nvPr>
        </p:nvGraphicFramePr>
        <p:xfrm>
          <a:off x="349800" y="1132026"/>
          <a:ext cx="8520600" cy="3544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3240367573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357134196"/>
                    </a:ext>
                  </a:extLst>
                </a:gridCol>
              </a:tblGrid>
              <a:tr h="3206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Партнеры проекта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Потребительские сегменты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69330"/>
                  </a:ext>
                </a:extLst>
              </a:tr>
              <a:tr h="3224122">
                <a:tc>
                  <a:txBody>
                    <a:bodyPr/>
                    <a:lstStyle/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Комитет по развитию инфраструктуры г. Самара;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Департамент градостроительства г. Самара;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ООО «</a:t>
                      </a:r>
                      <a:r>
                        <a:rPr lang="ru-RU" dirty="0" err="1" smtClean="0"/>
                        <a:t>ЭкоСтройРесурс</a:t>
                      </a:r>
                      <a:r>
                        <a:rPr lang="ru-RU" dirty="0" smtClean="0"/>
                        <a:t>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</a:pPr>
                      <a:r>
                        <a:rPr lang="ru-RU" dirty="0" smtClean="0"/>
                        <a:t>Сектор </a:t>
                      </a:r>
                      <a:r>
                        <a:rPr lang="en-US" dirty="0" smtClean="0"/>
                        <a:t>B2G</a:t>
                      </a:r>
                      <a:r>
                        <a:rPr lang="ru-RU" dirty="0" smtClean="0"/>
                        <a:t>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Муниципальные учреждения;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Департамент градостроительства г. Самара.</a:t>
                      </a:r>
                    </a:p>
                    <a:p>
                      <a:pPr lvl="0">
                        <a:lnSpc>
                          <a:spcPct val="107000"/>
                        </a:lnSpc>
                      </a:pPr>
                      <a:endParaRPr lang="ru-RU" dirty="0" smtClean="0"/>
                    </a:p>
                    <a:p>
                      <a:pPr lvl="0" algn="ctr">
                        <a:lnSpc>
                          <a:spcPct val="107000"/>
                        </a:lnSpc>
                      </a:pPr>
                      <a:r>
                        <a:rPr lang="ru-RU" dirty="0" smtClean="0"/>
                        <a:t>Сектор </a:t>
                      </a:r>
                      <a:r>
                        <a:rPr lang="en-US" dirty="0" smtClean="0"/>
                        <a:t>B2B:</a:t>
                      </a:r>
                      <a:endParaRPr lang="ru-RU" dirty="0" smtClean="0"/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Санатории;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Предприятия общественного питания;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Арт-кластеры;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Крупные организации с прилегающей территорией и внутренней территорией рекреации.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823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286" y="35982"/>
            <a:ext cx="914528" cy="971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149;p4"/>
          <p:cNvCxnSpPr>
            <a:stCxn id="147" idx="6"/>
          </p:cNvCxnSpPr>
          <p:nvPr/>
        </p:nvCxnSpPr>
        <p:spPr>
          <a:xfrm>
            <a:off x="2588400" y="2773953"/>
            <a:ext cx="1045175" cy="1692"/>
          </a:xfrm>
          <a:prstGeom prst="straightConnector1">
            <a:avLst/>
          </a:prstGeom>
          <a:noFill/>
          <a:ln w="38100" cap="flat" cmpd="sng">
            <a:solidFill>
              <a:srgbClr val="BBD6E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2" name="Google Shape;142;p4"/>
          <p:cNvSpPr txBox="1"/>
          <p:nvPr/>
        </p:nvSpPr>
        <p:spPr>
          <a:xfrm>
            <a:off x="1514110" y="252884"/>
            <a:ext cx="592400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1">
            <a:sp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</a:rPr>
              <a:t>Технология</a:t>
            </a:r>
            <a:endParaRPr sz="1050"/>
          </a:p>
        </p:txBody>
      </p:sp>
      <p:sp>
        <p:nvSpPr>
          <p:cNvPr id="144" name="Google Shape;144;p4"/>
          <p:cNvSpPr txBox="1"/>
          <p:nvPr/>
        </p:nvSpPr>
        <p:spPr>
          <a:xfrm>
            <a:off x="1430384" y="1136181"/>
            <a:ext cx="6308543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endParaRPr sz="15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5" name="Google Shape;145;p4"/>
          <p:cNvCxnSpPr>
            <a:endCxn id="147" idx="2"/>
          </p:cNvCxnSpPr>
          <p:nvPr/>
        </p:nvCxnSpPr>
        <p:spPr>
          <a:xfrm flipV="1">
            <a:off x="1270789" y="2773953"/>
            <a:ext cx="980333" cy="6117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6" name="Google Shape;146;p4"/>
          <p:cNvSpPr/>
          <p:nvPr/>
        </p:nvSpPr>
        <p:spPr>
          <a:xfrm>
            <a:off x="1054829" y="2594061"/>
            <a:ext cx="337278" cy="351332"/>
          </a:xfrm>
          <a:prstGeom prst="flowChartConnector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2251121" y="2598287"/>
            <a:ext cx="337278" cy="351332"/>
          </a:xfrm>
          <a:prstGeom prst="flowChartConnector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" name="Google Shape;149;p4"/>
          <p:cNvCxnSpPr/>
          <p:nvPr/>
        </p:nvCxnSpPr>
        <p:spPr>
          <a:xfrm>
            <a:off x="3756330" y="2775645"/>
            <a:ext cx="4751246" cy="0"/>
          </a:xfrm>
          <a:prstGeom prst="straightConnector1">
            <a:avLst/>
          </a:prstGeom>
          <a:noFill/>
          <a:ln w="38100" cap="flat" cmpd="sng">
            <a:solidFill>
              <a:srgbClr val="BBD6E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0" name="Google Shape;150;p4"/>
          <p:cNvSpPr/>
          <p:nvPr/>
        </p:nvSpPr>
        <p:spPr>
          <a:xfrm>
            <a:off x="4726787" y="2583250"/>
            <a:ext cx="338523" cy="324692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5935650" y="2583251"/>
            <a:ext cx="337278" cy="351332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7146686" y="2583251"/>
            <a:ext cx="337278" cy="351332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153;p4"/>
          <p:cNvCxnSpPr>
            <a:stCxn id="146" idx="0"/>
          </p:cNvCxnSpPr>
          <p:nvPr/>
        </p:nvCxnSpPr>
        <p:spPr>
          <a:xfrm rot="10800000">
            <a:off x="1223468" y="2185010"/>
            <a:ext cx="0" cy="40905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4" name="Google Shape;154;p4"/>
          <p:cNvCxnSpPr/>
          <p:nvPr/>
        </p:nvCxnSpPr>
        <p:spPr>
          <a:xfrm rot="10800000">
            <a:off x="2427387" y="2896531"/>
            <a:ext cx="0" cy="40895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p4"/>
          <p:cNvCxnSpPr/>
          <p:nvPr/>
        </p:nvCxnSpPr>
        <p:spPr>
          <a:xfrm rot="10800000">
            <a:off x="4896671" y="2888680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7" name="Google Shape;157;p4"/>
          <p:cNvCxnSpPr/>
          <p:nvPr/>
        </p:nvCxnSpPr>
        <p:spPr>
          <a:xfrm rot="10800000">
            <a:off x="6108210" y="2243574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8" name="Google Shape;158;p4"/>
          <p:cNvCxnSpPr/>
          <p:nvPr/>
        </p:nvCxnSpPr>
        <p:spPr>
          <a:xfrm rot="10800000">
            <a:off x="7322468" y="2850636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p4"/>
          <p:cNvSpPr txBox="1"/>
          <p:nvPr/>
        </p:nvSpPr>
        <p:spPr>
          <a:xfrm flipH="1">
            <a:off x="622701" y="1416486"/>
            <a:ext cx="1201535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1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 кв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2023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Разработка концепции</a:t>
            </a:r>
            <a:endParaRPr sz="1500" dirty="0">
              <a:latin typeface="+mj-lt"/>
            </a:endParaRPr>
          </a:p>
        </p:txBody>
      </p:sp>
      <p:sp>
        <p:nvSpPr>
          <p:cNvPr id="160" name="Google Shape;160;p4"/>
          <p:cNvSpPr txBox="1"/>
          <p:nvPr/>
        </p:nvSpPr>
        <p:spPr>
          <a:xfrm flipH="1">
            <a:off x="1514108" y="3270082"/>
            <a:ext cx="1822023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3-4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кв.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2024</a:t>
            </a:r>
            <a:endParaRPr sz="1500" b="1" dirty="0">
              <a:latin typeface="+mj-lt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Представление проекта</a:t>
            </a:r>
            <a:endParaRPr sz="1500" dirty="0">
              <a:latin typeface="+mj-lt"/>
            </a:endParaRPr>
          </a:p>
        </p:txBody>
      </p:sp>
      <p:sp>
        <p:nvSpPr>
          <p:cNvPr id="161" name="Google Shape;161;p4"/>
          <p:cNvSpPr txBox="1"/>
          <p:nvPr/>
        </p:nvSpPr>
        <p:spPr>
          <a:xfrm flipH="1">
            <a:off x="2716150" y="1282130"/>
            <a:ext cx="1688495" cy="99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1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кв.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2025</a:t>
            </a:r>
            <a:endParaRPr sz="1500" b="1" dirty="0">
              <a:latin typeface="+mj-lt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-RU" sz="1500" dirty="0">
                <a:latin typeface="+mj-lt"/>
                <a:cs typeface="Times New Roman"/>
                <a:sym typeface="Times New Roman"/>
              </a:rPr>
              <a:t>Согласование дизайна продукции</a:t>
            </a:r>
            <a:endParaRPr sz="1500" dirty="0">
              <a:latin typeface="+mj-lt"/>
            </a:endParaRPr>
          </a:p>
        </p:txBody>
      </p:sp>
      <p:sp>
        <p:nvSpPr>
          <p:cNvPr id="162" name="Google Shape;162;p4"/>
          <p:cNvSpPr txBox="1"/>
          <p:nvPr/>
        </p:nvSpPr>
        <p:spPr>
          <a:xfrm flipH="1">
            <a:off x="3914187" y="3270067"/>
            <a:ext cx="1963724" cy="99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3 кв.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2025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Запуск производства</a:t>
            </a:r>
            <a:endParaRPr sz="1500" dirty="0">
              <a:latin typeface="+mj-lt"/>
            </a:endParaRPr>
          </a:p>
          <a:p>
            <a:pPr algn="ctr"/>
            <a:endParaRPr sz="1500" dirty="0"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4"/>
          <p:cNvSpPr txBox="1"/>
          <p:nvPr/>
        </p:nvSpPr>
        <p:spPr>
          <a:xfrm flipH="1">
            <a:off x="5019572" y="1261123"/>
            <a:ext cx="2148545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3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кв.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2025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Реализация продукции для сектора </a:t>
            </a:r>
            <a:r>
              <a:rPr lang="en-US" sz="1500" dirty="0">
                <a:latin typeface="+mj-lt"/>
                <a:ea typeface="Times New Roman"/>
                <a:cs typeface="Times New Roman"/>
                <a:sym typeface="Times New Roman"/>
              </a:rPr>
              <a:t>B2G</a:t>
            </a:r>
          </a:p>
          <a:p>
            <a:pPr algn="ctr"/>
            <a:r>
              <a:rPr lang="ru-RU" sz="1500" dirty="0">
                <a:latin typeface="+mj-lt"/>
                <a:cs typeface="Times New Roman"/>
                <a:sym typeface="Times New Roman"/>
              </a:rPr>
              <a:t>Выход на рынок </a:t>
            </a:r>
            <a:r>
              <a:rPr lang="en-US" sz="1500" dirty="0">
                <a:latin typeface="+mj-lt"/>
                <a:cs typeface="Times New Roman"/>
                <a:sym typeface="Times New Roman"/>
              </a:rPr>
              <a:t>B2B</a:t>
            </a:r>
            <a:endParaRPr sz="1500" dirty="0">
              <a:latin typeface="+mj-lt"/>
            </a:endParaRPr>
          </a:p>
          <a:p>
            <a:pPr algn="ctr"/>
            <a:endParaRPr sz="1500" dirty="0"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4"/>
          <p:cNvSpPr txBox="1"/>
          <p:nvPr/>
        </p:nvSpPr>
        <p:spPr>
          <a:xfrm flipH="1">
            <a:off x="6596347" y="3246411"/>
            <a:ext cx="1422398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4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 кв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2025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cs typeface="Times New Roman"/>
                <a:sym typeface="Times New Roman"/>
              </a:rPr>
              <a:t>Расширение ассортимента продукции</a:t>
            </a:r>
            <a:endParaRPr sz="1500" dirty="0">
              <a:latin typeface="+mj-lt"/>
            </a:endParaRPr>
          </a:p>
          <a:p>
            <a:pPr algn="ctr"/>
            <a:endParaRPr sz="1500" dirty="0"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66" name="Google Shape;166;p4"/>
          <p:cNvGrpSpPr/>
          <p:nvPr/>
        </p:nvGrpSpPr>
        <p:grpSpPr>
          <a:xfrm>
            <a:off x="242762" y="280518"/>
            <a:ext cx="3865371" cy="4677916"/>
            <a:chOff x="352740" y="462533"/>
            <a:chExt cx="5153828" cy="6237221"/>
          </a:xfrm>
        </p:grpSpPr>
        <p:sp>
          <p:nvSpPr>
            <p:cNvPr id="169" name="Google Shape;169;p4"/>
            <p:cNvSpPr txBox="1"/>
            <p:nvPr/>
          </p:nvSpPr>
          <p:spPr>
            <a:xfrm>
              <a:off x="352740" y="6480473"/>
              <a:ext cx="1370703" cy="2192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850" rIns="0" bIns="0" anchor="t" anchorCtr="0">
              <a:spAutoFit/>
            </a:bodyPr>
            <a:lstStyle/>
            <a:p>
              <a:pPr marL="9525" algn="ctr">
                <a:buClr>
                  <a:srgbClr val="404040"/>
                </a:buClr>
                <a:buSzPts val="1400"/>
              </a:pPr>
              <a:r>
                <a:rPr lang="ru-RU" sz="1050" dirty="0">
                  <a:solidFill>
                    <a:srgbClr val="404040"/>
                  </a:solidFill>
                  <a:latin typeface="+mj-lt"/>
                  <a:ea typeface="Times New Roman"/>
                  <a:cs typeface="Times New Roman"/>
                  <a:sym typeface="Times New Roman"/>
                </a:rPr>
                <a:t>Самара 2024</a:t>
              </a:r>
              <a:endParaRPr sz="1800" dirty="0">
                <a:latin typeface="+mj-lt"/>
              </a:endParaRPr>
            </a:p>
          </p:txBody>
        </p:sp>
        <p:sp>
          <p:nvSpPr>
            <p:cNvPr id="171" name="Google Shape;171;p4"/>
            <p:cNvSpPr txBox="1"/>
            <p:nvPr/>
          </p:nvSpPr>
          <p:spPr>
            <a:xfrm>
              <a:off x="790660" y="462533"/>
              <a:ext cx="4715908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ru-RU" sz="2400" dirty="0">
                  <a:latin typeface="+mj-lt"/>
                  <a:cs typeface="Times New Roman"/>
                  <a:sym typeface="Times New Roman"/>
                </a:rPr>
                <a:t>ДОРОЖНАЯ КАРТА</a:t>
              </a:r>
              <a:endParaRPr sz="2400" dirty="0">
                <a:latin typeface="+mj-lt"/>
              </a:endParaRPr>
            </a:p>
          </p:txBody>
        </p:sp>
      </p:grpSp>
      <p:sp>
        <p:nvSpPr>
          <p:cNvPr id="174" name="Google Shape;174;p4"/>
          <p:cNvSpPr txBox="1"/>
          <p:nvPr/>
        </p:nvSpPr>
        <p:spPr>
          <a:xfrm>
            <a:off x="8745659" y="4761713"/>
            <a:ext cx="319760" cy="18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">
              <a:lnSpc>
                <a:spcPct val="114722"/>
              </a:lnSpc>
            </a:pPr>
            <a:r>
              <a:rPr lang="ru-RU" sz="1050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12</a:t>
            </a:r>
            <a:endParaRPr sz="1350" dirty="0">
              <a:solidFill>
                <a:schemeClr val="bg1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" name="Google Shape;150;p4"/>
          <p:cNvSpPr/>
          <p:nvPr/>
        </p:nvSpPr>
        <p:spPr>
          <a:xfrm>
            <a:off x="3398081" y="2561672"/>
            <a:ext cx="387499" cy="371666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" name="Google Shape;156;p4"/>
          <p:cNvCxnSpPr/>
          <p:nvPr/>
        </p:nvCxnSpPr>
        <p:spPr>
          <a:xfrm rot="10800000">
            <a:off x="3595032" y="2234399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312" y="44010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8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13548" y="112958"/>
            <a:ext cx="4882166" cy="382191"/>
          </a:xfrm>
        </p:spPr>
        <p:txBody>
          <a:bodyPr>
            <a:noAutofit/>
          </a:bodyPr>
          <a:lstStyle/>
          <a:p>
            <a:r>
              <a:rPr lang="ru-RU" sz="2700" dirty="0"/>
              <a:t>КОМАНДА ПРОЕКТА</a:t>
            </a:r>
            <a:endParaRPr lang="ru-RU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8703426" y="4776401"/>
            <a:ext cx="3248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13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2951" y="3261167"/>
            <a:ext cx="25003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Calibri" panose="020F0502020204030204" pitchFamily="34" charset="0"/>
              </a:rPr>
              <a:t>Панфилова </a:t>
            </a:r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Влада</a:t>
            </a:r>
            <a:endParaRPr lang="ru-RU" sz="1500" b="1" dirty="0">
              <a:latin typeface="+mj-lt"/>
              <a:ea typeface="Calibri" panose="020F0502020204030204" pitchFamily="34" charset="0"/>
            </a:endParaRPr>
          </a:p>
          <a:p>
            <a:pPr algn="ctr"/>
            <a:r>
              <a:rPr lang="ru-RU" sz="1500" dirty="0">
                <a:latin typeface="+mj-lt"/>
                <a:ea typeface="Calibri" panose="020F0502020204030204" pitchFamily="34" charset="0"/>
              </a:rPr>
              <a:t>Менеджер </a:t>
            </a:r>
            <a:r>
              <a:rPr lang="ru-RU" sz="1500" dirty="0" smtClean="0">
                <a:latin typeface="+mj-lt"/>
                <a:ea typeface="Calibri" panose="020F0502020204030204" pitchFamily="34" charset="0"/>
              </a:rPr>
              <a:t>проекта</a:t>
            </a:r>
            <a:endParaRPr lang="ru-RU" sz="1500" dirty="0">
              <a:latin typeface="+mj-lt"/>
              <a:ea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1836" y="3261168"/>
            <a:ext cx="24717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Calibri" panose="020F0502020204030204" pitchFamily="34" charset="0"/>
              </a:rPr>
              <a:t>Соскина </a:t>
            </a:r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Диана</a:t>
            </a:r>
            <a:endParaRPr lang="ru-RU" sz="1500" b="1" dirty="0">
              <a:latin typeface="+mj-lt"/>
              <a:ea typeface="Calibri" panose="020F0502020204030204" pitchFamily="34" charset="0"/>
            </a:endParaRPr>
          </a:p>
          <a:p>
            <a:pPr algn="ctr"/>
            <a:r>
              <a:rPr lang="ru-RU" sz="1500" dirty="0">
                <a:latin typeface="+mj-lt"/>
                <a:ea typeface="Calibri" panose="020F0502020204030204" pitchFamily="34" charset="0"/>
              </a:rPr>
              <a:t>Биолог-эколог</a:t>
            </a:r>
            <a:br>
              <a:rPr lang="ru-RU" sz="1500" dirty="0">
                <a:latin typeface="+mj-lt"/>
                <a:ea typeface="Calibri" panose="020F0502020204030204" pitchFamily="34" charset="0"/>
              </a:rPr>
            </a:br>
            <a:r>
              <a:rPr lang="ru-RU" sz="1500" dirty="0" smtClean="0">
                <a:latin typeface="+mj-lt"/>
                <a:ea typeface="Calibri" panose="020F0502020204030204" pitchFamily="34" charset="0"/>
              </a:rPr>
              <a:t>Аутсорсинг</a:t>
            </a:r>
            <a:endParaRPr lang="ru-RU" sz="1500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13145" t="515" r="-856" b="27578"/>
          <a:stretch/>
        </p:blipFill>
        <p:spPr>
          <a:xfrm>
            <a:off x="2635784" y="1427625"/>
            <a:ext cx="1429555" cy="1755507"/>
          </a:xfrm>
          <a:prstGeom prst="rect">
            <a:avLst/>
          </a:prstGeom>
        </p:spPr>
      </p:pic>
      <p:pic>
        <p:nvPicPr>
          <p:cNvPr id="5126" name="Picture 6" descr="https://sun9-58.userapi.com/impg/ZsoGtJtAHc6G2Qa_XSDo_ucaZsaf9uPZXwm2GA/3BaybhrYOyg.jpg?size=960x1280&amp;quality=95&amp;sign=6043a8aa57d63e0661b932112aea962c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9"/>
          <a:stretch/>
        </p:blipFill>
        <p:spPr bwMode="auto">
          <a:xfrm>
            <a:off x="511545" y="1427624"/>
            <a:ext cx="1429555" cy="17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334181" y="3261168"/>
            <a:ext cx="24717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Трофимова Анна </a:t>
            </a:r>
            <a:r>
              <a:rPr lang="ru-RU" sz="1500" dirty="0" smtClean="0">
                <a:latin typeface="+mj-lt"/>
                <a:ea typeface="Calibri" panose="020F0502020204030204" pitchFamily="34" charset="0"/>
              </a:rPr>
              <a:t>Маркетолог</a:t>
            </a:r>
            <a:r>
              <a:rPr lang="ru-RU" sz="1500" dirty="0">
                <a:latin typeface="+mj-lt"/>
                <a:ea typeface="Calibri" panose="020F0502020204030204" pitchFamily="34" charset="0"/>
              </a:rPr>
              <a:t/>
            </a:r>
            <a:br>
              <a:rPr lang="ru-RU" sz="1500" dirty="0">
                <a:latin typeface="+mj-lt"/>
                <a:ea typeface="Calibri" panose="020F0502020204030204" pitchFamily="34" charset="0"/>
              </a:rPr>
            </a:br>
            <a:endParaRPr lang="ru-RU" sz="1500" dirty="0"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27942" y="3261167"/>
            <a:ext cx="25003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err="1" smtClean="0">
                <a:latin typeface="+mj-lt"/>
                <a:ea typeface="Calibri" panose="020F0502020204030204" pitchFamily="34" charset="0"/>
              </a:rPr>
              <a:t>Ряжева</a:t>
            </a:r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 Юлия Ивановна </a:t>
            </a:r>
            <a:r>
              <a:rPr lang="ru-RU" sz="1500" dirty="0" smtClean="0">
                <a:latin typeface="+mj-lt"/>
                <a:ea typeface="Calibri" panose="020F0502020204030204" pitchFamily="34" charset="0"/>
              </a:rPr>
              <a:t>Научный руководитель</a:t>
            </a:r>
            <a:endParaRPr lang="ru-RU" sz="1500" dirty="0">
              <a:latin typeface="+mj-lt"/>
              <a:ea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20138"/>
          <a:stretch/>
        </p:blipFill>
        <p:spPr>
          <a:xfrm>
            <a:off x="7074762" y="1411917"/>
            <a:ext cx="1427078" cy="17869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7491" t="-1085" r="-8554" b="1085"/>
          <a:stretch/>
        </p:blipFill>
        <p:spPr>
          <a:xfrm>
            <a:off x="4855273" y="1393867"/>
            <a:ext cx="1631402" cy="18178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1312" y="112958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9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Как можно получить поддержку со стороны муниципальных органов Самарской области?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Планируется установление специального фильтра на производстве. Есть ли вероятность, что можно использовать возобновляемые источники энергии для поддержания производства? 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Как доказать экологичность производства? 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986" y="142807"/>
            <a:ext cx="914528" cy="971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Дальнейшие шаги по работе над проектом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086" y="245532"/>
            <a:ext cx="914528" cy="9716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6704" t="5573" r="3779" b="2478"/>
          <a:stretch/>
        </p:blipFill>
        <p:spPr>
          <a:xfrm>
            <a:off x="931983" y="1114091"/>
            <a:ext cx="3173292" cy="35742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440" y="1017725"/>
            <a:ext cx="3278332" cy="3480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566</Words>
  <Application>Microsoft Office PowerPoint</Application>
  <PresentationFormat>Экран (16:9)</PresentationFormat>
  <Paragraphs>126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Simple Light</vt:lpstr>
      <vt:lpstr>Презентация PowerPoint</vt:lpstr>
      <vt:lpstr>ПРОБЛЕМАТИКА</vt:lpstr>
      <vt:lpstr>АКТУАЛЬНОСТЬ</vt:lpstr>
      <vt:lpstr>ПРЕДЛАГАЕМОЕ РЕШЕНИЕ</vt:lpstr>
      <vt:lpstr>АНАЛОГИ РЕШЕНИЯ</vt:lpstr>
      <vt:lpstr>ЗАИНТЕРЕСОВАННЫЕ СТОРОНЫ</vt:lpstr>
      <vt:lpstr>Презентация PowerPoint</vt:lpstr>
      <vt:lpstr>КОМАНДА ПРОЕКТА</vt:lpstr>
      <vt:lpstr>Вопросы к экспертам</vt:lpstr>
      <vt:lpstr>Дальнейшие шаги по работе над проектом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Влада Панфилова</dc:creator>
  <cp:lastModifiedBy>Влада Панфилова</cp:lastModifiedBy>
  <cp:revision>5</cp:revision>
  <dcterms:modified xsi:type="dcterms:W3CDTF">2024-10-25T18:21:06Z</dcterms:modified>
</cp:coreProperties>
</file>