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1"/>
  </p:notesMasterIdLst>
  <p:sldIdLst>
    <p:sldId id="256" r:id="rId4"/>
    <p:sldId id="297" r:id="rId5"/>
    <p:sldId id="285" r:id="rId6"/>
    <p:sldId id="288" r:id="rId7"/>
    <p:sldId id="303" r:id="rId8"/>
    <p:sldId id="263" r:id="rId9"/>
    <p:sldId id="299" r:id="rId10"/>
    <p:sldId id="304" r:id="rId11"/>
    <p:sldId id="301" r:id="rId12"/>
    <p:sldId id="300" r:id="rId13"/>
    <p:sldId id="305" r:id="rId14"/>
    <p:sldId id="308" r:id="rId15"/>
    <p:sldId id="290" r:id="rId16"/>
    <p:sldId id="291" r:id="rId17"/>
    <p:sldId id="302" r:id="rId18"/>
    <p:sldId id="306" r:id="rId19"/>
    <p:sldId id="264" r:id="rId20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269" autoAdjust="0"/>
  </p:normalViewPr>
  <p:slideViewPr>
    <p:cSldViewPr>
      <p:cViewPr varScale="1">
        <p:scale>
          <a:sx n="112" d="100"/>
          <a:sy n="112" d="100"/>
        </p:scale>
        <p:origin x="365" y="9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Население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800" dirty="0"/>
            <a:t>Одна из глобальных проблем в мире — это пластиковое загрязнение в Мировом океане. Отдельные активисты выступают с собственными инициативами по отказу от пластика. Например, организуют сбор вторсырья, а пластиковым пакетам из супермаркетов предпочитают авоськи. На фоне подобного тренда на экологичность </a:t>
          </a:r>
          <a:r>
            <a:rPr lang="ru-RU" sz="1800" dirty="0" err="1"/>
            <a:t>биоразлагаемые</a:t>
          </a:r>
          <a:r>
            <a:rPr lang="ru-RU" sz="1800" dirty="0"/>
            <a:t> трубочки могут с успехом заменить обычные пластиковые.</a:t>
          </a:r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156" custLinFactNeighborY="49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 custScaleY="125122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Пластиковые трубочки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Бумажные трубочки</a:t>
          </a: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 ООО «ЧИСТАЯ СТРАНА»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/>
            <a:t>Drink up </a:t>
          </a:r>
          <a:r>
            <a:rPr lang="ru-RU" dirty="0"/>
            <a:t>трубочки</a:t>
          </a:r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err="1"/>
            <a:t>Экологичность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F703F161-DF03-41CC-AB4B-FD8F1E2C5778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Стеклянные трубочки</a:t>
          </a:r>
        </a:p>
      </dgm:t>
    </dgm:pt>
    <dgm:pt modelId="{AFA76847-C579-4C0E-B42D-B20C75FE2C03}" type="parTrans" cxnId="{B62764C3-8DE5-4C6D-89E2-8995CC8F11B1}">
      <dgm:prSet/>
      <dgm:spPr/>
      <dgm:t>
        <a:bodyPr/>
        <a:lstStyle/>
        <a:p>
          <a:endParaRPr lang="ru-RU"/>
        </a:p>
      </dgm:t>
    </dgm:pt>
    <dgm:pt modelId="{DCB392DD-E53F-42BF-B11B-B0006CDB6F47}" type="sibTrans" cxnId="{B62764C3-8DE5-4C6D-89E2-8995CC8F11B1}">
      <dgm:prSet/>
      <dgm:spPr/>
      <dgm:t>
        <a:bodyPr/>
        <a:lstStyle/>
        <a:p>
          <a:endParaRPr lang="ru-RU"/>
        </a:p>
      </dgm:t>
    </dgm:pt>
    <dgm:pt modelId="{B09E7391-81BA-4B78-B62A-B94C6573BCA4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Металлические трубочки</a:t>
          </a:r>
        </a:p>
      </dgm:t>
    </dgm:pt>
    <dgm:pt modelId="{4AB6D495-A765-4075-A681-FCC16819232D}" type="parTrans" cxnId="{2A5F340A-98C1-497D-B57F-B3BB00CB8C89}">
      <dgm:prSet/>
      <dgm:spPr/>
      <dgm:t>
        <a:bodyPr/>
        <a:lstStyle/>
        <a:p>
          <a:endParaRPr lang="ru-RU"/>
        </a:p>
      </dgm:t>
    </dgm:pt>
    <dgm:pt modelId="{38A0FDE9-D3B9-4224-AC0F-7CEE70C249A1}" type="sibTrans" cxnId="{2A5F340A-98C1-497D-B57F-B3BB00CB8C89}">
      <dgm:prSet/>
      <dgm:spPr/>
      <dgm:t>
        <a:bodyPr/>
        <a:lstStyle/>
        <a:p>
          <a:endParaRPr lang="ru-RU"/>
        </a:p>
      </dgm:t>
    </dgm:pt>
    <dgm:pt modelId="{9C9B9DB3-B819-4982-9D62-284E2074A844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1C932733-0DE8-440A-BB9F-ABC09F1AFDD9}" type="parTrans" cxnId="{E677CC73-BABE-49CB-82D3-D4B8577D1E3B}">
      <dgm:prSet/>
      <dgm:spPr/>
      <dgm:t>
        <a:bodyPr/>
        <a:lstStyle/>
        <a:p>
          <a:endParaRPr lang="ru-RU"/>
        </a:p>
      </dgm:t>
    </dgm:pt>
    <dgm:pt modelId="{E3A81455-A9C2-41C2-83A3-68556D28BDF3}" type="sibTrans" cxnId="{E677CC73-BABE-49CB-82D3-D4B8577D1E3B}">
      <dgm:prSet/>
      <dgm:spPr/>
      <dgm:t>
        <a:bodyPr/>
        <a:lstStyle/>
        <a:p>
          <a:endParaRPr lang="ru-RU"/>
        </a:p>
      </dgm:t>
    </dgm:pt>
    <dgm:pt modelId="{265B4BAF-F22E-4FB3-ACCC-03DC46D2CEC2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Удобство использования</a:t>
          </a:r>
        </a:p>
      </dgm:t>
    </dgm:pt>
    <dgm:pt modelId="{3AA0299F-1069-417C-84C0-99E4D2FB622B}" type="parTrans" cxnId="{A4E29B68-2A6A-43CD-8B55-FA6353FA59C7}">
      <dgm:prSet/>
      <dgm:spPr/>
      <dgm:t>
        <a:bodyPr/>
        <a:lstStyle/>
        <a:p>
          <a:endParaRPr lang="ru-RU"/>
        </a:p>
      </dgm:t>
    </dgm:pt>
    <dgm:pt modelId="{18F09E43-3D5F-4D1C-8A82-08AB22953B1D}" type="sibTrans" cxnId="{A4E29B68-2A6A-43CD-8B55-FA6353FA59C7}">
      <dgm:prSet/>
      <dgm:spPr/>
      <dgm:t>
        <a:bodyPr/>
        <a:lstStyle/>
        <a:p>
          <a:endParaRPr lang="ru-RU"/>
        </a:p>
      </dgm:t>
    </dgm:pt>
    <dgm:pt modelId="{2B6CBD1A-179A-4383-9BDF-9F0BB68B8680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Гигиенично </a:t>
          </a:r>
        </a:p>
      </dgm:t>
    </dgm:pt>
    <dgm:pt modelId="{1CB3A18E-D36A-4674-9203-F5E68BBB35F8}" type="parTrans" cxnId="{10E063A3-F972-4C57-9432-917CE70FB374}">
      <dgm:prSet/>
      <dgm:spPr/>
      <dgm:t>
        <a:bodyPr/>
        <a:lstStyle/>
        <a:p>
          <a:endParaRPr lang="ru-RU"/>
        </a:p>
      </dgm:t>
    </dgm:pt>
    <dgm:pt modelId="{0B219D51-B760-49F5-A2E8-4B6EB7F12134}" type="sibTrans" cxnId="{10E063A3-F972-4C57-9432-917CE70FB374}">
      <dgm:prSet/>
      <dgm:spPr/>
      <dgm:t>
        <a:bodyPr/>
        <a:lstStyle/>
        <a:p>
          <a:endParaRPr lang="ru-RU"/>
        </a:p>
      </dgm:t>
    </dgm:pt>
    <dgm:pt modelId="{2FFA3752-1491-44B1-A894-1C79E852260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3148721E-D504-4233-81F1-0172D8ECEEA3}" type="parTrans" cxnId="{7681FEE9-5FC7-406F-98AF-218FD2032EF9}">
      <dgm:prSet/>
      <dgm:spPr/>
      <dgm:t>
        <a:bodyPr/>
        <a:lstStyle/>
        <a:p>
          <a:endParaRPr lang="ru-RU"/>
        </a:p>
      </dgm:t>
    </dgm:pt>
    <dgm:pt modelId="{80FFED9B-AE04-48E0-9A54-A58B82843FEB}" type="sibTrans" cxnId="{7681FEE9-5FC7-406F-98AF-218FD2032EF9}">
      <dgm:prSet/>
      <dgm:spPr/>
      <dgm:t>
        <a:bodyPr/>
        <a:lstStyle/>
        <a:p>
          <a:endParaRPr lang="ru-RU"/>
        </a:p>
      </dgm:t>
    </dgm:pt>
    <dgm:pt modelId="{637449E9-F592-4D7B-BD56-4114E839C841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Не размокают, сохраняют форму и текстуру</a:t>
          </a:r>
        </a:p>
      </dgm:t>
    </dgm:pt>
    <dgm:pt modelId="{F227E62F-18FA-409E-AA63-6463C27FD3CF}" type="parTrans" cxnId="{21306A26-B85E-4C46-9488-02F23BA62A28}">
      <dgm:prSet/>
      <dgm:spPr/>
      <dgm:t>
        <a:bodyPr/>
        <a:lstStyle/>
        <a:p>
          <a:endParaRPr lang="ru-RU"/>
        </a:p>
      </dgm:t>
    </dgm:pt>
    <dgm:pt modelId="{34E2EBAE-55B9-4FB1-8F10-9A80C17C9432}" type="sibTrans" cxnId="{21306A26-B85E-4C46-9488-02F23BA62A28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D127401-988B-49B2-B50A-2F115BC19836}" type="presOf" srcId="{2B6CBD1A-179A-4383-9BDF-9F0BB68B8680}" destId="{0C85A15E-56D2-44B3-8E52-7FFFB1AE2983}" srcOrd="0" destOrd="2" presId="urn:microsoft.com/office/officeart/2005/8/layout/hList1"/>
    <dgm:cxn modelId="{AF2BD501-D613-4EAC-AD38-F403C0FC2A98}" type="presOf" srcId="{637449E9-F592-4D7B-BD56-4114E839C841}" destId="{0C85A15E-56D2-44B3-8E52-7FFFB1AE2983}" srcOrd="0" destOrd="3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2A5F340A-98C1-497D-B57F-B3BB00CB8C89}" srcId="{861A968E-9660-4770-82EB-9C2FFC889440}" destId="{B09E7391-81BA-4B78-B62A-B94C6573BCA4}" srcOrd="3" destOrd="0" parTransId="{4AB6D495-A765-4075-A681-FCC16819232D}" sibTransId="{38A0FDE9-D3B9-4224-AC0F-7CEE70C249A1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21306A26-B85E-4C46-9488-02F23BA62A28}" srcId="{C1DCF8D2-41C8-416E-B988-A9BFE3AC37E6}" destId="{637449E9-F592-4D7B-BD56-4114E839C841}" srcOrd="3" destOrd="0" parTransId="{F227E62F-18FA-409E-AA63-6463C27FD3CF}" sibTransId="{34E2EBAE-55B9-4FB1-8F10-9A80C17C9432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CF6F723C-AB90-4ADB-B4FA-C31AAF1AD212}" type="presOf" srcId="{B09E7391-81BA-4B78-B62A-B94C6573BCA4}" destId="{B206DAC4-D1DF-4053-8506-5DE426BC8BEF}" srcOrd="0" destOrd="3" presId="urn:microsoft.com/office/officeart/2005/8/layout/hList1"/>
    <dgm:cxn modelId="{8BA74141-9354-48A2-8F36-4ED5CD1CBC55}" type="presOf" srcId="{F703F161-DF03-41CC-AB4B-FD8F1E2C5778}" destId="{B206DAC4-D1DF-4053-8506-5DE426BC8BEF}" srcOrd="0" destOrd="2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6C516067-69C5-45D1-A5FF-D3C37DF4488E}" type="presOf" srcId="{265B4BAF-F22E-4FB3-ACCC-03DC46D2CEC2}" destId="{0C85A15E-56D2-44B3-8E52-7FFFB1AE2983}" srcOrd="0" destOrd="1" presId="urn:microsoft.com/office/officeart/2005/8/layout/hList1"/>
    <dgm:cxn modelId="{A4E29B68-2A6A-43CD-8B55-FA6353FA59C7}" srcId="{C1DCF8D2-41C8-416E-B988-A9BFE3AC37E6}" destId="{265B4BAF-F22E-4FB3-ACCC-03DC46D2CEC2}" srcOrd="1" destOrd="0" parTransId="{3AA0299F-1069-417C-84C0-99E4D2FB622B}" sibTransId="{18F09E43-3D5F-4D1C-8A82-08AB22953B1D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E677CC73-BABE-49CB-82D3-D4B8577D1E3B}" srcId="{C1DCF8D2-41C8-416E-B988-A9BFE3AC37E6}" destId="{9C9B9DB3-B819-4982-9D62-284E2074A844}" srcOrd="5" destOrd="0" parTransId="{1C932733-0DE8-440A-BB9F-ABC09F1AFDD9}" sibTransId="{E3A81455-A9C2-41C2-83A3-68556D28BDF3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C4C27379-214C-4DD4-B0D3-D0E654A38009}" srcId="{C1DCF8D2-41C8-416E-B988-A9BFE3AC37E6}" destId="{E9C0C10C-D089-4C45-8689-1A221423929E}" srcOrd="6" destOrd="0" parTransId="{822B20DA-FB00-4A46-8CE0-F3C6EED0DDE1}" sibTransId="{A1EB79CB-B3A8-4F09-9DB4-1F4178D14251}"/>
    <dgm:cxn modelId="{2004267E-989A-4417-9321-F9026701063A}" type="presOf" srcId="{2FFA3752-1491-44B1-A894-1C79E8522606}" destId="{0C85A15E-56D2-44B3-8E52-7FFFB1AE2983}" srcOrd="0" destOrd="4" presId="urn:microsoft.com/office/officeart/2005/8/layout/hList1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10E063A3-F972-4C57-9432-917CE70FB374}" srcId="{C1DCF8D2-41C8-416E-B988-A9BFE3AC37E6}" destId="{2B6CBD1A-179A-4383-9BDF-9F0BB68B8680}" srcOrd="2" destOrd="0" parTransId="{1CB3A18E-D36A-4674-9203-F5E68BBB35F8}" sibTransId="{0B219D51-B760-49F5-A2E8-4B6EB7F12134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B62764C3-8DE5-4C6D-89E2-8995CC8F11B1}" srcId="{861A968E-9660-4770-82EB-9C2FFC889440}" destId="{F703F161-DF03-41CC-AB4B-FD8F1E2C5778}" srcOrd="2" destOrd="0" parTransId="{AFA76847-C579-4C0E-B42D-B20C75FE2C03}" sibTransId="{DCB392DD-E53F-42BF-B11B-B0006CDB6F47}"/>
    <dgm:cxn modelId="{976797D7-E7AE-4467-9B9D-75A444120D5F}" type="presOf" srcId="{9C9B9DB3-B819-4982-9D62-284E2074A844}" destId="{0C85A15E-56D2-44B3-8E52-7FFFB1AE2983}" srcOrd="0" destOrd="5" presId="urn:microsoft.com/office/officeart/2005/8/layout/hList1"/>
    <dgm:cxn modelId="{7681FEE9-5FC7-406F-98AF-218FD2032EF9}" srcId="{C1DCF8D2-41C8-416E-B988-A9BFE3AC37E6}" destId="{2FFA3752-1491-44B1-A894-1C79E8522606}" srcOrd="4" destOrd="0" parTransId="{3148721E-D504-4233-81F1-0172D8ECEEA3}" sibTransId="{80FFED9B-AE04-48E0-9A54-A58B82843FEB}"/>
    <dgm:cxn modelId="{FD089DF5-FA60-417D-9198-514311347B43}" type="presOf" srcId="{E9C0C10C-D089-4C45-8689-1A221423929E}" destId="{0C85A15E-56D2-44B3-8E52-7FFFB1AE2983}" srcOrd="0" destOrd="6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443550" y="-1968563"/>
          <a:ext cx="2232244" cy="6169375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Одна из глобальных проблем в мире — это пластиковое загрязнение в Мировом океане. Отдельные активисты выступают с собственными инициативами по отказу от пластика. Например, организуют сбор вторсырья, а пластиковым пакетам из супермаркетов предпочитают авоськи. На фоне подобного тренда на экологичность </a:t>
          </a:r>
          <a:r>
            <a:rPr lang="ru-RU" sz="1800" kern="1200" dirty="0" err="1"/>
            <a:t>биоразлагаемые</a:t>
          </a:r>
          <a:r>
            <a:rPr lang="ru-RU" sz="1800" kern="1200" dirty="0"/>
            <a:t> трубочки могут с успехом заменить обычные пластиковые.</a:t>
          </a:r>
        </a:p>
      </dsp:txBody>
      <dsp:txXfrm rot="-5400000">
        <a:off x="3474985" y="108971"/>
        <a:ext cx="6060406" cy="2014306"/>
      </dsp:txXfrm>
    </dsp:sp>
    <dsp:sp modelId="{25CE82D9-9946-4501-ADAF-4D9AD60E2680}">
      <dsp:nvSpPr>
        <dsp:cNvPr id="0" name=""/>
        <dsp:cNvSpPr/>
      </dsp:nvSpPr>
      <dsp:spPr>
        <a:xfrm>
          <a:off x="14335" y="2179"/>
          <a:ext cx="3470273" cy="2230068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Население</a:t>
          </a:r>
        </a:p>
      </dsp:txBody>
      <dsp:txXfrm>
        <a:off x="123198" y="111042"/>
        <a:ext cx="3252547" cy="20123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2896" y="40475"/>
          <a:ext cx="2824041" cy="656403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Конкуренты Продукты/Услуги</a:t>
          </a:r>
        </a:p>
      </dsp:txBody>
      <dsp:txXfrm>
        <a:off x="2896" y="40475"/>
        <a:ext cx="2824041" cy="656403"/>
      </dsp:txXfrm>
    </dsp:sp>
    <dsp:sp modelId="{B206DAC4-D1DF-4053-8506-5DE426BC8BEF}">
      <dsp:nvSpPr>
        <dsp:cNvPr id="0" name=""/>
        <dsp:cNvSpPr/>
      </dsp:nvSpPr>
      <dsp:spPr>
        <a:xfrm>
          <a:off x="0" y="650238"/>
          <a:ext cx="2824041" cy="3007061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Пластиковые трубочки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Бумажные трубочки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Стеклянные трубочки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Металлические трубочки</a:t>
          </a:r>
        </a:p>
      </dsp:txBody>
      <dsp:txXfrm>
        <a:off x="0" y="650238"/>
        <a:ext cx="2824041" cy="3007061"/>
      </dsp:txXfrm>
    </dsp:sp>
    <dsp:sp modelId="{34E68AF3-FEED-4A3D-869A-6E2B7BBFBA4D}">
      <dsp:nvSpPr>
        <dsp:cNvPr id="0" name=""/>
        <dsp:cNvSpPr/>
      </dsp:nvSpPr>
      <dsp:spPr>
        <a:xfrm>
          <a:off x="3222303" y="40475"/>
          <a:ext cx="2824041" cy="656403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Фирмы конкуренты</a:t>
          </a:r>
        </a:p>
      </dsp:txBody>
      <dsp:txXfrm>
        <a:off x="3222303" y="40475"/>
        <a:ext cx="2824041" cy="656403"/>
      </dsp:txXfrm>
    </dsp:sp>
    <dsp:sp modelId="{400F4E5D-F016-41EA-97FB-BF5BA36522C2}">
      <dsp:nvSpPr>
        <dsp:cNvPr id="0" name=""/>
        <dsp:cNvSpPr/>
      </dsp:nvSpPr>
      <dsp:spPr>
        <a:xfrm>
          <a:off x="3222303" y="696878"/>
          <a:ext cx="2824041" cy="3007061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 ООО «ЧИСТАЯ СТРАНА»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Drink up </a:t>
          </a:r>
          <a:r>
            <a:rPr lang="ru-RU" sz="1900" kern="1200" dirty="0"/>
            <a:t>трубочки</a:t>
          </a:r>
        </a:p>
      </dsp:txBody>
      <dsp:txXfrm>
        <a:off x="3222303" y="696878"/>
        <a:ext cx="2824041" cy="3007061"/>
      </dsp:txXfrm>
    </dsp:sp>
    <dsp:sp modelId="{869E6585-1C72-4E82-914E-39E2C4E28665}">
      <dsp:nvSpPr>
        <dsp:cNvPr id="0" name=""/>
        <dsp:cNvSpPr/>
      </dsp:nvSpPr>
      <dsp:spPr>
        <a:xfrm>
          <a:off x="6444606" y="35040"/>
          <a:ext cx="2824041" cy="656403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Наши преимущества</a:t>
          </a:r>
        </a:p>
      </dsp:txBody>
      <dsp:txXfrm>
        <a:off x="6444606" y="35040"/>
        <a:ext cx="2824041" cy="656403"/>
      </dsp:txXfrm>
    </dsp:sp>
    <dsp:sp modelId="{0C85A15E-56D2-44B3-8E52-7FFFB1AE2983}">
      <dsp:nvSpPr>
        <dsp:cNvPr id="0" name=""/>
        <dsp:cNvSpPr/>
      </dsp:nvSpPr>
      <dsp:spPr>
        <a:xfrm>
          <a:off x="6441710" y="696878"/>
          <a:ext cx="2824041" cy="3007061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 err="1"/>
            <a:t>Экологичность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Удобство использования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Гигиенично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Не размокают, сохраняют форму и текстуру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900" kern="1200" dirty="0"/>
        </a:p>
      </dsp:txBody>
      <dsp:txXfrm>
        <a:off x="6441710" y="696878"/>
        <a:ext cx="2824041" cy="3007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15D75-2BB6-4CEA-A05C-3F94E40E8F04}" type="datetimeFigureOut">
              <a:rPr lang="ru-RU" smtClean="0"/>
              <a:t>16.07.2023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04A65A-FE81-40B4-8B42-4527A1911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572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04A65A-FE81-40B4-8B42-4527A19110E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160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polin.kaa.mandarin.kaaa" TargetMode="External"/><Relationship Id="rId13" Type="http://schemas.openxmlformats.org/officeDocument/2006/relationships/image" Target="../media/image22.png"/><Relationship Id="rId3" Type="http://schemas.openxmlformats.org/officeDocument/2006/relationships/hyperlink" Target="mailto:petrovalisa203@gmail.com" TargetMode="External"/><Relationship Id="rId7" Type="http://schemas.openxmlformats.org/officeDocument/2006/relationships/hyperlink" Target="mailto:saryginapolina308@gmail.com" TargetMode="External"/><Relationship Id="rId12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hyperlink" Target="https://vk.com/id492696592" TargetMode="External"/><Relationship Id="rId11" Type="http://schemas.openxmlformats.org/officeDocument/2006/relationships/image" Target="../media/image20.png"/><Relationship Id="rId5" Type="http://schemas.openxmlformats.org/officeDocument/2006/relationships/hyperlink" Target="mailto:vika.russkix.04@mail.ru" TargetMode="External"/><Relationship Id="rId10" Type="http://schemas.openxmlformats.org/officeDocument/2006/relationships/image" Target="../media/image3.jpeg"/><Relationship Id="rId4" Type="http://schemas.openxmlformats.org/officeDocument/2006/relationships/hyperlink" Target="https://vk.com/petrovalisa_234" TargetMode="External"/><Relationship Id="rId9" Type="http://schemas.openxmlformats.org/officeDocument/2006/relationships/image" Target="../media/image4.jpeg"/><Relationship Id="rId1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spc="-1" dirty="0" err="1">
                <a:latin typeface="Arial"/>
              </a:rPr>
              <a:t>Биоразлагаемые</a:t>
            </a:r>
            <a:r>
              <a:rPr lang="ru-RU" sz="2800" spc="-1" dirty="0">
                <a:latin typeface="Arial"/>
              </a:rPr>
              <a:t> соломинки из морских водорослей 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34614" y="3153005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800" dirty="0">
                <a:effectLst/>
                <a:ea typeface="Calibri" panose="020F0502020204030204" pitchFamily="34" charset="0"/>
              </a:rPr>
              <a:t>Петрова Елизавета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800" u="sng" dirty="0">
                <a:effectLst/>
                <a:ea typeface="Calibri" panose="020F0502020204030204" pitchFamily="34" charset="0"/>
              </a:rPr>
              <a:t>Должность</a:t>
            </a:r>
            <a:r>
              <a:rPr lang="ru-RU" u="sng" dirty="0">
                <a:ea typeface="Calibri" panose="020F0502020204030204" pitchFamily="34" charset="0"/>
              </a:rPr>
              <a:t>: 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800" dirty="0">
                <a:effectLst/>
                <a:ea typeface="Times New Roman" panose="02020603050405020304" pitchFamily="18" charset="0"/>
              </a:rPr>
              <a:t>Специалист по работе с клиентами</a:t>
            </a:r>
            <a:endParaRPr lang="ru-RU" u="sng" dirty="0">
              <a:ea typeface="Calibri" panose="020F0502020204030204" pitchFamily="34" charset="0"/>
            </a:endParaRP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dirty="0">
                <a:ea typeface="Calibri" panose="020F0502020204030204" pitchFamily="34" charset="0"/>
              </a:rPr>
              <a:t> </a:t>
            </a:r>
            <a:r>
              <a:rPr lang="ru-RU" sz="1800" u="sng" dirty="0">
                <a:effectLst/>
                <a:ea typeface="Calibri" panose="020F0502020204030204" pitchFamily="34" charset="0"/>
              </a:rPr>
              <a:t>Выполняемые работы в Проекте: 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800" dirty="0">
                <a:effectLst/>
                <a:ea typeface="Calibri" panose="020F0502020204030204" pitchFamily="34" charset="0"/>
              </a:rPr>
              <a:t> 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Работа с заказчиками</a:t>
            </a:r>
            <a:endParaRPr lang="ru-RU" sz="1400" b="1" dirty="0"/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3688274" y="3140779"/>
            <a:ext cx="2883092" cy="2309783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800" dirty="0" err="1">
                <a:effectLst/>
                <a:ea typeface="Calibri" panose="020F0502020204030204" pitchFamily="34" charset="0"/>
              </a:rPr>
              <a:t>Сарыгина</a:t>
            </a:r>
            <a:r>
              <a:rPr lang="ru-RU" sz="1800" dirty="0">
                <a:effectLst/>
                <a:ea typeface="Calibri" panose="020F0502020204030204" pitchFamily="34" charset="0"/>
              </a:rPr>
              <a:t> Полина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800" u="sng" dirty="0">
                <a:effectLst/>
                <a:ea typeface="Calibri" panose="020F0502020204030204" pitchFamily="34" charset="0"/>
              </a:rPr>
              <a:t>Должность</a:t>
            </a:r>
            <a:r>
              <a:rPr lang="ru-RU" u="sng" dirty="0">
                <a:ea typeface="Calibri" panose="020F0502020204030204" pitchFamily="34" charset="0"/>
              </a:rPr>
              <a:t>:</a:t>
            </a:r>
            <a:r>
              <a:rPr lang="ru-RU" dirty="0">
                <a:ea typeface="Calibri" panose="020F0502020204030204" pitchFamily="34" charset="0"/>
              </a:rPr>
              <a:t> Руководитель проекта 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800" u="sng" dirty="0">
                <a:effectLst/>
                <a:ea typeface="Calibri" panose="020F0502020204030204" pitchFamily="34" charset="0"/>
              </a:rPr>
              <a:t>Выполняемые работы в Проекте: 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800" dirty="0">
                <a:effectLst/>
                <a:ea typeface="Merriweather" panose="00000500000000000000" pitchFamily="2" charset="-52"/>
                <a:cs typeface="Merriweather" panose="00000500000000000000" pitchFamily="2" charset="-52"/>
              </a:rPr>
              <a:t>Разработка технологии изготовления </a:t>
            </a:r>
            <a:r>
              <a:rPr lang="ru-RU" sz="1800" dirty="0" err="1">
                <a:effectLst/>
                <a:ea typeface="Merriweather" panose="00000500000000000000" pitchFamily="2" charset="-52"/>
                <a:cs typeface="Merriweather" panose="00000500000000000000" pitchFamily="2" charset="-52"/>
              </a:rPr>
              <a:t>биоразлагаемых</a:t>
            </a:r>
            <a:r>
              <a:rPr lang="ru-RU" sz="1800" dirty="0">
                <a:effectLst/>
                <a:ea typeface="Merriweather" panose="00000500000000000000" pitchFamily="2" charset="-52"/>
                <a:cs typeface="Merriweather" panose="00000500000000000000" pitchFamily="2" charset="-52"/>
              </a:rPr>
              <a:t> трубочек и закупка оборудования</a:t>
            </a:r>
            <a:r>
              <a:rPr lang="ru-RU" dirty="0">
                <a:ea typeface="Calibri" panose="020F0502020204030204" pitchFamily="34" charset="0"/>
              </a:rPr>
              <a:t> </a:t>
            </a:r>
            <a:endParaRPr lang="ru-RU" sz="1400" b="1" dirty="0"/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67116" y="3153005"/>
            <a:ext cx="2883092" cy="2309783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Русских Виктория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u="sng" dirty="0">
                <a:effectLst/>
                <a:ea typeface="Calibri" panose="020F0502020204030204" pitchFamily="34" charset="0"/>
              </a:rPr>
              <a:t>Должность</a:t>
            </a:r>
            <a:r>
              <a:rPr lang="ru-RU" u="sng" dirty="0">
                <a:ea typeface="Calibri" panose="020F0502020204030204" pitchFamily="34" charset="0"/>
              </a:rPr>
              <a:t>: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dirty="0">
                <a:effectLst/>
                <a:ea typeface="Times New Roman" panose="02020603050405020304" pitchFamily="18" charset="0"/>
              </a:rPr>
              <a:t>Коммерческий директор</a:t>
            </a:r>
            <a:endParaRPr lang="ru-RU" dirty="0">
              <a:ea typeface="Calibri" panose="020F0502020204030204" pitchFamily="34" charset="0"/>
            </a:endParaRP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u="sng" dirty="0">
                <a:effectLst/>
                <a:ea typeface="Calibri" panose="020F0502020204030204" pitchFamily="34" charset="0"/>
              </a:rPr>
              <a:t>Выполняемые работы в Проекте: 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dirty="0">
                <a:effectLst/>
                <a:ea typeface="Times New Roman" panose="02020603050405020304" pitchFamily="18" charset="0"/>
              </a:rPr>
              <a:t>Финансовое обеспечение выполняемых работ</a:t>
            </a:r>
            <a:r>
              <a:rPr lang="ru-RU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2B3109-EAE5-4111-8013-EECBA90626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052" y="820818"/>
            <a:ext cx="1480520" cy="222103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97CE6B9-8FAC-425A-9ABF-5155A8766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32" y="833044"/>
            <a:ext cx="1665775" cy="222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A29795B7-A6E2-49E3-A106-E443868B2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815" y="820818"/>
            <a:ext cx="1679694" cy="223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304139" y="3627363"/>
            <a:ext cx="10066369" cy="838784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4356" y="423007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1162948"/>
              </p:ext>
            </p:extLst>
          </p:nvPr>
        </p:nvGraphicFramePr>
        <p:xfrm>
          <a:off x="143768" y="1456645"/>
          <a:ext cx="9649072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E4A5B7C-6474-4AF5-98D4-A32E5004B4F8}"/>
              </a:ext>
            </a:extLst>
          </p:cNvPr>
          <p:cNvSpPr txBox="1"/>
          <p:nvPr/>
        </p:nvSpPr>
        <p:spPr>
          <a:xfrm>
            <a:off x="143768" y="4459631"/>
            <a:ext cx="7590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«Замена пластмассовых коктейльных трубочек на </a:t>
            </a:r>
            <a:r>
              <a:rPr lang="ru-RU" dirty="0" err="1"/>
              <a:t>биоразлагаемые</a:t>
            </a:r>
            <a:r>
              <a:rPr lang="ru-RU" sz="1600" dirty="0"/>
              <a:t>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419205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07D94E-74CC-4421-B4F5-95C6FB7664A4}"/>
              </a:ext>
            </a:extLst>
          </p:cNvPr>
          <p:cNvSpPr txBox="1"/>
          <p:nvPr/>
        </p:nvSpPr>
        <p:spPr>
          <a:xfrm>
            <a:off x="251336" y="1640981"/>
            <a:ext cx="96855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0" i="0" dirty="0">
                <a:solidFill>
                  <a:srgbClr val="000000"/>
                </a:solidFill>
                <a:effectLst/>
              </a:rPr>
              <a:t>Создание продукта для людей готовых отказаться от пластика, в пользу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биоразлагаемых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товаров (экоактивисты, неравнодушные к экологии люди). Создание трубочек из водорослей — это совершенно новая технология, которая раньше просто не существовало.</a:t>
            </a:r>
            <a:endParaRPr lang="ru-RU" sz="16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3258768-5D41-4A37-A8A2-37004A717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5" y="2745323"/>
            <a:ext cx="1995539" cy="199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1BD4E420-9E92-4AE2-AB1B-73D4321E1A28}"/>
              </a:ext>
            </a:extLst>
          </p:cNvPr>
          <p:cNvCxnSpPr/>
          <p:nvPr/>
        </p:nvCxnSpPr>
        <p:spPr>
          <a:xfrm>
            <a:off x="1869120" y="3987403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030" name="Picture 6">
            <a:extLst>
              <a:ext uri="{FF2B5EF4-FFF2-40B4-BE49-F238E27FC236}">
                <a16:creationId xmlns:a16="http://schemas.microsoft.com/office/drawing/2014/main" id="{5CA84FEB-BF26-4812-954D-B3822BF4A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549" y="3015996"/>
            <a:ext cx="2549331" cy="1432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45E3FE5-BAAB-468A-B537-C0D2790BB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101" y="3013647"/>
            <a:ext cx="2483217" cy="145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AC3EE2AB-5889-4F28-83CA-B8B80C467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018" y="2882669"/>
            <a:ext cx="1699584" cy="169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0501043-110F-43F9-8FE1-2F34A782CD5C}"/>
              </a:ext>
            </a:extLst>
          </p:cNvPr>
          <p:cNvCxnSpPr/>
          <p:nvPr/>
        </p:nvCxnSpPr>
        <p:spPr>
          <a:xfrm>
            <a:off x="4666306" y="3843387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6FD01F45-6E1E-4089-9F59-71800DC29470}"/>
              </a:ext>
            </a:extLst>
          </p:cNvPr>
          <p:cNvCxnSpPr/>
          <p:nvPr/>
        </p:nvCxnSpPr>
        <p:spPr>
          <a:xfrm>
            <a:off x="7009641" y="3814749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" name="Picture 8">
            <a:extLst>
              <a:ext uri="{FF2B5EF4-FFF2-40B4-BE49-F238E27FC236}">
                <a16:creationId xmlns:a16="http://schemas.microsoft.com/office/drawing/2014/main" id="{917313E8-BE3E-6892-0EB1-27FC53F9C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101" y="3015996"/>
            <a:ext cx="2483217" cy="145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F8ED1671-FACD-8A21-B341-5927E3736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5" y="2745322"/>
            <a:ext cx="1995539" cy="199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156410"/>
              </p:ext>
            </p:extLst>
          </p:nvPr>
        </p:nvGraphicFramePr>
        <p:xfrm>
          <a:off x="431800" y="1400835"/>
          <a:ext cx="9217024" cy="3938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711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         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Новые производственные технологии</a:t>
                      </a:r>
                    </a:p>
                    <a:p>
                      <a:endParaRPr lang="ru-RU" dirty="0"/>
                    </a:p>
                    <a:p>
                      <a:r>
                        <a:rPr lang="ru-RU" dirty="0"/>
                        <a:t>                  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7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363" y="2115195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1" y="3248229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110A0E3-B65C-4F26-A119-93DE831E1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2" y="1336238"/>
            <a:ext cx="3699372" cy="3699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DD68BEEE-3A55-43B4-8AD6-099C55905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343" y="1667341"/>
            <a:ext cx="1251099" cy="125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4E1CCB03-2B8E-40D6-B648-61A28C924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370" y="2012906"/>
            <a:ext cx="885114" cy="89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0FA38289-165D-4914-AD30-766048766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415" y="1661010"/>
            <a:ext cx="832103" cy="83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D89A357F-43BD-4097-A9A0-776D6EB7A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681" y="2929528"/>
            <a:ext cx="853807" cy="853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>
            <a:extLst>
              <a:ext uri="{FF2B5EF4-FFF2-40B4-BE49-F238E27FC236}">
                <a16:creationId xmlns:a16="http://schemas.microsoft.com/office/drawing/2014/main" id="{5A25BBAF-C545-4C19-AB5F-65DC3E1AF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115" y="2841928"/>
            <a:ext cx="1052195" cy="105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>
            <a:extLst>
              <a:ext uri="{FF2B5EF4-FFF2-40B4-BE49-F238E27FC236}">
                <a16:creationId xmlns:a16="http://schemas.microsoft.com/office/drawing/2014/main" id="{9ECBE163-E050-4980-A96B-C6BD386E4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912" y="2691665"/>
            <a:ext cx="825345" cy="82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>
            <a:extLst>
              <a:ext uri="{FF2B5EF4-FFF2-40B4-BE49-F238E27FC236}">
                <a16:creationId xmlns:a16="http://schemas.microsoft.com/office/drawing/2014/main" id="{A1157712-8E1F-4436-89D6-299597B15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73" y="3820995"/>
            <a:ext cx="1328421" cy="67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75816" y="290762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690983"/>
              </p:ext>
            </p:extLst>
          </p:nvPr>
        </p:nvGraphicFramePr>
        <p:xfrm>
          <a:off x="495496" y="1467123"/>
          <a:ext cx="9268648" cy="3744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-114124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16" name="Таблица 5">
            <a:extLst>
              <a:ext uri="{FF2B5EF4-FFF2-40B4-BE49-F238E27FC236}">
                <a16:creationId xmlns:a16="http://schemas.microsoft.com/office/drawing/2014/main" id="{49F5853A-3BFB-4F08-BB9B-211CF36265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766726"/>
              </p:ext>
            </p:extLst>
          </p:nvPr>
        </p:nvGraphicFramePr>
        <p:xfrm>
          <a:off x="215776" y="747044"/>
          <a:ext cx="9568948" cy="4827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9690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1929814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964908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964908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1929814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1929814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352332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b="0" i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Взаимовыгодные отношения «Покупатель-поставщик» с целью создания и поддержания уникального ценностного предложения для конкретных потребительских се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90888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2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Материальные ресурсы (водоросли)</a:t>
                      </a:r>
                      <a:br>
                        <a:rPr lang="ru-RU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Интеллектуальные ресурсы (брендовая реклама)</a:t>
                      </a:r>
                      <a:br>
                        <a:rPr lang="ru-RU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Персонал (квалифицированный персонал и продавцы)</a:t>
                      </a:r>
                      <a:br>
                        <a:rPr lang="ru-RU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Финансы (инвестиции)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/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/>
                        <a:t>Прямые (торговые агенты, продажи через интернет, фирменные магазины)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491314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  <a:p>
                      <a:r>
                        <a:rPr lang="ru-RU" sz="1100" b="0" dirty="0">
                          <a:solidFill>
                            <a:schemeClr val="tx1"/>
                          </a:solidFill>
                        </a:rPr>
                        <a:t>Постоянные: </a:t>
                      </a:r>
                      <a:r>
                        <a:rPr lang="ru-RU" sz="11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Коммунальные платежи, арендная плата, затраты на рекламу, заработная плата аппарата управления, амортизация оборудования, затраты на страхование.</a:t>
                      </a:r>
                    </a:p>
                    <a:p>
                      <a:r>
                        <a:rPr lang="ru-RU" sz="11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Переменные: Сырье и материалы, топливо и энергию для технологических целей, заработную плату рабочих, упаковку, транспортировку продукции. </a:t>
                      </a:r>
                      <a:br>
                        <a:rPr lang="ru-RU" sz="1400" dirty="0"/>
                      </a:b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  <a:p>
                      <a:pPr algn="ctr"/>
                      <a:endParaRPr lang="ru-RU" sz="1400" b="0" i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Выручка от продажи продукта. Заключение сделок о поставке трубочек с компаниями.</a:t>
                      </a:r>
                    </a:p>
                    <a:p>
                      <a:pPr algn="l"/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4BB9A24-3CD5-4AAD-B58C-04AE84E8E8C6}"/>
              </a:ext>
            </a:extLst>
          </p:cNvPr>
          <p:cNvSpPr txBox="1"/>
          <p:nvPr/>
        </p:nvSpPr>
        <p:spPr>
          <a:xfrm>
            <a:off x="295901" y="1259944"/>
            <a:ext cx="14401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0" i="0" dirty="0">
                <a:solidFill>
                  <a:srgbClr val="000000"/>
                </a:solidFill>
                <a:effectLst/>
              </a:rPr>
              <a:t>Взаимовыгодные отношения «Покупатель-поставщик» с целью создания и поддержания уникального ценностного предложения для конкретных потребительских сегментов</a:t>
            </a:r>
            <a:endParaRPr lang="ru-RU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063D08-6D3C-4633-A37D-8A21B7C8DDA8}"/>
              </a:ext>
            </a:extLst>
          </p:cNvPr>
          <p:cNvSpPr txBox="1"/>
          <p:nvPr/>
        </p:nvSpPr>
        <p:spPr>
          <a:xfrm>
            <a:off x="2093637" y="1210805"/>
            <a:ext cx="209315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0" i="0" dirty="0">
                <a:effectLst/>
              </a:rPr>
              <a:t>Изготавливать и продавать </a:t>
            </a:r>
            <a:r>
              <a:rPr lang="ru-RU" sz="1100" b="0" i="0" dirty="0" err="1">
                <a:effectLst/>
              </a:rPr>
              <a:t>биоразлагаемые</a:t>
            </a:r>
            <a:r>
              <a:rPr lang="ru-RU" sz="1100" b="0" i="0" dirty="0">
                <a:effectLst/>
              </a:rPr>
              <a:t> трубочки.</a:t>
            </a:r>
            <a:br>
              <a:rPr lang="ru-RU" sz="1100" dirty="0"/>
            </a:br>
            <a:r>
              <a:rPr lang="ru-RU" sz="1100" b="0" i="0" dirty="0">
                <a:effectLst/>
              </a:rPr>
              <a:t>Поддержание отношений с поставщиками.</a:t>
            </a:r>
            <a:br>
              <a:rPr lang="ru-RU" sz="1100" dirty="0"/>
            </a:br>
            <a:r>
              <a:rPr lang="ru-RU" sz="1100" b="0" i="0" dirty="0">
                <a:effectLst/>
              </a:rPr>
              <a:t>Рекламировать продукцию</a:t>
            </a:r>
            <a:r>
              <a:rPr lang="ru-RU" sz="1100" b="0" i="0" dirty="0">
                <a:effectLst/>
                <a:latin typeface="-apple-system"/>
              </a:rPr>
              <a:t>.</a:t>
            </a:r>
            <a:endParaRPr lang="ru-RU" sz="11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8FFCFD-A701-4192-9DE5-E78E90D99F53}"/>
              </a:ext>
            </a:extLst>
          </p:cNvPr>
          <p:cNvSpPr txBox="1"/>
          <p:nvPr/>
        </p:nvSpPr>
        <p:spPr>
          <a:xfrm>
            <a:off x="4039585" y="1233765"/>
            <a:ext cx="15792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0" i="0" dirty="0">
                <a:solidFill>
                  <a:srgbClr val="000000"/>
                </a:solidFill>
                <a:effectLst/>
              </a:rPr>
              <a:t>Невредные, экологичные.</a:t>
            </a:r>
            <a:br>
              <a:rPr lang="ru-RU" sz="1200" dirty="0"/>
            </a:br>
            <a:r>
              <a:rPr lang="ru-RU" sz="1200" b="0" i="0" dirty="0">
                <a:solidFill>
                  <a:srgbClr val="000000"/>
                </a:solidFill>
                <a:effectLst/>
              </a:rPr>
              <a:t>Удобные в использовании.</a:t>
            </a:r>
            <a:br>
              <a:rPr lang="ru-RU" sz="1200" dirty="0"/>
            </a:br>
            <a:r>
              <a:rPr lang="ru-RU" sz="1200" b="0" i="0" dirty="0">
                <a:solidFill>
                  <a:srgbClr val="000000"/>
                </a:solidFill>
                <a:effectLst/>
              </a:rPr>
              <a:t>Натуральный продукт.</a:t>
            </a:r>
            <a:br>
              <a:rPr lang="ru-RU" sz="1200" dirty="0"/>
            </a:br>
            <a:r>
              <a:rPr lang="ru-RU" sz="1200" b="0" i="0" dirty="0">
                <a:solidFill>
                  <a:srgbClr val="000000"/>
                </a:solidFill>
                <a:effectLst/>
              </a:rPr>
              <a:t>Индивидуальные.</a:t>
            </a:r>
            <a:br>
              <a:rPr lang="ru-RU" sz="1200" dirty="0"/>
            </a:br>
            <a:r>
              <a:rPr lang="ru-RU" sz="1200" b="0" i="0" dirty="0">
                <a:solidFill>
                  <a:srgbClr val="000000"/>
                </a:solidFill>
                <a:effectLst/>
              </a:rPr>
              <a:t>Быстро разлагаются.</a:t>
            </a:r>
            <a:br>
              <a:rPr lang="ru-RU" sz="1200" dirty="0"/>
            </a:br>
            <a:r>
              <a:rPr lang="ru-RU" sz="1200" b="0" i="0" dirty="0">
                <a:solidFill>
                  <a:srgbClr val="000000"/>
                </a:solidFill>
                <a:effectLst/>
              </a:rPr>
              <a:t>Гигиеничны.</a:t>
            </a:r>
            <a:br>
              <a:rPr lang="ru-RU" sz="1200" dirty="0"/>
            </a:br>
            <a:r>
              <a:rPr lang="ru-RU" sz="1200" b="0" i="0" dirty="0">
                <a:solidFill>
                  <a:srgbClr val="000000"/>
                </a:solidFill>
                <a:effectLst/>
              </a:rPr>
              <a:t>Не размокают, сохраняют форму и текстуру</a:t>
            </a:r>
            <a:br>
              <a:rPr lang="ru-RU" sz="1200" dirty="0"/>
            </a:br>
            <a:r>
              <a:rPr lang="ru-RU" sz="1200" b="0" i="0" dirty="0">
                <a:solidFill>
                  <a:srgbClr val="000000"/>
                </a:solidFill>
                <a:effectLst/>
              </a:rPr>
              <a:t>Могут быть разных форм и цветов</a:t>
            </a:r>
            <a:endParaRPr lang="ru-RU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0725FD-38F6-42B5-B893-DC4B26849481}"/>
              </a:ext>
            </a:extLst>
          </p:cNvPr>
          <p:cNvSpPr txBox="1"/>
          <p:nvPr/>
        </p:nvSpPr>
        <p:spPr>
          <a:xfrm>
            <a:off x="5976416" y="1233765"/>
            <a:ext cx="17281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0" i="0" dirty="0">
                <a:solidFill>
                  <a:srgbClr val="000000"/>
                </a:solidFill>
                <a:effectLst/>
              </a:rPr>
              <a:t>Личное общение</a:t>
            </a:r>
            <a:br>
              <a:rPr lang="ru-RU" sz="1200" b="0" i="0" dirty="0">
                <a:solidFill>
                  <a:srgbClr val="000000"/>
                </a:solidFill>
                <a:effectLst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</a:rPr>
              <a:t>Самообслуживании (покупка продукта в интернете)</a:t>
            </a:r>
          </a:p>
          <a:p>
            <a:br>
              <a:rPr lang="ru-RU" dirty="0"/>
            </a:b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D74A2C-CA2D-419E-81C6-4F69E7444308}"/>
              </a:ext>
            </a:extLst>
          </p:cNvPr>
          <p:cNvSpPr txBox="1"/>
          <p:nvPr/>
        </p:nvSpPr>
        <p:spPr>
          <a:xfrm>
            <a:off x="7955300" y="1309717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0" i="0" dirty="0">
                <a:solidFill>
                  <a:srgbClr val="000000"/>
                </a:solidFill>
                <a:effectLst/>
              </a:rPr>
              <a:t>Нишевый рынок ценностное предложение только для конкретного сегмента потребителей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44264" y="387003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43438D-E699-4B2A-BBD9-0DB169AAC59E}"/>
              </a:ext>
            </a:extLst>
          </p:cNvPr>
          <p:cNvSpPr txBox="1"/>
          <p:nvPr/>
        </p:nvSpPr>
        <p:spPr>
          <a:xfrm>
            <a:off x="1982431" y="2168539"/>
            <a:ext cx="579371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000000"/>
                </a:solidFill>
                <a:effectLst/>
              </a:rPr>
              <a:t>Трубочки делают так: сушат, измельчают и смешивают водоросли с раствором натуральных красителей, а затем придают полученной массе форму.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9507" y="314995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7888" y="1827163"/>
            <a:ext cx="89638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       Изучить спрос на коктейльные трубочки, используемые в ресторанах, в течение 2023 года. Разработать технологию к</a:t>
            </a:r>
            <a:r>
              <a:rPr lang="ru-RU" b="0" i="0" dirty="0">
                <a:effectLst/>
              </a:rPr>
              <a:t> концу</a:t>
            </a:r>
            <a:r>
              <a:rPr lang="ru-RU" dirty="0"/>
              <a:t> 2023</a:t>
            </a:r>
            <a:r>
              <a:rPr lang="ru-RU" b="0" i="0" dirty="0">
                <a:effectLst/>
              </a:rPr>
              <a:t> года. К </a:t>
            </a:r>
            <a:r>
              <a:rPr lang="ru-RU" dirty="0"/>
              <a:t>февралю 2024 изготовить </a:t>
            </a:r>
            <a:r>
              <a:rPr lang="ru-RU" b="0" i="0" dirty="0" err="1">
                <a:effectLst/>
              </a:rPr>
              <a:t>биоразлагаемые</a:t>
            </a:r>
            <a:r>
              <a:rPr lang="ru-RU" b="0" i="0" dirty="0">
                <a:effectLst/>
              </a:rPr>
              <a:t> трубочки из водорослей, и протестировать их в ресторане «Кама». Достигнуть распространения </a:t>
            </a:r>
            <a:r>
              <a:rPr lang="ru-RU" b="0" i="0" dirty="0" err="1">
                <a:effectLst/>
              </a:rPr>
              <a:t>биоразлагемых</a:t>
            </a:r>
            <a:r>
              <a:rPr lang="ru-RU" b="0" i="0" dirty="0">
                <a:effectLst/>
              </a:rPr>
              <a:t> трубочек путем привлечения большего внимания людей на экологическую проблему, тем самым заменить обычные трубочки на </a:t>
            </a:r>
            <a:r>
              <a:rPr lang="ru-RU" b="0" i="0" dirty="0" err="1">
                <a:effectLst/>
              </a:rPr>
              <a:t>биоразлагаемые</a:t>
            </a:r>
            <a:r>
              <a:rPr lang="ru-RU" b="0" i="0" dirty="0">
                <a:effectLst/>
              </a:rPr>
              <a:t>, которые уменьшат вред природе. Выйти </a:t>
            </a:r>
            <a:r>
              <a:rPr lang="ru-RU" dirty="0"/>
              <a:t>к концу 2024 года на 14% рентабельность инвестиций. 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6351437"/>
              </p:ext>
            </p:extLst>
          </p:nvPr>
        </p:nvGraphicFramePr>
        <p:xfrm>
          <a:off x="143768" y="819051"/>
          <a:ext cx="9793089" cy="4729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654">
                <a:tc>
                  <a:txBody>
                    <a:bodyPr/>
                    <a:lstStyle/>
                    <a:p>
                      <a:r>
                        <a:rPr lang="ru-RU" sz="2000" dirty="0"/>
                        <a:t>Оборудование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200000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Фонд</a:t>
                      </a:r>
                      <a:r>
                        <a:rPr lang="ru-RU" sz="2000" baseline="0" dirty="0"/>
                        <a:t> поддержки бизнеса УР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466">
                <a:tc>
                  <a:txBody>
                    <a:bodyPr/>
                    <a:lstStyle/>
                    <a:p>
                      <a:r>
                        <a:rPr lang="ru-RU" sz="2000" dirty="0"/>
                        <a:t>Разработка</a:t>
                      </a:r>
                      <a:r>
                        <a:rPr lang="ru-RU" sz="2000" baseline="0" dirty="0"/>
                        <a:t> технологии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10000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000" dirty="0"/>
                        <a:t>Создание</a:t>
                      </a:r>
                      <a:r>
                        <a:rPr lang="ru-RU" sz="2000" baseline="0" dirty="0"/>
                        <a:t> дизайна и прототипа проекта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000" baseline="0" dirty="0"/>
                        <a:t>Разработка окончательной модели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Собственные средства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000" dirty="0"/>
                        <a:t>Поиск заказчиков и оформление</a:t>
                      </a:r>
                      <a:r>
                        <a:rPr lang="ru-RU" sz="2000" baseline="0" dirty="0"/>
                        <a:t> заявок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100000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Собственные средства</a:t>
                      </a:r>
                    </a:p>
                    <a:p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000" dirty="0"/>
                        <a:t>Создание</a:t>
                      </a:r>
                      <a:r>
                        <a:rPr lang="ru-RU" sz="2000" baseline="0" dirty="0"/>
                        <a:t> страницы в соц. сетях</a:t>
                      </a:r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5000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Собственные средства</a:t>
                      </a:r>
                    </a:p>
                    <a:p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0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3650000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09144" y="314995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59792" y="1107083"/>
            <a:ext cx="9322291" cy="424847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3B7AD3-29CF-4D61-A9F3-C265A1EFD986}"/>
              </a:ext>
            </a:extLst>
          </p:cNvPr>
          <p:cNvSpPr txBox="1"/>
          <p:nvPr/>
        </p:nvSpPr>
        <p:spPr>
          <a:xfrm>
            <a:off x="971117" y="1900285"/>
            <a:ext cx="809963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0" i="0" dirty="0">
                <a:effectLst/>
              </a:rPr>
              <a:t>Выбранная организационно-правовая форма ИП, потому что у ИП упрощенная процедура утверждения, самостоятельное распоряжение прибылью, низкая налоговая ставка и больше возможностей для расширения дела и привлечения капитала по сравнению с другими формами. Выбранная система налогообложения упрошенная</a:t>
            </a:r>
            <a:r>
              <a:rPr lang="ru-RU" sz="2000" dirty="0"/>
              <a:t>, </a:t>
            </a:r>
            <a:r>
              <a:rPr lang="ru-RU" sz="2000" b="0" i="0" dirty="0">
                <a:effectLst/>
              </a:rPr>
              <a:t>которая позволяет платить налог в размере 6% от доходов — это в 2 раза меньше, чем 13% НДФЛ.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64899" cy="982800"/>
          </a:xfrm>
        </p:spPr>
        <p:txBody>
          <a:bodyPr lIns="720000"/>
          <a:lstStyle/>
          <a:p>
            <a:r>
              <a:rPr lang="ru-RU" sz="3200" dirty="0">
                <a:latin typeface="+mn-lt"/>
              </a:rPr>
              <a:t>Финансовый план</a:t>
            </a:r>
            <a:endParaRPr sz="32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277876"/>
              </p:ext>
            </p:extLst>
          </p:nvPr>
        </p:nvGraphicFramePr>
        <p:xfrm>
          <a:off x="143768" y="891059"/>
          <a:ext cx="9793091" cy="4702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821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161411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63598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57634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57634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57634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57634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57634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57634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57634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57634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57634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57634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57634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57634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44653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1691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1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20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1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202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33551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 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57000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70500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84500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87500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90500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95800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100850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108500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795650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33551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 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17000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12050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17500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17000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17500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22800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22000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22500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23000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23500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24500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24500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243850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7106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84000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7682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2.1.1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Амортизация</a:t>
                      </a:r>
                      <a:r>
                        <a:rPr lang="ru-RU" sz="11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оборудования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75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2.1.2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Коммунальные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2.1.3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Аренда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2.1.4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Охрана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помещения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106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 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159850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33551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Материалы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5050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10500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15800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16000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16500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17500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17500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33551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ПРИБЫЛЬ ДО НАЛОГООБЛОЖЕНИЯ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7950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12500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18000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39500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47700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62500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65000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67500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72300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76350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84000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551800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7106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руб.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477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750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1080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2370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2862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3750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3900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4050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4338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4581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5040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33198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33551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7473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11750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16920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37130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44838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58750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61100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63450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67962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71769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78960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518602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11772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6638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365000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430454"/>
              </p:ext>
            </p:extLst>
          </p:nvPr>
        </p:nvGraphicFramePr>
        <p:xfrm>
          <a:off x="179772" y="1323107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159130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795650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243850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518602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48770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243850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365000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1,42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8310" y="387003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257453"/>
              </p:ext>
            </p:extLst>
          </p:nvPr>
        </p:nvGraphicFramePr>
        <p:xfrm>
          <a:off x="359792" y="1683147"/>
          <a:ext cx="9416782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Лист" r:id="rId3" imgW="6581698" imgH="1609614" progId="Excel.Sheet.12">
                  <p:embed/>
                </p:oleObj>
              </mc:Choice>
              <mc:Fallback>
                <p:oleObj name="Лист" r:id="rId3" imgW="6581698" imgH="1609614" progId="Excel.Sheet.12">
                  <p:embed/>
                  <p:pic>
                    <p:nvPicPr>
                      <p:cNvPr id="0" name="Google Shape;297;p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92" y="1683147"/>
                        <a:ext cx="9416782" cy="23042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33564" y="3077244"/>
            <a:ext cx="3406246" cy="240567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dirty="0">
                <a:effectLst/>
                <a:ea typeface="Calibri" panose="020F0502020204030204" pitchFamily="34" charset="0"/>
              </a:rPr>
              <a:t>Петрова Елизавета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u="sng" dirty="0">
                <a:ea typeface="Calibri" panose="020F0502020204030204" pitchFamily="34" charset="0"/>
              </a:rPr>
              <a:t>Тел.: </a:t>
            </a:r>
            <a:r>
              <a:rPr lang="ru-RU" sz="1400" dirty="0">
                <a:ea typeface="Calibri" panose="020F0502020204030204" pitchFamily="34" charset="0"/>
              </a:rPr>
              <a:t>89508343134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en-US" sz="1400" b="1" u="sng" dirty="0"/>
              <a:t>e-mail</a:t>
            </a:r>
            <a:r>
              <a:rPr lang="ru-RU" sz="1400" b="1" u="sng" dirty="0"/>
              <a:t>:</a:t>
            </a:r>
            <a:r>
              <a:rPr lang="ru-RU" sz="1400" dirty="0"/>
              <a:t> </a:t>
            </a:r>
            <a:r>
              <a:rPr lang="en-US" sz="1400" b="0" i="0" strike="noStrike" dirty="0">
                <a:effectLst/>
                <a:hlinkClick r:id="rId3"/>
              </a:rPr>
              <a:t>petrovalisa203@gmail.com</a:t>
            </a:r>
            <a:endParaRPr lang="ru-RU" sz="1400" dirty="0"/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u="sng" dirty="0" err="1">
                <a:ea typeface="Calibri" panose="020F0502020204030204" pitchFamily="34" charset="0"/>
              </a:rPr>
              <a:t>Вк</a:t>
            </a:r>
            <a:r>
              <a:rPr lang="ru-RU" sz="1400" b="1" u="sng" dirty="0">
                <a:ea typeface="Calibri" panose="020F0502020204030204" pitchFamily="34" charset="0"/>
              </a:rPr>
              <a:t>: </a:t>
            </a:r>
            <a:r>
              <a:rPr lang="en-US" sz="1400" b="0" i="0" u="none" strike="noStrike" dirty="0"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https://vk.com/petrovalisa_234</a:t>
            </a:r>
            <a:endParaRPr lang="ru-RU" sz="1400" b="1" u="sng" dirty="0">
              <a:effectLst/>
              <a:ea typeface="Calibri" panose="020F0502020204030204" pitchFamily="34" charset="0"/>
            </a:endParaRP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dirty="0">
              <a:effectLst/>
              <a:ea typeface="Calibri" panose="020F0502020204030204" pitchFamily="34" charset="0"/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104067" y="3041055"/>
            <a:ext cx="2736304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Русских Виктория</a:t>
            </a:r>
            <a:endParaRPr lang="ru-RU" sz="1400" b="1" u="sng" dirty="0">
              <a:ea typeface="Calibri" panose="020F0502020204030204" pitchFamily="34" charset="0"/>
            </a:endParaRP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u="sng" dirty="0">
                <a:ea typeface="Calibri" panose="020F0502020204030204" pitchFamily="34" charset="0"/>
              </a:rPr>
              <a:t>Тел.: </a:t>
            </a:r>
            <a:r>
              <a:rPr lang="ru-RU" sz="1400" dirty="0">
                <a:ea typeface="Calibri" panose="020F0502020204030204" pitchFamily="34" charset="0"/>
              </a:rPr>
              <a:t>89508131061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en-US" sz="1400" b="1" u="sng" dirty="0"/>
              <a:t>e-mail</a:t>
            </a:r>
            <a:r>
              <a:rPr lang="ru-RU" sz="1400" dirty="0"/>
              <a:t>: </a:t>
            </a:r>
            <a:r>
              <a:rPr lang="en-US" sz="1400" b="0" i="0" u="none" strike="noStrike" dirty="0">
                <a:effectLst/>
                <a:hlinkClick r:id="rId5"/>
              </a:rPr>
              <a:t>vika.russkix.04@mail.ru</a:t>
            </a:r>
            <a:endParaRPr lang="ru-RU" sz="1400" dirty="0"/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u="sng" dirty="0" err="1">
                <a:effectLst/>
                <a:ea typeface="Calibri" panose="020F0502020204030204" pitchFamily="34" charset="0"/>
              </a:rPr>
              <a:t>Вк</a:t>
            </a:r>
            <a:r>
              <a:rPr lang="ru-RU" sz="1400" b="1" u="sng" dirty="0">
                <a:effectLst/>
                <a:ea typeface="Calibri" panose="020F0502020204030204" pitchFamily="34" charset="0"/>
              </a:rPr>
              <a:t>:</a:t>
            </a:r>
            <a:r>
              <a:rPr lang="ru-RU" sz="1400" b="1" dirty="0">
                <a:effectLst/>
                <a:ea typeface="Calibri" panose="020F0502020204030204" pitchFamily="34" charset="0"/>
              </a:rPr>
              <a:t> </a:t>
            </a:r>
            <a:r>
              <a:rPr lang="en-US" sz="1400" b="0" i="0" u="none" strike="noStrike" dirty="0">
                <a:effectLst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https://vk.com/id492696592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3312120" y="3041055"/>
            <a:ext cx="3677950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1400" b="1" dirty="0" err="1">
                <a:effectLst/>
                <a:ea typeface="Calibri" panose="020F0502020204030204" pitchFamily="34" charset="0"/>
              </a:rPr>
              <a:t>Сарыгина</a:t>
            </a:r>
            <a:r>
              <a:rPr lang="ru-RU" sz="1400" b="1" dirty="0">
                <a:effectLst/>
                <a:ea typeface="Calibri" panose="020F0502020204030204" pitchFamily="34" charset="0"/>
              </a:rPr>
              <a:t> Полина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u="sng" dirty="0">
                <a:ea typeface="Calibri" panose="020F0502020204030204" pitchFamily="34" charset="0"/>
              </a:rPr>
              <a:t>Тел.: </a:t>
            </a:r>
            <a:r>
              <a:rPr lang="ru-RU" sz="1400" dirty="0">
                <a:ea typeface="Calibri" panose="020F0502020204030204" pitchFamily="34" charset="0"/>
              </a:rPr>
              <a:t>8982994738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en-US" sz="1400" b="1" u="sng" dirty="0"/>
              <a:t>e-mail</a:t>
            </a:r>
            <a:r>
              <a:rPr lang="ru-RU" sz="1400" dirty="0"/>
              <a:t>: </a:t>
            </a:r>
            <a:r>
              <a:rPr lang="en-US" sz="1400" dirty="0">
                <a:hlinkClick r:id="rId7"/>
              </a:rPr>
              <a:t>saryginapolina308@gmail.com</a:t>
            </a:r>
            <a:endParaRPr lang="ru-RU" sz="1400" dirty="0"/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u="sng" dirty="0" err="1">
                <a:effectLst/>
                <a:ea typeface="Calibri" panose="020F0502020204030204" pitchFamily="34" charset="0"/>
              </a:rPr>
              <a:t>Вк</a:t>
            </a:r>
            <a:r>
              <a:rPr lang="ru-RU" sz="1400" b="1" u="sng" dirty="0">
                <a:effectLst/>
                <a:ea typeface="Calibri" panose="020F0502020204030204" pitchFamily="34" charset="0"/>
              </a:rPr>
              <a:t>:</a:t>
            </a:r>
            <a:r>
              <a:rPr lang="ru-RU" sz="1400" b="1" dirty="0">
                <a:effectLst/>
                <a:ea typeface="Calibri" panose="020F0502020204030204" pitchFamily="34" charset="0"/>
              </a:rPr>
              <a:t> </a:t>
            </a:r>
            <a:r>
              <a:rPr lang="en-US" sz="1400" i="0" strike="noStrike" dirty="0">
                <a:effectLst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https://vk.com/polin.kaa.mandarin.kaaa</a:t>
            </a:r>
            <a:endParaRPr lang="en-US" sz="1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EB181503-26D0-4CCA-9648-2D42803ED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04" y="820818"/>
            <a:ext cx="1665775" cy="222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18BA462-F33E-4128-9676-B121B0938B5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805325"/>
            <a:ext cx="1480520" cy="222103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F689935-663C-4FE0-B944-4D730979C72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105" y="3811266"/>
            <a:ext cx="1820380" cy="18203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8489ADF-5873-4F2B-ABF9-AE62AB981D3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65" y="3846106"/>
            <a:ext cx="1755155" cy="175515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8A1B965-303D-4BE8-92B2-C93C19C2B58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770" y="3789648"/>
            <a:ext cx="1763922" cy="1763922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8A3F0184-3BFB-4E8B-96A7-0A005E500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908" y="786765"/>
            <a:ext cx="1679694" cy="223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8461</TotalTime>
  <Words>1214</Words>
  <Application>Microsoft Office PowerPoint</Application>
  <PresentationFormat>Произвольный</PresentationFormat>
  <Paragraphs>399</Paragraphs>
  <Slides>17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30" baseType="lpstr">
      <vt:lpstr>MS Gothic</vt:lpstr>
      <vt:lpstr>-apple-system</vt:lpstr>
      <vt:lpstr>Arial</vt:lpstr>
      <vt:lpstr>Calibri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Лист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Анализ конкурентов</vt:lpstr>
      <vt:lpstr>Бизнес-модель</vt:lpstr>
      <vt:lpstr>Процесс производства товара 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Nikita</cp:lastModifiedBy>
  <cp:revision>90</cp:revision>
  <dcterms:created xsi:type="dcterms:W3CDTF">2022-10-14T10:42:52Z</dcterms:created>
  <dcterms:modified xsi:type="dcterms:W3CDTF">2023-07-16T14:11:39Z</dcterms:modified>
  <dc:language>ru-RU</dc:language>
</cp:coreProperties>
</file>