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6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-67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4DF8EB-1F25-62C1-54BC-A2039A30E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9F7384B-5399-502C-7185-C2290D189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CB9161-3E33-FDD0-4C99-8512329D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470C42-3A6B-27E2-1BAE-5B8C9AF0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4D461CC-0D62-01AE-1BA4-2EA1BC46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00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8CCC85-B6C8-CFEA-9286-4E5A848A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1A2425-FF7B-1475-7B9E-F638563E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042097E-CD2A-BD81-2219-F57005FD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E7C8555-37E0-E47E-8B16-81BF67C3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5833BE-A49D-80BD-F860-9CB713B0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368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E2CF7F-1EE4-A76C-F022-EE4338BE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661BD97-481E-F81C-4C07-0FBCAE2D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507FA2-0A42-8C8B-5410-9FF3FC3E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46B17D-276E-DCDA-1428-B9D1A129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08CA8B2-FBD5-BA9B-8911-74872DE7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95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4C7B56-77D8-3062-1D0D-E272CDDE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2CCCFB-9F97-F6C6-0090-F0DFB0F01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FDE636E-13EC-A6F4-9D18-83943932C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4F04ED6-91FE-E635-670C-27643800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FDD7FD0-30BD-DC23-ADB6-6D524442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1D52443-8DA5-99C7-881A-2572BFE7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411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EE6899-7A93-22F2-F0F1-F52EAC7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DBE1FA2-5E74-EDE1-2DA0-9257D9743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D53C6BD-9217-8C18-8828-EC2FCB933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D182F0B-0CDA-73EB-D998-08B355B4B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4D10F7D-BD39-948B-EDC0-ABE4C3592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9A27168-182C-C548-5874-CA0E399A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09F76F-B9AE-A3AC-C57F-61FA8680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E80A4A4-2277-367F-9A7A-1C02963C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371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7115B5-9A17-8491-254F-B90CC8B8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17DE46F-D485-3362-7DFC-098BBD13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D3207F3-4258-5A42-FC64-F5751228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4C63DBD-2661-488B-E8B8-5B184AF2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267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7FE7A05-4548-A862-7A6B-06E938B7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8C25496-B3F9-6752-3F30-44E08085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2A6ABD5-0EB5-6B8C-B78F-484833D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845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F075A-06F1-957B-EFF0-0BB84358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D47F05-CAA1-C25C-8FC7-2E880476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F829191-A56F-D2D4-BBE2-FC95230C5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C04BEE4-481E-DA51-1EEE-B848DEE9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2273D3-4C2A-9C76-CB8F-7570BCE7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F22815E-BED8-AB4B-9238-41BB0828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80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B62034-7306-899E-7CE2-49C8115F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D0E1E6D-9287-70CA-DD79-CDA727EF4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107299F-10D3-CD9D-D440-22821D28B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5188DFD-46BF-F7C0-15F7-F69D9087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E911E02-DB24-1894-D636-3F69FC9C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959EF40-98D0-E34F-2F76-5DC1029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176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43CB50-C724-8BEC-BD9B-821C2002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E81B79C-3164-7969-8D70-8A3C1776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363E81-01D2-F15B-68AC-23D16A67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E673BCA-96B9-5245-570E-260B1A9D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7BE8BE7-2EDA-B3FB-1ADE-7E2687E9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93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F71F029-5026-5AE7-9604-BB49A7D35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9B2C08C-DEF0-84A5-10D4-A8E249722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8316D82-ED7E-4D28-CCC0-3AD8C6B5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75DCE30-5303-E0FA-57B5-1BA0C6B8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D68BA6C-E563-15C7-BB1D-4D2C6905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255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D439E8-3DB2-5E1C-E8C1-35001D1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6051D8A-772D-99C1-5157-E73ED2AA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DCBF7-DA32-332F-F0D1-EEAE19D8B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149C798-E42B-2192-CD4C-30689E46D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98E4CF8-3139-4D40-26F9-CE666924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77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E1A407D-B48C-2E64-FC7C-D7725E38F2C2}"/>
              </a:ext>
            </a:extLst>
          </p:cNvPr>
          <p:cNvSpPr/>
          <p:nvPr/>
        </p:nvSpPr>
        <p:spPr>
          <a:xfrm>
            <a:off x="2216723" y="2136020"/>
            <a:ext cx="48583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Моделирование источника импульсного напряжения для дорожного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осадителя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пыли</a:t>
            </a:r>
            <a:endParaRPr lang="ru-RU" sz="24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E5249B9-A046-AB2F-97D5-56919DEAB03F}"/>
              </a:ext>
            </a:extLst>
          </p:cNvPr>
          <p:cNvSpPr/>
          <p:nvPr/>
        </p:nvSpPr>
        <p:spPr>
          <a:xfrm>
            <a:off x="2309087" y="1628410"/>
            <a:ext cx="6156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Шаповал И.Р., Ларин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А.В.</a:t>
            </a:r>
            <a:endParaRPr lang="ru-RU" sz="2400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AD5AD542-C5B8-5A4D-E0A5-F928FF3FED40}"/>
              </a:ext>
            </a:extLst>
          </p:cNvPr>
          <p:cNvCxnSpPr/>
          <p:nvPr/>
        </p:nvCxnSpPr>
        <p:spPr>
          <a:xfrm>
            <a:off x="2309087" y="2872509"/>
            <a:ext cx="466436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39EC98DF-02B4-3C2C-F32B-253B8A65DE10}"/>
              </a:ext>
            </a:extLst>
          </p:cNvPr>
          <p:cNvCxnSpPr/>
          <p:nvPr/>
        </p:nvCxnSpPr>
        <p:spPr>
          <a:xfrm>
            <a:off x="2309087" y="3230318"/>
            <a:ext cx="466436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15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39D8851-9B64-430C-A9CC-E5B8342DAC03}"/>
              </a:ext>
            </a:extLst>
          </p:cNvPr>
          <p:cNvSpPr txBox="1"/>
          <p:nvPr/>
        </p:nvSpPr>
        <p:spPr>
          <a:xfrm>
            <a:off x="4671848" y="95729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ПРОБЛЕМА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F3C6AB55-C8E1-424A-B2B4-4A9D23768471}"/>
              </a:ext>
            </a:extLst>
          </p:cNvPr>
          <p:cNvSpPr/>
          <p:nvPr/>
        </p:nvSpPr>
        <p:spPr>
          <a:xfrm>
            <a:off x="144363" y="831978"/>
            <a:ext cx="5562754" cy="4713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Какую проблему решает проект?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1B6B54CE-C9AC-4630-A6C5-E559E53AB355}"/>
              </a:ext>
            </a:extLst>
          </p:cNvPr>
          <p:cNvSpPr/>
          <p:nvPr/>
        </p:nvSpPr>
        <p:spPr>
          <a:xfrm>
            <a:off x="144364" y="1397877"/>
            <a:ext cx="11903274" cy="16711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dirty="0" err="1" smtClean="0">
                <a:solidFill>
                  <a:schemeClr val="tx1"/>
                </a:solidFill>
              </a:rPr>
              <a:t>Стартап</a:t>
            </a:r>
            <a:r>
              <a:rPr lang="ru-RU" sz="2000" dirty="0" smtClean="0">
                <a:solidFill>
                  <a:schemeClr val="tx1"/>
                </a:solidFill>
              </a:rPr>
              <a:t> создает лучшее решение для высокоэффективных очистителей воздуха, работающих в промышленных масштабах, что критически важно для густонаселенных городов и городов с развитой промышленностью.</a:t>
            </a:r>
            <a:endParaRPr lang="ru-RU" sz="1900" b="1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="" xmlns:a16="http://schemas.microsoft.com/office/drawing/2014/main" id="{1D3BF3DE-4D37-4362-B577-AADF1BC22777}"/>
              </a:ext>
            </a:extLst>
          </p:cNvPr>
          <p:cNvSpPr/>
          <p:nvPr/>
        </p:nvSpPr>
        <p:spPr>
          <a:xfrm>
            <a:off x="144362" y="3247695"/>
            <a:ext cx="2935168" cy="47130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Кто наши потребители?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6A15FEC6-51D2-4C34-8318-4434EB9AA5F7}"/>
              </a:ext>
            </a:extLst>
          </p:cNvPr>
          <p:cNvSpPr/>
          <p:nvPr/>
        </p:nvSpPr>
        <p:spPr>
          <a:xfrm>
            <a:off x="3190202" y="3230134"/>
            <a:ext cx="8789118" cy="21601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Крупный и средний бизнес в Российской Федерации. 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Рынок: B2B.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D9C1F1C-EFD7-EEAF-7C4C-C3709811B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9E24FE-5C04-0074-4DD5-EA3DA43A5AF5}"/>
              </a:ext>
            </a:extLst>
          </p:cNvPr>
          <p:cNvSpPr txBox="1"/>
          <p:nvPr/>
        </p:nvSpPr>
        <p:spPr>
          <a:xfrm>
            <a:off x="872836" y="1332449"/>
            <a:ext cx="104601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Моделирование источника импульсного напряжения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дорожного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осадителя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пыли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E2BA324-D2E6-D706-5CF8-1549B626E83A}"/>
              </a:ext>
            </a:extLst>
          </p:cNvPr>
          <p:cNvSpPr txBox="1"/>
          <p:nvPr/>
        </p:nvSpPr>
        <p:spPr>
          <a:xfrm>
            <a:off x="872836" y="2537797"/>
            <a:ext cx="40870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Модель</a:t>
            </a:r>
            <a:endParaRPr lang="ru-RU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26DDC6A-2B51-14F6-B7F2-77342576D9C2}"/>
              </a:ext>
            </a:extLst>
          </p:cNvPr>
          <p:cNvSpPr txBox="1"/>
          <p:nvPr/>
        </p:nvSpPr>
        <p:spPr>
          <a:xfrm>
            <a:off x="5257805" y="2537797"/>
            <a:ext cx="26254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Прототип</a:t>
            </a:r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35DD1E-DFC9-EAD1-DF50-1AD6B0749301}"/>
              </a:ext>
            </a:extLst>
          </p:cNvPr>
          <p:cNvSpPr txBox="1"/>
          <p:nvPr/>
        </p:nvSpPr>
        <p:spPr>
          <a:xfrm>
            <a:off x="8153404" y="2537797"/>
            <a:ext cx="31796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Готовый продукт</a:t>
            </a:r>
            <a:endParaRPr lang="ru-RU" sz="2400" dirty="0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xmlns="" id="{CE3C3B35-3175-5588-F5B7-5C7F84C5D7A5}"/>
              </a:ext>
            </a:extLst>
          </p:cNvPr>
          <p:cNvSpPr/>
          <p:nvPr/>
        </p:nvSpPr>
        <p:spPr>
          <a:xfrm>
            <a:off x="4959927" y="2447695"/>
            <a:ext cx="270167" cy="7734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xmlns="" id="{3EE8C4DE-1D1D-3AA3-2007-07F03E33E710}"/>
              </a:ext>
            </a:extLst>
          </p:cNvPr>
          <p:cNvSpPr/>
          <p:nvPr/>
        </p:nvSpPr>
        <p:spPr>
          <a:xfrm>
            <a:off x="7879768" y="2447695"/>
            <a:ext cx="270167" cy="7734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F07077B-2DCB-A146-020F-5C9D468A0AE6}"/>
              </a:ext>
            </a:extLst>
          </p:cNvPr>
          <p:cNvSpPr txBox="1"/>
          <p:nvPr/>
        </p:nvSpPr>
        <p:spPr>
          <a:xfrm>
            <a:off x="203200" y="4471396"/>
            <a:ext cx="117994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"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Осадителя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дорожной пыли" требуется особый вид источника напряжения с возможностью менять форму импульса сигнала высокого напряжения (50-150 кВ при 10 мА). Это необходимо для сепарации частиц в воздухе. В противном случае данное устройство будет работать на стерилизацию воздуха, что не допустимо.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831431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2ADDDB5-717B-4DDA-8914-9009057870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0E27502-ED1B-412E-9CAD-05D773FF8BF3}"/>
              </a:ext>
            </a:extLst>
          </p:cNvPr>
          <p:cNvSpPr txBox="1"/>
          <p:nvPr/>
        </p:nvSpPr>
        <p:spPr>
          <a:xfrm>
            <a:off x="609601" y="385483"/>
            <a:ext cx="110603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КОНКУРЕНТЫ И КОНКУРЕНТНЫЕ ПРЕИМУЩЕСТВА</a:t>
            </a:r>
            <a:endParaRPr lang="ru-RU" sz="4400" b="1" dirty="0"/>
          </a:p>
        </p:txBody>
      </p:sp>
      <p:sp>
        <p:nvSpPr>
          <p:cNvPr id="9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1196284" y="1702050"/>
            <a:ext cx="3159499" cy="47607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1369254" y="1720308"/>
            <a:ext cx="309517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Конкуренты </a:t>
            </a:r>
          </a:p>
          <a:p>
            <a:endParaRPr lang="ru-RU" sz="2000" b="1" dirty="0"/>
          </a:p>
          <a:p>
            <a:endParaRPr lang="ru-RU" sz="2000" b="1" dirty="0"/>
          </a:p>
          <a:p>
            <a:r>
              <a:rPr lang="ru-RU" sz="2000" dirty="0" smtClean="0"/>
              <a:t>1. Компания Научная электроника (Россия) </a:t>
            </a:r>
          </a:p>
          <a:p>
            <a:r>
              <a:rPr lang="ru-RU" sz="2000" dirty="0" smtClean="0"/>
              <a:t>2. Компания Прибор-М (Россия). </a:t>
            </a:r>
          </a:p>
          <a:p>
            <a:r>
              <a:rPr lang="ru-RU" sz="2000" dirty="0" smtClean="0"/>
              <a:t>3. Компания ООО ПАРАМЕРУС (Россия).</a:t>
            </a:r>
          </a:p>
          <a:p>
            <a:r>
              <a:rPr lang="ru-RU" sz="2000" dirty="0" smtClean="0"/>
              <a:t>4. Компания ООО </a:t>
            </a:r>
            <a:r>
              <a:rPr lang="ru-RU" sz="2000" dirty="0" err="1" smtClean="0"/>
              <a:t>Р-Сиб</a:t>
            </a:r>
            <a:r>
              <a:rPr lang="ru-RU" sz="2000" dirty="0" smtClean="0"/>
              <a:t> (Россия). </a:t>
            </a:r>
          </a:p>
          <a:p>
            <a:r>
              <a:rPr lang="ru-RU" sz="2000" dirty="0" smtClean="0"/>
              <a:t>5. Компания </a:t>
            </a:r>
            <a:r>
              <a:rPr lang="ru-RU" sz="2000" dirty="0" err="1" smtClean="0"/>
              <a:t>Тетрон</a:t>
            </a:r>
            <a:r>
              <a:rPr lang="ru-RU" sz="2000" dirty="0" smtClean="0"/>
              <a:t> (Россия). </a:t>
            </a:r>
            <a:endParaRPr lang="ru-RU" sz="2000" dirty="0"/>
          </a:p>
        </p:txBody>
      </p:sp>
      <p:sp>
        <p:nvSpPr>
          <p:cNvPr id="11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7486651" y="1328457"/>
            <a:ext cx="4100512" cy="50437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7744859" y="1566399"/>
            <a:ext cx="358409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Конкурентные преимущества</a:t>
            </a:r>
          </a:p>
          <a:p>
            <a:endParaRPr lang="ru-RU" sz="2000" b="1" dirty="0"/>
          </a:p>
          <a:p>
            <a:pPr marL="342900" indent="-342900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</a:rPr>
              <a:t>Низкая стоимость производства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</a:rPr>
              <a:t>Широкий диапазон регулировки характеристик.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</a:rPr>
              <a:t>Низкая стоимость готового продукта.</a:t>
            </a:r>
            <a:endParaRPr lang="ru-RU" sz="2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66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2276658-7B66-FB71-3677-AFB59DB0B3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96AD6ED-95C7-92D8-5828-69BDB11CF3C8}"/>
              </a:ext>
            </a:extLst>
          </p:cNvPr>
          <p:cNvSpPr txBox="1"/>
          <p:nvPr/>
        </p:nvSpPr>
        <p:spPr>
          <a:xfrm>
            <a:off x="5057451" y="714825"/>
            <a:ext cx="62899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Потребительский сегмент: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</a:rPr>
              <a:t>организации, связанные с благоустройством городов, химические и металлургические предприятия.</a:t>
            </a: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203F61C-E94A-BD02-B373-63447EA117E2}"/>
              </a:ext>
            </a:extLst>
          </p:cNvPr>
          <p:cNvSpPr txBox="1"/>
          <p:nvPr/>
        </p:nvSpPr>
        <p:spPr>
          <a:xfrm>
            <a:off x="5084611" y="2821675"/>
            <a:ext cx="62899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Каналы сбыта: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</a:rPr>
              <a:t>Прямые продажи</a:t>
            </a: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407877D-0854-0670-05E9-485E109DA155}"/>
              </a:ext>
            </a:extLst>
          </p:cNvPr>
          <p:cNvSpPr txBox="1"/>
          <p:nvPr/>
        </p:nvSpPr>
        <p:spPr>
          <a:xfrm>
            <a:off x="7620000" y="4867867"/>
            <a:ext cx="37545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Тольяттинский государственный университет</a:t>
            </a:r>
            <a:endParaRPr lang="ru-RU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98FAD5D-58EF-9660-00E8-75FB79008F1B}"/>
              </a:ext>
            </a:extLst>
          </p:cNvPr>
          <p:cNvSpPr txBox="1"/>
          <p:nvPr/>
        </p:nvSpPr>
        <p:spPr>
          <a:xfrm>
            <a:off x="595744" y="4687759"/>
            <a:ext cx="59158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Структура расходов: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</a:rPr>
              <a:t>Квалифицированный персонал,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</a:rPr>
              <a:t>Электронные компоненты, Производственные мощности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696B9E4-50F8-51DE-0A02-3FBDCA46D1C9}"/>
              </a:ext>
            </a:extLst>
          </p:cNvPr>
          <p:cNvSpPr txBox="1"/>
          <p:nvPr/>
        </p:nvSpPr>
        <p:spPr>
          <a:xfrm>
            <a:off x="595744" y="2083012"/>
            <a:ext cx="367145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</a:rPr>
              <a:t>Ключевые </a:t>
            </a:r>
            <a:r>
              <a:rPr lang="ru-RU" sz="2000" dirty="0" smtClean="0">
                <a:latin typeface="Times New Roman" panose="02020603050405020304" pitchFamily="18" charset="0"/>
              </a:rPr>
              <a:t>виды деятельности:</a:t>
            </a:r>
            <a:endParaRPr lang="ru-RU" sz="2000" dirty="0">
              <a:latin typeface="Times New Roman" panose="02020603050405020304" pitchFamily="18" charset="0"/>
            </a:endParaRPr>
          </a:p>
          <a:p>
            <a:pPr algn="ctr"/>
            <a:r>
              <a:rPr lang="ru-RU" sz="2400" dirty="0">
                <a:latin typeface="Times New Roman" panose="02020603050405020304" pitchFamily="18" charset="0"/>
              </a:rPr>
              <a:t>Моделирование,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</a:rPr>
              <a:t>Разработка, Производство, Продажа</a:t>
            </a:r>
          </a:p>
        </p:txBody>
      </p:sp>
    </p:spTree>
    <p:extLst>
      <p:ext uri="{BB962C8B-B14F-4D97-AF65-F5344CB8AC3E}">
        <p14:creationId xmlns:p14="http://schemas.microsoft.com/office/powerpoint/2010/main" xmlns="" val="17089664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226</Words>
  <Application>Microsoft Office PowerPoint</Application>
  <PresentationFormat>Произвольный</PresentationFormat>
  <Paragraphs>39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йцукен</cp:lastModifiedBy>
  <cp:revision>10</cp:revision>
  <dcterms:created xsi:type="dcterms:W3CDTF">2023-06-21T07:47:13Z</dcterms:created>
  <dcterms:modified xsi:type="dcterms:W3CDTF">2024-01-14T07:43:19Z</dcterms:modified>
</cp:coreProperties>
</file>