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y="5143500" cx="9144000"/>
  <p:notesSz cx="6858000" cy="9144000"/>
  <p:embeddedFontLst>
    <p:embeddedFont>
      <p:font typeface="Raleway"/>
      <p:regular r:id="rId20"/>
      <p:bold r:id="rId21"/>
      <p:italic r:id="rId22"/>
      <p:boldItalic r:id="rId23"/>
    </p:embeddedFont>
    <p:embeddedFont>
      <p:font typeface="Raleway SemiBold"/>
      <p:regular r:id="rId24"/>
      <p:bold r:id="rId25"/>
      <p:italic r:id="rId26"/>
      <p:boldItalic r:id="rId27"/>
    </p:embeddedFont>
    <p:embeddedFont>
      <p:font typeface="Helvetica Neue"/>
      <p:regular r:id="rId28"/>
      <p:bold r:id="rId29"/>
      <p:italic r:id="rId30"/>
      <p:boldItalic r:id="rId31"/>
    </p:embeddedFont>
    <p:embeddedFont>
      <p:font typeface="Century Gothic"/>
      <p:regular r:id="rId32"/>
      <p:bold r:id="rId33"/>
      <p:italic r:id="rId34"/>
      <p:boldItalic r:id="rId3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aleway-regular.fntdata"/><Relationship Id="rId22" Type="http://schemas.openxmlformats.org/officeDocument/2006/relationships/font" Target="fonts/Raleway-italic.fntdata"/><Relationship Id="rId21" Type="http://schemas.openxmlformats.org/officeDocument/2006/relationships/font" Target="fonts/Raleway-bold.fntdata"/><Relationship Id="rId24" Type="http://schemas.openxmlformats.org/officeDocument/2006/relationships/font" Target="fonts/RalewaySemiBold-regular.fntdata"/><Relationship Id="rId23" Type="http://schemas.openxmlformats.org/officeDocument/2006/relationships/font" Target="fonts/Raleway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font" Target="fonts/RalewaySemiBold-italic.fntdata"/><Relationship Id="rId25" Type="http://schemas.openxmlformats.org/officeDocument/2006/relationships/font" Target="fonts/RalewaySemiBold-bold.fntdata"/><Relationship Id="rId28" Type="http://schemas.openxmlformats.org/officeDocument/2006/relationships/font" Target="fonts/HelveticaNeue-regular.fntdata"/><Relationship Id="rId27" Type="http://schemas.openxmlformats.org/officeDocument/2006/relationships/font" Target="fonts/RalewaySemiBold-boldItalic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font" Target="fonts/HelveticaNeue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HelveticaNeue-boldItalic.fntdata"/><Relationship Id="rId30" Type="http://schemas.openxmlformats.org/officeDocument/2006/relationships/font" Target="fonts/HelveticaNeue-italic.fntdata"/><Relationship Id="rId11" Type="http://schemas.openxmlformats.org/officeDocument/2006/relationships/slide" Target="slides/slide5.xml"/><Relationship Id="rId33" Type="http://schemas.openxmlformats.org/officeDocument/2006/relationships/font" Target="fonts/CenturyGothic-bold.fntdata"/><Relationship Id="rId10" Type="http://schemas.openxmlformats.org/officeDocument/2006/relationships/slide" Target="slides/slide4.xml"/><Relationship Id="rId32" Type="http://schemas.openxmlformats.org/officeDocument/2006/relationships/font" Target="fonts/CenturyGothic-regular.fntdata"/><Relationship Id="rId13" Type="http://schemas.openxmlformats.org/officeDocument/2006/relationships/slide" Target="slides/slide7.xml"/><Relationship Id="rId35" Type="http://schemas.openxmlformats.org/officeDocument/2006/relationships/font" Target="fonts/CenturyGothic-boldItalic.fntdata"/><Relationship Id="rId12" Type="http://schemas.openxmlformats.org/officeDocument/2006/relationships/slide" Target="slides/slide6.xml"/><Relationship Id="rId34" Type="http://schemas.openxmlformats.org/officeDocument/2006/relationships/font" Target="fonts/CenturyGothic-italic.fntdata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9" name="Google Shape;119;p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0" name="Google Shape;140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5" name="Google Shape;155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9" name="Google Shape;169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2" name="Google Shape;182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0" name="Google Shape;190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3" name="Google Shape;203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6" name="Google Shape;216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9" name="Google Shape;229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0" name="Google Shape;240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2" name="Google Shape;252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6" name="Google Shape;266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g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g"/><Relationship Id="rId3" Type="http://schemas.openxmlformats.org/officeDocument/2006/relationships/image" Target="../media/image1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5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10.png"/><Relationship Id="rId5" Type="http://schemas.openxmlformats.org/officeDocument/2006/relationships/image" Target="../media/image5.jpg"/><Relationship Id="rId6" Type="http://schemas.openxmlformats.org/officeDocument/2006/relationships/image" Target="../media/image3.png"/><Relationship Id="rId7" Type="http://schemas.openxmlformats.org/officeDocument/2006/relationships/image" Target="../media/image6.png"/><Relationship Id="rId8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Relationship Id="rId4" Type="http://schemas.openxmlformats.org/officeDocument/2006/relationships/image" Target="../media/image8.png"/><Relationship Id="rId5" Type="http://schemas.openxmlformats.org/officeDocument/2006/relationships/image" Target="../media/image2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png"/><Relationship Id="rId4" Type="http://schemas.openxmlformats.org/officeDocument/2006/relationships/image" Target="../media/image1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png"/><Relationship Id="rId4" Type="http://schemas.openxmlformats.org/officeDocument/2006/relationships/image" Target="../media/image1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0.png"/><Relationship Id="rId4" Type="http://schemas.openxmlformats.org/officeDocument/2006/relationships/image" Target="../media/image2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8.png"/><Relationship Id="rId4" Type="http://schemas.openxmlformats.org/officeDocument/2006/relationships/image" Target="../media/image2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5" name="Google Shape;105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/>
          <p:nvPr>
            <p:ph type="title"/>
          </p:nvPr>
        </p:nvSpPr>
        <p:spPr>
          <a:xfrm>
            <a:off x="193150" y="1257875"/>
            <a:ext cx="49194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ГАЗОЧУВСТВИТЕЛЬНЫЙ МУЛЬТИСЕНСОРНЫЙ ЧИП</a:t>
            </a:r>
            <a:endParaRPr sz="3000">
              <a:solidFill>
                <a:schemeClr val="dk1"/>
              </a:solidFill>
            </a:endParaRPr>
          </a:p>
        </p:txBody>
      </p:sp>
      <p:pic>
        <p:nvPicPr>
          <p:cNvPr id="107" name="Google Shape;107;p25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2" name="Google Shape;112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" name="Google Shape;114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" name="Google Shape;115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683575" y="252487"/>
            <a:ext cx="1749889" cy="59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93150" y="2827775"/>
            <a:ext cx="1269247" cy="12614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26"/>
          <p:cNvSpPr txBox="1"/>
          <p:nvPr>
            <p:ph idx="1" type="body"/>
          </p:nvPr>
        </p:nvSpPr>
        <p:spPr>
          <a:xfrm>
            <a:off x="355443" y="4516081"/>
            <a:ext cx="6153300" cy="3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25000" lnSpcReduction="2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lang="ru" sz="56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Обнаружение низких концентраций токсичных газов и паров в воздухе является одной из насущных задач мониторинга окружающей среды</a:t>
            </a:r>
            <a:endParaRPr sz="56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ct val="142857"/>
              <a:buNone/>
            </a:pPr>
            <a:r>
              <a:t/>
            </a:r>
            <a:endParaRPr/>
          </a:p>
        </p:txBody>
      </p:sp>
      <p:sp>
        <p:nvSpPr>
          <p:cNvPr id="123" name="Google Shape;123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7" name="Google Shape;127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" name="Google Shape;130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1" name="Google Shape;131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2" name="Google Shape;132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137" name="Google Shape;137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92200" y="1471775"/>
            <a:ext cx="4246101" cy="2936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7"/>
          <p:cNvSpPr txBox="1"/>
          <p:nvPr>
            <p:ph type="title"/>
          </p:nvPr>
        </p:nvSpPr>
        <p:spPr>
          <a:xfrm>
            <a:off x="456817" y="14069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3" name="Google Shape;143;p27"/>
          <p:cNvSpPr txBox="1"/>
          <p:nvPr>
            <p:ph idx="1" type="body"/>
          </p:nvPr>
        </p:nvSpPr>
        <p:spPr>
          <a:xfrm>
            <a:off x="7661168" y="586453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Кто является потенциальным потребителем вашего продукта/услуги, какие сегменты можете выделить, опишите целевую аудиторию, приведите конкретные характеристики сегмента клиентов, с которым будете работать;</a:t>
            </a:r>
            <a:endParaRPr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44" name="Google Shape;144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" name="Google Shape;145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1" name="Google Shape;151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27"/>
          <p:cNvSpPr txBox="1"/>
          <p:nvPr/>
        </p:nvSpPr>
        <p:spPr>
          <a:xfrm>
            <a:off x="745425" y="1895013"/>
            <a:ext cx="8540100" cy="299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12700" rtl="0" algn="l">
              <a:lnSpc>
                <a:spcPct val="115000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rPr b="1" lang="ru" sz="3200">
                <a:solidFill>
                  <a:srgbClr val="FF2F2D"/>
                </a:solidFill>
              </a:rPr>
              <a:t>A</a:t>
            </a:r>
            <a:r>
              <a:rPr lang="ru" sz="1600">
                <a:solidFill>
                  <a:schemeClr val="dk2"/>
                </a:solidFill>
              </a:rPr>
              <a:t> Добыча и транспортировка природного газа</a:t>
            </a:r>
            <a:endParaRPr sz="1600">
              <a:solidFill>
                <a:schemeClr val="dk2"/>
              </a:solidFill>
            </a:endParaRPr>
          </a:p>
          <a:p>
            <a:pPr indent="0" lvl="0" marL="12700" rtl="0" algn="l">
              <a:lnSpc>
                <a:spcPct val="115000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rPr b="1" lang="ru" sz="3200">
                <a:solidFill>
                  <a:srgbClr val="FF2F2D"/>
                </a:solidFill>
              </a:rPr>
              <a:t>B</a:t>
            </a:r>
            <a:r>
              <a:rPr lang="ru" sz="1600">
                <a:solidFill>
                  <a:schemeClr val="dk2"/>
                </a:solidFill>
              </a:rPr>
              <a:t> Водородная энергетика</a:t>
            </a:r>
            <a:endParaRPr sz="1600">
              <a:solidFill>
                <a:schemeClr val="dk2"/>
              </a:solidFill>
            </a:endParaRPr>
          </a:p>
          <a:p>
            <a:pPr indent="0" lvl="0" marL="12700" rtl="0" algn="l">
              <a:lnSpc>
                <a:spcPct val="115000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rPr b="1" lang="ru" sz="3200">
                <a:solidFill>
                  <a:srgbClr val="FF2F2D"/>
                </a:solidFill>
              </a:rPr>
              <a:t>С</a:t>
            </a:r>
            <a:r>
              <a:rPr lang="ru" sz="1600">
                <a:solidFill>
                  <a:schemeClr val="dk2"/>
                </a:solidFill>
              </a:rPr>
              <a:t> Экологический контроль</a:t>
            </a:r>
            <a:endParaRPr sz="1600">
              <a:solidFill>
                <a:schemeClr val="dk2"/>
              </a:solidFill>
            </a:endParaRPr>
          </a:p>
          <a:p>
            <a:pPr indent="0" lvl="0" marL="12700" rtl="0" algn="l">
              <a:lnSpc>
                <a:spcPct val="115000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rPr b="1" lang="ru" sz="3200">
                <a:solidFill>
                  <a:srgbClr val="FF2F2D"/>
                </a:solidFill>
              </a:rPr>
              <a:t>D</a:t>
            </a:r>
            <a:r>
              <a:rPr lang="ru" sz="1600">
                <a:solidFill>
                  <a:schemeClr val="dk2"/>
                </a:solidFill>
              </a:rPr>
              <a:t> Автомобильная промышленность</a:t>
            </a:r>
            <a:endParaRPr sz="1600">
              <a:solidFill>
                <a:schemeClr val="dk2"/>
              </a:solidFill>
            </a:endParaRPr>
          </a:p>
          <a:p>
            <a:pPr indent="0" lvl="0" marL="12700" rtl="0" algn="l">
              <a:lnSpc>
                <a:spcPct val="115000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rPr b="1" lang="ru" sz="3200">
                <a:solidFill>
                  <a:srgbClr val="FF2F2D"/>
                </a:solidFill>
              </a:rPr>
              <a:t>X</a:t>
            </a:r>
            <a:r>
              <a:rPr b="1" lang="ru" sz="3200">
                <a:solidFill>
                  <a:srgbClr val="C00000"/>
                </a:solidFill>
              </a:rPr>
              <a:t> </a:t>
            </a:r>
            <a:r>
              <a:rPr lang="ru" sz="1600">
                <a:solidFill>
                  <a:schemeClr val="dk2"/>
                </a:solidFill>
              </a:rPr>
              <a:t>Горнодобывающая промышленность</a:t>
            </a:r>
            <a:endParaRPr sz="16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8"/>
          <p:cNvSpPr txBox="1"/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8" name="Google Shape;158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9" name="Google Shape;159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5" name="Google Shape;165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0291" y="2116706"/>
            <a:ext cx="7538883" cy="27726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 txBox="1"/>
          <p:nvPr>
            <p:ph type="title"/>
          </p:nvPr>
        </p:nvSpPr>
        <p:spPr>
          <a:xfrm>
            <a:off x="457192" y="2521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2" name="Google Shape;172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" name="Google Shape;173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8" name="Google Shape;178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4727" y="1101550"/>
            <a:ext cx="7854548" cy="33799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0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5" name="Google Shape;185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6" name="Google Shape;186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7" name="Google Shape;187;p30"/>
          <p:cNvPicPr preferRelativeResize="0"/>
          <p:nvPr/>
        </p:nvPicPr>
        <p:blipFill rotWithShape="1">
          <a:blip r:embed="rId3">
            <a:alphaModFix/>
          </a:blip>
          <a:srcRect b="0" l="0" r="0" t="66825"/>
          <a:stretch/>
        </p:blipFill>
        <p:spPr>
          <a:xfrm>
            <a:off x="754413" y="2194425"/>
            <a:ext cx="7882224" cy="13139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3" name="Google Shape;193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31"/>
          <p:cNvSpPr/>
          <p:nvPr/>
        </p:nvSpPr>
        <p:spPr>
          <a:xfrm>
            <a:off x="457193" y="371719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31"/>
          <p:cNvSpPr txBox="1"/>
          <p:nvPr>
            <p:ph type="title"/>
          </p:nvPr>
        </p:nvSpPr>
        <p:spPr>
          <a:xfrm>
            <a:off x="457192" y="35945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6" name="Google Shape;196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7" name="Google Shape;197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" name="Google Shape;198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" name="Google Shape;199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00" name="Google Shape;200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26866" y="989681"/>
            <a:ext cx="6543687" cy="38996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6" name="Google Shape;206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32"/>
          <p:cNvSpPr/>
          <p:nvPr/>
        </p:nvSpPr>
        <p:spPr>
          <a:xfrm>
            <a:off x="401726" y="315575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32"/>
          <p:cNvSpPr txBox="1"/>
          <p:nvPr>
            <p:ph type="title"/>
          </p:nvPr>
        </p:nvSpPr>
        <p:spPr>
          <a:xfrm>
            <a:off x="401725" y="281075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09" name="Google Shape;209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0" name="Google Shape;210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" name="Google Shape;211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" name="Google Shape;212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13" name="Google Shape;213;p32"/>
          <p:cNvPicPr preferRelativeResize="0"/>
          <p:nvPr/>
        </p:nvPicPr>
        <p:blipFill rotWithShape="1">
          <a:blip r:embed="rId3">
            <a:alphaModFix/>
          </a:blip>
          <a:srcRect b="31349" l="23479" r="8875" t="25741"/>
          <a:stretch/>
        </p:blipFill>
        <p:spPr>
          <a:xfrm>
            <a:off x="545300" y="1292600"/>
            <a:ext cx="7711248" cy="2751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9" name="Google Shape;219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33"/>
          <p:cNvSpPr/>
          <p:nvPr/>
        </p:nvSpPr>
        <p:spPr>
          <a:xfrm>
            <a:off x="401718" y="25939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33"/>
          <p:cNvSpPr txBox="1"/>
          <p:nvPr>
            <p:ph type="title"/>
          </p:nvPr>
        </p:nvSpPr>
        <p:spPr>
          <a:xfrm>
            <a:off x="401717" y="24713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2" name="Google Shape;222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26" name="Google Shape;226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96249" y="1093650"/>
            <a:ext cx="3951500" cy="33022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4"/>
          <p:cNvSpPr txBox="1"/>
          <p:nvPr>
            <p:ph type="title"/>
          </p:nvPr>
        </p:nvSpPr>
        <p:spPr>
          <a:xfrm>
            <a:off x="456817" y="744156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2" name="Google Shape;232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3" name="Google Shape;233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4" name="Google Shape;234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36" name="Google Shape;236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53625" y="1534025"/>
            <a:ext cx="3409875" cy="242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856231"/>
            <a:ext cx="4047750" cy="18854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5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43" name="Google Shape;243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4" name="Google Shape;244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6" name="Google Shape;246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" name="Google Shape;247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8" name="Google Shape;248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49" name="Google Shape;249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59491" y="975281"/>
            <a:ext cx="6686733" cy="39140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36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55" name="Google Shape;255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6" name="Google Shape;256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8" name="Google Shape;258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0" name="Google Shape;260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1" name="Google Shape;261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" name="Google Shape;262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63" name="Google Shape;263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1725" y="1422619"/>
            <a:ext cx="7712689" cy="31989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9" name="Google Shape;269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1" name="Google Shape;271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2" name="Google Shape;272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3" name="Google Shape;273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74" name="Google Shape;274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" y="781300"/>
            <a:ext cx="8483382" cy="34052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