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2" d="100"/>
          <a:sy n="152" d="100"/>
        </p:scale>
        <p:origin x="-36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2028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S_API32323796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S_API32323796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SLIDES_API323237969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SLIDES_API323237969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SLIDES_API323237969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SLIDES_API323237969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SLIDES_API323237969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SLIDES_API323237969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SLIDES_API323237969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SLIDES_API323237969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SLIDES_API323237969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SLIDES_API323237969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SLIDES_API323237969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SLIDES_API323237969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SLIDES_API323237969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SLIDES_API323237969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SLIDES_API323237969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SLIDES_API323237969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SLIDES_API323237969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SLIDES_API323237969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SLIDES_API323237969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SLIDES_API323237969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SLIDES_API323237969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SLIDES_API323237969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SLIDES_API323237969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SLIDES_API323237969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63563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Внедрение </a:t>
            </a:r>
            <a:r>
              <a:rPr lang="en" sz="3600" dirty="0" smtClean="0"/>
              <a:t>блокчей – </a:t>
            </a:r>
            <a:r>
              <a:rPr lang="ru-RU" sz="3600" dirty="0" smtClean="0"/>
              <a:t>технологии</a:t>
            </a:r>
            <a:r>
              <a:rPr lang="en" sz="3600" dirty="0" smtClean="0"/>
              <a:t> </a:t>
            </a:r>
            <a:r>
              <a:rPr lang="en" sz="3600" dirty="0"/>
              <a:t>в государственное управление и его влияние на защиту финансов</a:t>
            </a:r>
            <a:endParaRPr sz="3600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497924" y="3050790"/>
            <a:ext cx="4074076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Студенты группы ЭБ – 11:</a:t>
            </a:r>
          </a:p>
          <a:p>
            <a:pPr marL="342900" lvl="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Арина Лесных </a:t>
            </a:r>
          </a:p>
          <a:p>
            <a:pPr marL="342900" lvl="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Вячеслав </a:t>
            </a:r>
            <a:r>
              <a:rPr lang="ru-RU" dirty="0" err="1" smtClean="0"/>
              <a:t>Аншаков</a:t>
            </a:r>
            <a:endParaRPr lang="ru-RU" dirty="0" smtClean="0"/>
          </a:p>
          <a:p>
            <a:pPr marL="342900" lvl="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 smtClean="0"/>
              <a:t>Айсу</a:t>
            </a:r>
            <a:r>
              <a:rPr lang="ru-RU" dirty="0" smtClean="0"/>
              <a:t> Рагимова </a:t>
            </a:r>
          </a:p>
          <a:p>
            <a:pPr marL="342900" lvl="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Тимур </a:t>
            </a:r>
            <a:r>
              <a:rPr lang="ru-RU" dirty="0" err="1" smtClean="0"/>
              <a:t>Куенов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82460" y="219204"/>
            <a:ext cx="284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ПРОЕКТ: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247" y="3140456"/>
            <a:ext cx="3212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Руководитель проекта: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Матвеева Инна Владимировна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317500" y="2383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Влияние блокчейна на реализацию политических прав граждан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3550" y="1719893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317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Прозрачность и подотчетность</a:t>
            </a:r>
            <a:endParaRPr sz="180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317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Блокчейн повышает прозрачность выборных процессов, улучшая доверие граждан к власти и снижая уровень коррупции.</a:t>
            </a:r>
            <a:endParaRPr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4450" y="1719893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3111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Инклюзивная политическая культура</a:t>
            </a:r>
            <a:endParaRPr sz="180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3111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Создание децентрализованных голосований обеспечивает защиту личных данных и более широкий доступ к политическим правам.</a:t>
            </a:r>
            <a:endParaRPr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8450" y="1719893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5905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Инновации в управлении</a:t>
            </a:r>
            <a:endParaRPr sz="180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5905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Внедрение блокчейна в государственное управление упрощает процессы, увеличивая вовлеченность граждан в демократические инициативы.</a:t>
            </a:r>
            <a:endParaRPr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5143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317500" y="45337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Заключение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6250" y="154279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323300" y="2167351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Потенциал блокчейна</a:t>
            </a:r>
            <a:endParaRPr sz="180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323300" y="2802351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Внедрение блокчейн-технологии в госуправление открывает новые горизонты для защиты финансов и повышения прозрачности.</a:t>
            </a:r>
            <a:endParaRPr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0250" y="154279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3117300" y="2167351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Эффективность процессов</a:t>
            </a:r>
            <a:endParaRPr sz="180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3117300" y="2802351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Блокчейн позволяет сократить время транзакций, снизить затраты и минимизировать риски, что улучшает распределение бюджетных средств.</a:t>
            </a:r>
            <a:endParaRPr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54250" y="1555316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5911300" y="2167351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Регулирование и этика</a:t>
            </a:r>
            <a:endParaRPr sz="180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5911300" y="2802351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Успешная интеграция технологии требует создания нормативной базы, учитывающей все аспекты применения блокчейна.</a:t>
            </a:r>
            <a:endParaRPr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Список </a:t>
            </a:r>
            <a:r>
              <a:rPr lang="en" dirty="0" smtClean="0">
                <a:solidFill>
                  <a:schemeClr val="bg1"/>
                </a:solidFill>
              </a:rPr>
              <a:t>литературы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Ч.1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305437" y="1505712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1. www.numberanalytics.com - A Deep Dive on Blockchain &amp; Political Economy</a:t>
            </a: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2. www.geeksforgeeks.org - Advantages and Disadvantages of Blockchain</a:t>
            </a: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3. exonum.com - Blockchain Use Cases</a:t>
            </a: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4. academy.binance.com - Blockchain Use Cases: Governance</a:t>
            </a: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5. www.leewayhertz.com - Blockchain in Finance</a:t>
            </a: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6. www.financestrategists.com - Blockchain in Government</a:t>
            </a: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7. habr.com - Building a Private Currency Service Using Exonum</a:t>
            </a: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8. www.youtube.com - Exonum Private </a:t>
            </a:r>
            <a:r>
              <a:rPr lang="en" dirty="0" smtClean="0">
                <a:solidFill>
                  <a:schemeClr val="bg1"/>
                </a:solidFill>
              </a:rPr>
              <a:t>Blockchain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Список </a:t>
            </a:r>
            <a:r>
              <a:rPr lang="en" dirty="0" smtClean="0">
                <a:solidFill>
                  <a:schemeClr val="bg1"/>
                </a:solidFill>
              </a:rPr>
              <a:t>литературы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Ч.2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305437" y="1374189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/>
                </a:solidFill>
              </a:rPr>
              <a:t>9</a:t>
            </a:r>
            <a:r>
              <a:rPr lang="en" dirty="0">
                <a:solidFill>
                  <a:schemeClr val="bg1"/>
                </a:solidFill>
              </a:rPr>
              <a:t>. www.emurgo.io - How Blockchain Can Change Politics - Part 1</a:t>
            </a:r>
            <a:endParaRPr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10. papers.ssrn.com - The Impact of Blockchains for Human Rights</a:t>
            </a:r>
            <a:endParaRPr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11. moluch.ru - Блокчейн в политике</a:t>
            </a:r>
            <a:endParaRPr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12. bitok.blog - Обзор блокчейна Exonum</a:t>
            </a:r>
            <a:endParaRPr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13. www.internationalwealth.info - Как технология блокчейн помогает</a:t>
            </a:r>
            <a:endParaRPr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14. incrussia.ru - Опыт Exonum</a:t>
            </a:r>
            <a:endParaRPr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15. Сигалов К.Е., Салин П.Б., Чувальникова А.С. - Применение технологии блокчейн.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90710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/>
                </a:solidFill>
              </a:rPr>
              <a:t>Цель</a:t>
            </a:r>
            <a:r>
              <a:rPr lang="ru-RU" dirty="0" smtClean="0">
                <a:solidFill>
                  <a:schemeClr val="bg1"/>
                </a:solidFill>
              </a:rPr>
              <a:t> проекта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622121"/>
            <a:ext cx="8520600" cy="3093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>
                <a:solidFill>
                  <a:schemeClr val="bg1"/>
                </a:solidFill>
              </a:rPr>
              <a:t>Изучить возможности внедрения блокчейн-технологии в государственное управление для защиты финансов и повышения прозрачности </a:t>
            </a:r>
            <a:r>
              <a:rPr lang="en" sz="2400" dirty="0" smtClean="0">
                <a:solidFill>
                  <a:schemeClr val="bg1"/>
                </a:solidFill>
              </a:rPr>
              <a:t>процессов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Задачи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277655"/>
            <a:ext cx="8520600" cy="3438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" sz="1600" dirty="0" smtClean="0">
                <a:solidFill>
                  <a:schemeClr val="bg1"/>
                </a:solidFill>
              </a:rPr>
              <a:t>Провести </a:t>
            </a:r>
            <a:r>
              <a:rPr lang="en" sz="1600" dirty="0">
                <a:solidFill>
                  <a:schemeClr val="bg1"/>
                </a:solidFill>
              </a:rPr>
              <a:t>интервью с экспертами в области блокчейн-технологий и государственного </a:t>
            </a:r>
            <a:r>
              <a:rPr lang="en" sz="1600" dirty="0" smtClean="0">
                <a:solidFill>
                  <a:schemeClr val="bg1"/>
                </a:solidFill>
              </a:rPr>
              <a:t>управления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" sz="1600" dirty="0" smtClean="0">
                <a:solidFill>
                  <a:schemeClr val="bg1"/>
                </a:solidFill>
              </a:rPr>
              <a:t>Изучить </a:t>
            </a:r>
            <a:r>
              <a:rPr lang="en" sz="1600" dirty="0">
                <a:solidFill>
                  <a:schemeClr val="bg1"/>
                </a:solidFill>
              </a:rPr>
              <a:t>существующие примеры использования блокчейна в государственном </a:t>
            </a:r>
            <a:r>
              <a:rPr lang="en" sz="1600" dirty="0" smtClean="0">
                <a:solidFill>
                  <a:schemeClr val="bg1"/>
                </a:solidFill>
              </a:rPr>
              <a:t>управлении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" sz="1600" dirty="0" smtClean="0">
                <a:solidFill>
                  <a:schemeClr val="bg1"/>
                </a:solidFill>
              </a:rPr>
              <a:t>Проанализировать </a:t>
            </a:r>
            <a:r>
              <a:rPr lang="en" sz="1600" dirty="0">
                <a:solidFill>
                  <a:schemeClr val="bg1"/>
                </a:solidFill>
              </a:rPr>
              <a:t>влияние блокчейна на защиту финансов и реализацию политических </a:t>
            </a:r>
            <a:r>
              <a:rPr lang="en" sz="1600" dirty="0" smtClean="0">
                <a:solidFill>
                  <a:schemeClr val="bg1"/>
                </a:solidFill>
              </a:rPr>
              <a:t>прав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" sz="1600" dirty="0" smtClean="0">
                <a:solidFill>
                  <a:schemeClr val="bg1"/>
                </a:solidFill>
              </a:rPr>
              <a:t>Разработать </a:t>
            </a:r>
            <a:r>
              <a:rPr lang="en" sz="1600" dirty="0">
                <a:solidFill>
                  <a:schemeClr val="bg1"/>
                </a:solidFill>
              </a:rPr>
              <a:t>предложения по созданию нормативной базы для внедрения блокчейна в государственные </a:t>
            </a:r>
            <a:r>
              <a:rPr lang="en" sz="1600" dirty="0" smtClean="0">
                <a:solidFill>
                  <a:schemeClr val="bg1"/>
                </a:solidFill>
              </a:rPr>
              <a:t>структуры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Проблема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885167"/>
            <a:ext cx="8520600" cy="28305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>
                <a:solidFill>
                  <a:schemeClr val="bg1"/>
                </a:solidFill>
              </a:rPr>
              <a:t>Отсутствие надежных механизмов защиты финансов и прозрачности в государственном </a:t>
            </a:r>
            <a:r>
              <a:rPr lang="en" sz="2400" dirty="0" smtClean="0">
                <a:solidFill>
                  <a:schemeClr val="bg1"/>
                </a:solidFill>
              </a:rPr>
              <a:t>управлении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4"/>
            <a:ext cx="9143999" cy="5220776"/>
          </a:xfrm>
          <a:prstGeom prst="rect">
            <a:avLst/>
          </a:prstGeom>
        </p:spPr>
      </p:pic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7500" y="2947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Введение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0450" y="1323584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444400" y="1958584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Потенциал блокчейна</a:t>
            </a:r>
            <a:endParaRPr sz="180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44400" y="2593584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Блокчейн может трансформировать государственное управление, обеспечивая децентрализацию, прозрачность и безопасность, укрепляя доверие граждан.</a:t>
            </a:r>
            <a:endParaRPr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4450" y="1323584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3238400" y="1958584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Проблемы управления</a:t>
            </a:r>
            <a:endParaRPr sz="180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238400" y="2593584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Существующие системы управления часто уязвимы к коррупции и мошенничеству. Блокчейн предлагает эффективные решения для защиты финансовых операций.</a:t>
            </a:r>
            <a:endParaRPr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8450" y="1323584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6032400" y="1958584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Актуальность работы</a:t>
            </a:r>
            <a:endParaRPr sz="180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6032400" y="2593584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Изучив успешные примеры внедрения блокчейна, работа предложит предложения по нормативному регулированию, укрепляя финансовую безопасность и демократические процессы.</a:t>
            </a:r>
            <a:endParaRPr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4"/>
            <a:ext cx="9144000" cy="5220776"/>
          </a:xfrm>
          <a:prstGeom prst="rect">
            <a:avLst/>
          </a:prstGeom>
        </p:spPr>
      </p:pic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</a:rPr>
              <a:t>Важные аспекты при реализации проекта</a:t>
            </a:r>
            <a:r>
              <a:rPr lang="ru-RU" baseline="30000" dirty="0" smtClean="0">
                <a:solidFill>
                  <a:schemeClr val="bg1"/>
                </a:solidFill>
              </a:rPr>
              <a:t>1</a:t>
            </a:r>
            <a:endParaRPr baseline="30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070975"/>
            <a:ext cx="3999900" cy="3751546"/>
          </a:xfrm>
        </p:spPr>
        <p:txBody>
          <a:bodyPr>
            <a:normAutofit fontScale="92500"/>
          </a:bodyPr>
          <a:lstStyle/>
          <a:p>
            <a:pPr marL="139700" indent="0" algn="ctr">
              <a:buNone/>
            </a:pPr>
            <a:r>
              <a:rPr lang="ru-RU" sz="1700" b="1" dirty="0" smtClean="0">
                <a:solidFill>
                  <a:schemeClr val="bg1"/>
                </a:solidFill>
              </a:rPr>
              <a:t>Целевая аудитория</a:t>
            </a:r>
          </a:p>
          <a:p>
            <a:r>
              <a:rPr lang="ru-RU" dirty="0">
                <a:solidFill>
                  <a:schemeClr val="bg1"/>
                </a:solidFill>
              </a:rPr>
              <a:t>Государственные органы и учреждения: министерства, муниципалитеты, органы юстиции и финансов.</a:t>
            </a:r>
          </a:p>
          <a:p>
            <a:r>
              <a:rPr lang="ru-RU" dirty="0">
                <a:solidFill>
                  <a:schemeClr val="bg1"/>
                </a:solidFill>
              </a:rPr>
              <a:t>Граждане и избиратели: пользователи государственных услуг, участники электронных голосований.</a:t>
            </a:r>
          </a:p>
          <a:p>
            <a:r>
              <a:rPr lang="ru-RU" dirty="0">
                <a:solidFill>
                  <a:schemeClr val="bg1"/>
                </a:solidFill>
              </a:rPr>
              <a:t>Бизнес-сектор: компании, участвующие в государственных закупках и предоставляющие услуги.</a:t>
            </a:r>
          </a:p>
          <a:p>
            <a:r>
              <a:rPr lang="ru-RU" dirty="0">
                <a:solidFill>
                  <a:schemeClr val="bg1"/>
                </a:solidFill>
              </a:rPr>
              <a:t>Разработчики и технологические компании: специалисты по </a:t>
            </a:r>
            <a:r>
              <a:rPr lang="ru-RU" dirty="0" err="1">
                <a:solidFill>
                  <a:schemeClr val="bg1"/>
                </a:solidFill>
              </a:rPr>
              <a:t>блокчейн</a:t>
            </a:r>
            <a:r>
              <a:rPr lang="ru-RU" dirty="0">
                <a:solidFill>
                  <a:schemeClr val="bg1"/>
                </a:solidFill>
              </a:rPr>
              <a:t>-решениям.</a:t>
            </a:r>
          </a:p>
          <a:p>
            <a:r>
              <a:rPr lang="ru-RU" dirty="0">
                <a:solidFill>
                  <a:schemeClr val="bg1"/>
                </a:solidFill>
              </a:rPr>
              <a:t>Международные организации и партнеры: для обмена опытом и стандартизации.</a:t>
            </a:r>
          </a:p>
          <a:p>
            <a:pPr marL="13970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832400" y="1089764"/>
            <a:ext cx="3999900" cy="3651337"/>
          </a:xfrm>
        </p:spPr>
        <p:txBody>
          <a:bodyPr/>
          <a:lstStyle/>
          <a:p>
            <a:pPr marL="139700" indent="0" algn="ctr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Риски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Технические </a:t>
            </a:r>
            <a:r>
              <a:rPr lang="ru-RU" dirty="0">
                <a:solidFill>
                  <a:schemeClr val="bg1"/>
                </a:solidFill>
              </a:rPr>
              <a:t>сложности</a:t>
            </a:r>
          </a:p>
          <a:p>
            <a:r>
              <a:rPr lang="ru-RU" dirty="0">
                <a:solidFill>
                  <a:schemeClr val="bg1"/>
                </a:solidFill>
              </a:rPr>
              <a:t>Недостаточная нормативно-правовая база: отсутствие четких законов и стандартов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Консерватизм </a:t>
            </a:r>
            <a:r>
              <a:rPr lang="ru-RU" dirty="0">
                <a:solidFill>
                  <a:schemeClr val="bg1"/>
                </a:solidFill>
              </a:rPr>
              <a:t>и сопротивление изменениям среди государственных служащих.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Финансовые </a:t>
            </a:r>
            <a:r>
              <a:rPr lang="ru-RU" dirty="0">
                <a:solidFill>
                  <a:schemeClr val="bg1"/>
                </a:solidFill>
              </a:rPr>
              <a:t>затраты на внедрение и поддержку </a:t>
            </a:r>
            <a:r>
              <a:rPr lang="ru-RU" dirty="0" smtClean="0">
                <a:solidFill>
                  <a:schemeClr val="bg1"/>
                </a:solidFill>
              </a:rPr>
              <a:t>технологий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Возможные </a:t>
            </a:r>
            <a:r>
              <a:rPr lang="ru-RU" dirty="0" err="1" smtClean="0">
                <a:solidFill>
                  <a:schemeClr val="bg1"/>
                </a:solidFill>
              </a:rPr>
              <a:t>кибератаки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99450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605"/>
            <a:ext cx="9143999" cy="5158153"/>
          </a:xfrm>
          <a:prstGeom prst="rect">
            <a:avLst/>
          </a:prstGeom>
        </p:spPr>
      </p:pic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</a:rPr>
              <a:t>Важные аспекты при реализации проекта</a:t>
            </a:r>
            <a:r>
              <a:rPr lang="ru-RU" baseline="30000" dirty="0" smtClean="0">
                <a:solidFill>
                  <a:schemeClr val="bg1"/>
                </a:solidFill>
              </a:rPr>
              <a:t>2</a:t>
            </a:r>
            <a:endParaRPr baseline="30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083501"/>
            <a:ext cx="3999900" cy="3901858"/>
          </a:xfrm>
        </p:spPr>
        <p:txBody>
          <a:bodyPr>
            <a:normAutofit fontScale="47500" lnSpcReduction="20000"/>
          </a:bodyPr>
          <a:lstStyle/>
          <a:p>
            <a:pPr marL="139700" indent="0" algn="ctr">
              <a:spcAft>
                <a:spcPts val="600"/>
              </a:spcAft>
              <a:buNone/>
            </a:pPr>
            <a:r>
              <a:rPr lang="ru-RU" sz="3400" b="1" dirty="0" smtClean="0">
                <a:solidFill>
                  <a:schemeClr val="bg1"/>
                </a:solidFill>
              </a:rPr>
              <a:t>Ресурсы</a:t>
            </a:r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2900" dirty="0">
                <a:solidFill>
                  <a:schemeClr val="bg1"/>
                </a:solidFill>
              </a:rPr>
              <a:t>Финансирование: бюджеты на разработку, тестирование и внедрение решений.</a:t>
            </a:r>
          </a:p>
          <a:p>
            <a:r>
              <a:rPr lang="ru-RU" sz="2900" dirty="0">
                <a:solidFill>
                  <a:schemeClr val="bg1"/>
                </a:solidFill>
              </a:rPr>
              <a:t>Техническая инфраструктура: серверы, сети, системы хранения данных.</a:t>
            </a:r>
          </a:p>
          <a:p>
            <a:r>
              <a:rPr lang="ru-RU" sz="2900" dirty="0">
                <a:solidFill>
                  <a:schemeClr val="bg1"/>
                </a:solidFill>
              </a:rPr>
              <a:t>Экспертная команда: разработчики </a:t>
            </a:r>
            <a:r>
              <a:rPr lang="ru-RU" sz="2900" dirty="0" err="1">
                <a:solidFill>
                  <a:schemeClr val="bg1"/>
                </a:solidFill>
              </a:rPr>
              <a:t>блокчейн</a:t>
            </a:r>
            <a:r>
              <a:rPr lang="ru-RU" sz="2900" dirty="0">
                <a:solidFill>
                  <a:schemeClr val="bg1"/>
                </a:solidFill>
              </a:rPr>
              <a:t>-решений, юристы, специалисты по безопасности.</a:t>
            </a:r>
          </a:p>
          <a:p>
            <a:r>
              <a:rPr lang="ru-RU" sz="2900" dirty="0">
                <a:solidFill>
                  <a:schemeClr val="bg1"/>
                </a:solidFill>
              </a:rPr>
              <a:t>Обучение персонала: повышение квалификации государственных служащих.</a:t>
            </a:r>
          </a:p>
          <a:p>
            <a:r>
              <a:rPr lang="ru-RU" sz="2900" dirty="0">
                <a:solidFill>
                  <a:schemeClr val="bg1"/>
                </a:solidFill>
              </a:rPr>
              <a:t>Партнерства с технологическими компаниями и академическими институтами.</a:t>
            </a:r>
          </a:p>
          <a:p>
            <a:r>
              <a:rPr lang="ru-RU" sz="2900" dirty="0">
                <a:solidFill>
                  <a:schemeClr val="bg1"/>
                </a:solidFill>
              </a:rPr>
              <a:t>Законодательная поддержка для создания нормативной базы.</a:t>
            </a:r>
          </a:p>
          <a:p>
            <a:pPr marL="139700" indent="0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832400" y="1096027"/>
            <a:ext cx="3999900" cy="3839228"/>
          </a:xfrm>
        </p:spPr>
        <p:txBody>
          <a:bodyPr>
            <a:normAutofit fontScale="70000" lnSpcReduction="20000"/>
          </a:bodyPr>
          <a:lstStyle/>
          <a:p>
            <a:pPr marL="139700" indent="0" algn="ctr">
              <a:spcAft>
                <a:spcPts val="600"/>
              </a:spcAft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Масштабирование</a:t>
            </a:r>
          </a:p>
          <a:p>
            <a:r>
              <a:rPr lang="ru-RU" sz="1800" dirty="0">
                <a:solidFill>
                  <a:schemeClr val="bg1"/>
                </a:solidFill>
              </a:rPr>
              <a:t>Постепенное внедрение пилотных проектов в отдельных регионах или сферах (например, регистрация прав собственности или голосование).</a:t>
            </a:r>
          </a:p>
          <a:p>
            <a:r>
              <a:rPr lang="ru-RU" sz="1800" dirty="0">
                <a:solidFill>
                  <a:schemeClr val="bg1"/>
                </a:solidFill>
              </a:rPr>
              <a:t>Анализ результатов пилотных решений для выявления лучших практик.</a:t>
            </a:r>
          </a:p>
          <a:p>
            <a:r>
              <a:rPr lang="ru-RU" sz="1800" dirty="0">
                <a:solidFill>
                  <a:schemeClr val="bg1"/>
                </a:solidFill>
              </a:rPr>
              <a:t>Расширение на другие государственные услуги и регионы с учетом локальных особенностей.</a:t>
            </a:r>
          </a:p>
          <a:p>
            <a:r>
              <a:rPr lang="ru-RU" sz="1800" dirty="0">
                <a:solidFill>
                  <a:schemeClr val="bg1"/>
                </a:solidFill>
              </a:rPr>
              <a:t>Создание национальной платформы с открытым API для интеграции различных систем.</a:t>
            </a:r>
          </a:p>
          <a:p>
            <a:r>
              <a:rPr lang="ru-RU" sz="1800" dirty="0">
                <a:solidFill>
                  <a:schemeClr val="bg1"/>
                </a:solidFill>
              </a:rPr>
              <a:t>Обмен опытом с международными партнерами для адаптации успешных решений.</a:t>
            </a:r>
          </a:p>
          <a:p>
            <a:r>
              <a:rPr lang="ru-RU" sz="1800" dirty="0">
                <a:solidFill>
                  <a:schemeClr val="bg1"/>
                </a:solidFill>
              </a:rPr>
              <a:t>Постоянное обновление технологий с учетом новых угроз и требований.</a:t>
            </a:r>
          </a:p>
          <a:p>
            <a:pPr marL="139700" indent="0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559382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" y="0"/>
            <a:ext cx="9133795" cy="5143500"/>
          </a:xfrm>
          <a:prstGeom prst="rect">
            <a:avLst/>
          </a:prstGeom>
        </p:spPr>
      </p:pic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7500" y="34481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Анализ существующих реализаций блокчейн-технологии в государственном управлении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045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317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Проект Exonum</a:t>
            </a:r>
            <a:endParaRPr sz="1800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442761" y="2787737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Платформа Exonum от Bitfury предлагает приватные блокчейн-решения для государства, улучшая прозрачность и безопасность обработки данных.</a:t>
            </a:r>
            <a:endParaRPr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445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3111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Грузия и права собственности</a:t>
            </a:r>
            <a:endParaRPr sz="1800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3238400" y="2807222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Внедрение Exonum в Грузии позволяет быстро регистрировать права на землю, обеспечивая защиту информации и повышая доверие граждан.</a:t>
            </a:r>
            <a:endParaRPr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8450" y="1656218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5905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Прозрачность услуг</a:t>
            </a:r>
            <a:endParaRPr sz="1800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611218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Использование блокчейн в Азербайджане упрощает предоставление государственных услуг, исключая коррупцию и повышая качество обслуживания.</a:t>
            </a:r>
            <a:endParaRPr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17500" y="25087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Преимущества блокчейна в защите финансовых операций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3550" y="166109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317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Высокий уровень безопасности</a:t>
            </a:r>
            <a:endParaRPr sz="180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317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Данные о транзакциях хранятся в децентрализованной сети, что делает подделку практически невозможной, снижая риск мошенничества.</a:t>
            </a:r>
            <a:endParaRPr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7550" y="167118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3111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Прозрачность операций</a:t>
            </a:r>
            <a:endParaRPr sz="180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3111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Каждая транзакция имеет аудиторский след, обеспечивая доверие пользователей и уменьшая необходимость в посредниках.</a:t>
            </a:r>
            <a:endParaRPr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8450" y="1693796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5905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Эффективность процессов</a:t>
            </a:r>
            <a:endParaRPr sz="180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5905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Внедрение блокчейна в госучреждениях оптимизирует обработку данных, снижает затраты и ускоряет выполнение обязательств.</a:t>
            </a:r>
            <a:endParaRPr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792</Words>
  <Application>Microsoft Office PowerPoint</Application>
  <PresentationFormat>Экран (16:9)</PresentationFormat>
  <Paragraphs>111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Spearmint</vt:lpstr>
      <vt:lpstr>Внедрение блокчей – технологии в государственное управление и его влияние на защиту финансов</vt:lpstr>
      <vt:lpstr>Цель проекта</vt:lpstr>
      <vt:lpstr>Задачи</vt:lpstr>
      <vt:lpstr>Проблема</vt:lpstr>
      <vt:lpstr>Введение</vt:lpstr>
      <vt:lpstr>Важные аспекты при реализации проекта1</vt:lpstr>
      <vt:lpstr>Важные аспекты при реализации проекта2</vt:lpstr>
      <vt:lpstr>Анализ существующих реализаций блокчейн-технологии в государственном управлении</vt:lpstr>
      <vt:lpstr>Преимущества блокчейна в защите финансовых операций</vt:lpstr>
      <vt:lpstr>Влияние блокчейна на реализацию политических прав граждан</vt:lpstr>
      <vt:lpstr>Заключение</vt:lpstr>
      <vt:lpstr>Список литературы Ч.1</vt:lpstr>
      <vt:lpstr>Список литературы Ч.2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блокчей – технологии в государственное управление и его влияние на защиту финансов</dc:title>
  <dc:creator>Andrey</dc:creator>
  <cp:lastModifiedBy>Andrey</cp:lastModifiedBy>
  <cp:revision>22</cp:revision>
  <dcterms:modified xsi:type="dcterms:W3CDTF">2025-06-03T15:48:16Z</dcterms:modified>
</cp:coreProperties>
</file>