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12038" cy="11315700"/>
  <p:notesSz cx="9144000" cy="6858000"/>
  <p:embeddedFontLst>
    <p:embeddedFont>
      <p:font typeface="Arial Black" panose="020B0A04020102020204" pitchFamily="34" charset="0"/>
      <p:regular r:id="rId13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 userDrawn="1">
          <p15:clr>
            <a:srgbClr val="A4A3A4"/>
          </p15:clr>
        </p15:guide>
        <p15:guide id="2" pos="6334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iGheGuQqOVNkrms+6P0Fwr5jc8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0" d="100"/>
          <a:sy n="50" d="100"/>
        </p:scale>
        <p:origin x="658" y="38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12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7" name="Google Shape;17;p1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1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1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1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1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1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1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1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1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" name="Google Shape;30;p1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10337" y="2678099"/>
            <a:ext cx="6982380" cy="22940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12"/>
          <p:cNvGrpSpPr/>
          <p:nvPr/>
        </p:nvGrpSpPr>
        <p:grpSpPr>
          <a:xfrm>
            <a:off x="8124612" y="2678099"/>
            <a:ext cx="10822308" cy="2294006"/>
            <a:chOff x="8124612" y="2533062"/>
            <a:chExt cx="8218587" cy="1742095"/>
          </a:xfrm>
        </p:grpSpPr>
        <p:pic>
          <p:nvPicPr>
            <p:cNvPr id="32" name="Google Shape;32;p12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8124612" y="2533062"/>
              <a:ext cx="4182332" cy="173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12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2538839" y="2535046"/>
              <a:ext cx="3804360" cy="17401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Google Shape;34;p12"/>
          <p:cNvSpPr txBox="1">
            <a:spLocks noGrp="1"/>
          </p:cNvSpPr>
          <p:nvPr>
            <p:ph type="body" idx="1"/>
          </p:nvPr>
        </p:nvSpPr>
        <p:spPr>
          <a:xfrm>
            <a:off x="887413" y="5888038"/>
            <a:ext cx="1675923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2"/>
          </p:nvPr>
        </p:nvSpPr>
        <p:spPr>
          <a:xfrm>
            <a:off x="887413" y="7451725"/>
            <a:ext cx="7399337" cy="244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2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2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3"/>
          </p:nvPr>
        </p:nvSpPr>
        <p:spPr>
          <a:xfrm>
            <a:off x="887413" y="10064750"/>
            <a:ext cx="7399337" cy="32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2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2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Google Shape;42;p1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16769" y="5158132"/>
            <a:ext cx="923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10479264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3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4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96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296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296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296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296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296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296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296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296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0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9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9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9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9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9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9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раздела">
  <p:cSld name="1_Заголовок раздела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1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33" name="Google Shape;133;p2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1"/>
          <p:cNvSpPr txBox="1"/>
          <p:nvPr/>
        </p:nvSpPr>
        <p:spPr>
          <a:xfrm>
            <a:off x="1034254" y="5948671"/>
            <a:ext cx="132393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Email:</a:t>
            </a:r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48" name="Google Shape;148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405912" y="2763633"/>
            <a:ext cx="9940867" cy="571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>
            <a:spLocks noGrp="1"/>
          </p:cNvSpPr>
          <p:nvPr>
            <p:ph type="body" idx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body" idx="3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1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1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1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1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10" Type="http://schemas.openxmlformats.org/officeDocument/2006/relationships/image" Target="../media/image36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>
            <a:spLocks noGrp="1"/>
          </p:cNvSpPr>
          <p:nvPr>
            <p:ph type="body" idx="1"/>
          </p:nvPr>
        </p:nvSpPr>
        <p:spPr>
          <a:xfrm>
            <a:off x="481683" y="6109520"/>
            <a:ext cx="18666900" cy="25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6600"/>
              <a:buNone/>
            </a:pPr>
            <a:r>
              <a:rPr lang="ru-RU" sz="660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Разработка новой конструкции подпорной стенки для защиты ландшафтной среды </a:t>
            </a:r>
            <a:endParaRPr sz="6600">
              <a:solidFill>
                <a:srgbClr val="2E75B5"/>
              </a:solidFill>
            </a:endParaRPr>
          </a:p>
        </p:txBody>
      </p:sp>
      <p:sp>
        <p:nvSpPr>
          <p:cNvPr id="158" name="Google Shape;158;p1"/>
          <p:cNvSpPr txBox="1"/>
          <p:nvPr/>
        </p:nvSpPr>
        <p:spPr>
          <a:xfrm>
            <a:off x="481683" y="9850324"/>
            <a:ext cx="718314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5112" marR="0" lvl="0" indent="-26511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</a:pPr>
            <a:r>
              <a:rPr lang="ru-RU" sz="2000" b="0" i="1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Докладчики: </a:t>
            </a:r>
            <a:endParaRPr/>
          </a:p>
          <a:p>
            <a:pPr marL="265112" marR="0" lvl="0" indent="-26511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</a:pPr>
            <a:r>
              <a:rPr lang="ru-RU" sz="2000" b="0" i="1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Евдокимова Софья Сергеевна</a:t>
            </a:r>
            <a:endParaRPr/>
          </a:p>
          <a:p>
            <a:pPr marL="265112" marR="0" lvl="0" indent="-265112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1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Катков Никита Ильич</a:t>
            </a:r>
            <a:endParaRPr sz="2000" b="1" i="0" u="none" strike="noStrike" cap="none">
              <a:solidFill>
                <a:srgbClr val="FF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265112" marR="0" lvl="0" indent="-265112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Студенты 1 курса 23ФИСПОС-105</a:t>
            </a:r>
            <a:r>
              <a:rPr lang="ru-RU" sz="2000" b="0" i="1" u="none" strike="noStrike" cap="none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2000" b="0" i="1" u="none" strike="noStrike" cap="none">
              <a:solidFill>
                <a:srgbClr val="00428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Актуальность проекта</a:t>
            </a:r>
            <a:endParaRPr/>
          </a:p>
        </p:txBody>
      </p:sp>
      <p:sp>
        <p:nvSpPr>
          <p:cNvPr id="164" name="Google Shape;164;p2"/>
          <p:cNvSpPr/>
          <p:nvPr/>
        </p:nvSpPr>
        <p:spPr>
          <a:xfrm>
            <a:off x="336177" y="1875501"/>
            <a:ext cx="19000694" cy="830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 Black"/>
              <a:buNone/>
            </a:pPr>
            <a:r>
              <a:rPr lang="ru-RU" sz="4000" b="0" i="0" u="none" strike="noStrike" cap="none" dirty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Подпорные стены являются неотъемлемой частью городских набережных, речных рекреационных зон отдыха людей, широко распространены в ландшафтном проектировании, а также используются повсеместно в сельском хозяйстве, в связи с чем получили значительное распространение в настоящее время. Поэтому создание новых конструкций подпорных стенок является весьма важным актуальным вопросом в решении проблемы защиты и сохранения ландшафтной среды обитания человека.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"/>
          <p:cNvSpPr txBox="1">
            <a:spLocks noGrp="1"/>
          </p:cNvSpPr>
          <p:nvPr>
            <p:ph type="body" idx="1"/>
          </p:nvPr>
        </p:nvSpPr>
        <p:spPr>
          <a:xfrm>
            <a:off x="1087948" y="11339184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70" name="Google Shape;170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171" name="Google Shape;171;p3"/>
          <p:cNvSpPr txBox="1">
            <a:spLocks noGrp="1"/>
          </p:cNvSpPr>
          <p:nvPr>
            <p:ph type="body" idx="2"/>
          </p:nvPr>
        </p:nvSpPr>
        <p:spPr>
          <a:xfrm>
            <a:off x="741110" y="1819399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2400" dirty="0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Разработка конструктивного решения подпорной стенки, обеспечивающей ландшафтную защиту в условиях Самарской области для комфортной среды проживания людей.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2400" dirty="0">
              <a:solidFill>
                <a:srgbClr val="00428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2400" dirty="0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Поиск новой усовершенствованной конструкции подпорной стены из крупнопористого бетона предполагает получить новое конструктивное решение подпорной стены, которое позволит устранить недостатки уже известных, в частности проблему водоотведения фильтрационного потока.</a:t>
            </a:r>
            <a:endParaRPr dirty="0"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172" name="Google Shape;172;p3"/>
          <p:cNvSpPr txBox="1">
            <a:spLocks noGrp="1"/>
          </p:cNvSpPr>
          <p:nvPr>
            <p:ph type="body" idx="3"/>
          </p:nvPr>
        </p:nvSpPr>
        <p:spPr>
          <a:xfrm>
            <a:off x="9946959" y="11315700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73" name="Google Shape;173;p3"/>
          <p:cNvSpPr txBox="1">
            <a:spLocks noGrp="1"/>
          </p:cNvSpPr>
          <p:nvPr>
            <p:ph type="body" idx="4"/>
          </p:nvPr>
        </p:nvSpPr>
        <p:spPr>
          <a:xfrm>
            <a:off x="741110" y="6449381"/>
            <a:ext cx="8859012" cy="304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None/>
            </a:pPr>
            <a:r>
              <a:rPr lang="ru-RU" sz="24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Конструкции, которые используются в настоящее время имеют сложную технологию строительного производства и, следовательно, имеет большую стоимость. Кроме этого, существующие конструкции подпорных стен полностью не решают проблему водоотведения фильтрационного потока.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1"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4" name="Google Shape;174;p3" descr="йство подпорной стенки"/>
          <p:cNvPicPr preferRelativeResize="0"/>
          <p:nvPr/>
        </p:nvPicPr>
        <p:blipFill rotWithShape="1">
          <a:blip r:embed="rId3">
            <a:alphaModFix/>
          </a:blip>
          <a:srcRect t="8513"/>
          <a:stretch/>
        </p:blipFill>
        <p:spPr>
          <a:xfrm>
            <a:off x="10055225" y="1426464"/>
            <a:ext cx="8859011" cy="659456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"/>
          <p:cNvSpPr txBox="1"/>
          <p:nvPr/>
        </p:nvSpPr>
        <p:spPr>
          <a:xfrm>
            <a:off x="11447725" y="8208720"/>
            <a:ext cx="6074010" cy="228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 Black"/>
              <a:buNone/>
            </a:pPr>
            <a:r>
              <a:rPr lang="ru-RU" sz="2400" b="1" i="1" u="none" strike="noStrike" cap="none" dirty="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Общий вид подпорной стены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"/>
          <p:cNvSpPr txBox="1">
            <a:spLocks noGrp="1"/>
          </p:cNvSpPr>
          <p:nvPr>
            <p:ph type="body" idx="1"/>
          </p:nvPr>
        </p:nvSpPr>
        <p:spPr>
          <a:xfrm>
            <a:off x="635508" y="133788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81" name="Google Shape;181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82" name="Google Shape;182;p4"/>
          <p:cNvSpPr txBox="1">
            <a:spLocks noGrp="1"/>
          </p:cNvSpPr>
          <p:nvPr>
            <p:ph type="body" idx="2"/>
          </p:nvPr>
        </p:nvSpPr>
        <p:spPr>
          <a:xfrm>
            <a:off x="663953" y="1660954"/>
            <a:ext cx="18424652" cy="4488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Для исследования выберем конструкцию подпорной стены – монолитную контрфорсную, которую можно использовать и как в городских условиях для благоустройства территории рекреационной зоны в близи открытых водоемов, и так в сельском хозяйстве для защиты земель от образования овражно-балочной сети, тем самым обеспечивая ландшафтную защиту для комфортной среды проживания людей.</a:t>
            </a: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С целью уменьшения влияния горизонтального давления воды на  вертикальную стенку, ее рекомендуется изготавливать из крупнопористого бетона с диаметром фракций наполнителя (диаметром щебня) более 20 мм. 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Новая конструкция подпорной стены со вставками из крупнопористого бетона представлена на рисунке.</a:t>
            </a:r>
            <a:endParaRPr sz="2400" dirty="0"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 dirty="0"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183" name="Google Shape;183;p4"/>
          <p:cNvSpPr txBox="1"/>
          <p:nvPr/>
        </p:nvSpPr>
        <p:spPr>
          <a:xfrm>
            <a:off x="10235761" y="6226528"/>
            <a:ext cx="5160555" cy="418808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4"/>
          <p:cNvSpPr/>
          <p:nvPr/>
        </p:nvSpPr>
        <p:spPr>
          <a:xfrm>
            <a:off x="6730705" y="10569492"/>
            <a:ext cx="671017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Новая конструкция подпорной стены</a:t>
            </a:r>
            <a:endParaRPr dirty="0"/>
          </a:p>
        </p:txBody>
      </p:sp>
      <p:pic>
        <p:nvPicPr>
          <p:cNvPr id="19" name="image8.png">
            <a:extLst>
              <a:ext uri="{FF2B5EF4-FFF2-40B4-BE49-F238E27FC236}">
                <a16:creationId xmlns:a16="http://schemas.microsoft.com/office/drawing/2014/main" id="{CE3D4D4D-31BE-4D23-85D2-11B57AD28DA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52947" y="6226529"/>
            <a:ext cx="5323332" cy="41880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"/>
          <p:cNvSpPr txBox="1">
            <a:spLocks noGrp="1"/>
          </p:cNvSpPr>
          <p:nvPr>
            <p:ph type="body" idx="1"/>
          </p:nvPr>
        </p:nvSpPr>
        <p:spPr>
          <a:xfrm>
            <a:off x="752274" y="0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0" name="Google Shape;190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Рынок</a:t>
            </a:r>
            <a:endParaRPr/>
          </a:p>
        </p:txBody>
      </p:sp>
      <p:sp>
        <p:nvSpPr>
          <p:cNvPr id="191" name="Google Shape;191;p5"/>
          <p:cNvSpPr txBox="1">
            <a:spLocks noGrp="1"/>
          </p:cNvSpPr>
          <p:nvPr>
            <p:ph type="body" idx="2"/>
          </p:nvPr>
        </p:nvSpPr>
        <p:spPr>
          <a:xfrm>
            <a:off x="752274" y="1691580"/>
            <a:ext cx="18424652" cy="5257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На современном рынке строительных конструкций, в части подпорных стен, наиболее широкое распространение получили - монолитные контрфорсные подпорные стены, которые имеют большую устойчивость и могут проектироваться различных типов. Чаще всего подпорные стены возводят из железобетона, так как он имеет ряд преимуществ по сравнению с другими материалами (высокая прочность, долговечность, морозостойкость) и наиболее полно отвечает требованиям, предъявляемым к подобного рода сооружениям. Железобетонные подпорные стены более экономичны и рациональны. 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b="1"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Как известно подпорные стенки</a:t>
            </a: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ru-RU" sz="24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предназначены</a:t>
            </a: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 для удержания сыпучих материалов. 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Удерживать грунт от осыпания необходимо при строительстве и эксплуатации многих сооружений. Особенно часто они используются в гидротехническом строительстве и в сельском хозяйстве. 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b="1" i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Примеры использования подпорных стен: 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причальная; 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набережные; 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укрепление стен водоводов (каналов); 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стены заглубленных зданий и сооружений;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2400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мелиоративные подпорные стены.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2" name="Google Shape;192;p5" descr="https://bogdanov.org/upload/iblock/9e4/9e4c2aeedbbd3d6748e536c7cea013df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4588" y="7912102"/>
            <a:ext cx="4302252" cy="2888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5" descr="Подпорные стены из блоков: из ФБС и шлакоблоков, из столбовых блоков и  пеноблоков, пустотелые и другие блоки. Как сделать их своими руками по  чертежам?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5461" y="7912102"/>
            <a:ext cx="4570558" cy="2888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5" descr="Подпорная стенка из бетона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44640" y="7912102"/>
            <a:ext cx="4570558" cy="288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Бизнес - модель</a:t>
            </a:r>
            <a:endParaRPr/>
          </a:p>
        </p:txBody>
      </p:sp>
      <p:sp>
        <p:nvSpPr>
          <p:cNvPr id="200" name="Google Shape;200;p6"/>
          <p:cNvSpPr txBox="1">
            <a:spLocks noGrp="1"/>
          </p:cNvSpPr>
          <p:nvPr>
            <p:ph type="body" idx="2"/>
          </p:nvPr>
        </p:nvSpPr>
        <p:spPr>
          <a:xfrm>
            <a:off x="681093" y="3394482"/>
            <a:ext cx="18424800" cy="212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/>
              <a:t>	</a:t>
            </a:r>
            <a:r>
              <a:rPr lang="ru-RU" sz="2500" b="1" dirty="0">
                <a:solidFill>
                  <a:srgbClr val="1C4587"/>
                </a:solidFill>
                <a:latin typeface="Arial Black"/>
                <a:ea typeface="Arial Black"/>
                <a:cs typeface="Arial Black"/>
                <a:sym typeface="Arial Black"/>
              </a:rPr>
              <a:t>Прибыльность проекта заключается в извлечение выгоды из ценовой разницы между элементами из крупнопористого бетона и традиционными дренажными системами. Установление оптовых поставщиков цементных смесей и заполнителя крупных фракций.</a:t>
            </a:r>
            <a:endParaRPr sz="2500" b="1" dirty="0">
              <a:solidFill>
                <a:srgbClr val="1C458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500" b="1" dirty="0">
                <a:solidFill>
                  <a:srgbClr val="1C4587"/>
                </a:solidFill>
                <a:latin typeface="Arial Black"/>
                <a:ea typeface="Arial Black"/>
                <a:cs typeface="Arial Black"/>
                <a:sym typeface="Arial Black"/>
              </a:rPr>
              <a:t>	По типу клиентов товар или услуги проекта подходят как частным лицам, так и коммерческим организациям. (B2B, B2C)</a:t>
            </a:r>
            <a:endParaRPr sz="2500" b="1" dirty="0">
              <a:solidFill>
                <a:srgbClr val="1C458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454160-5BF0-42FE-813E-60945B7D933B}"/>
              </a:ext>
            </a:extLst>
          </p:cNvPr>
          <p:cNvSpPr txBox="1"/>
          <p:nvPr/>
        </p:nvSpPr>
        <p:spPr>
          <a:xfrm>
            <a:off x="1264604" y="8905420"/>
            <a:ext cx="66969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 Black" panose="020B0A04020102020204" pitchFamily="34" charset="0"/>
              </a:rPr>
              <a:t>Труба нержавеющая бесшовная 22х1 12Х18Н10Т</a:t>
            </a:r>
          </a:p>
          <a:p>
            <a:pPr algn="ctr"/>
            <a:r>
              <a:rPr lang="ru-RU" sz="2400" b="1" dirty="0">
                <a:latin typeface="Arial Black" panose="020B0A04020102020204" pitchFamily="34" charset="0"/>
              </a:rPr>
              <a:t>(430р. за метр)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pic>
        <p:nvPicPr>
          <p:cNvPr id="1028" name="Picture 4" descr="https://vestametall.ru/assets/cache_image/products/10851/truba-nerzhaveyushchaya_800x0_9d7.jpeg">
            <a:extLst>
              <a:ext uri="{FF2B5EF4-FFF2-40B4-BE49-F238E27FC236}">
                <a16:creationId xmlns:a16="http://schemas.microsoft.com/office/drawing/2014/main" id="{D49C207F-6FE1-4CE3-8F28-08A089F68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622" y="5548147"/>
            <a:ext cx="5956869" cy="324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32.jpeg">
            <a:extLst>
              <a:ext uri="{FF2B5EF4-FFF2-40B4-BE49-F238E27FC236}">
                <a16:creationId xmlns:a16="http://schemas.microsoft.com/office/drawing/2014/main" id="{2812EB86-DBE9-4B5E-9AC3-E050D032F239}"/>
              </a:ext>
            </a:extLst>
          </p:cNvPr>
          <p:cNvPicPr/>
          <p:nvPr/>
        </p:nvPicPr>
        <p:blipFill rotWithShape="1">
          <a:blip r:embed="rId4" cstate="print"/>
          <a:srcRect l="13477" t="68857" r="16871" b="1829"/>
          <a:stretch/>
        </p:blipFill>
        <p:spPr>
          <a:xfrm>
            <a:off x="11244645" y="5548147"/>
            <a:ext cx="6696903" cy="32475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B5591A-974B-4761-935A-1D1757D06C40}"/>
              </a:ext>
            </a:extLst>
          </p:cNvPr>
          <p:cNvSpPr txBox="1"/>
          <p:nvPr/>
        </p:nvSpPr>
        <p:spPr>
          <a:xfrm>
            <a:off x="11612953" y="9043919"/>
            <a:ext cx="59602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Блок из крупнопористого бетона</a:t>
            </a:r>
          </a:p>
          <a:p>
            <a:pPr algn="ctr"/>
            <a:endParaRPr lang="ru-RU" sz="24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"/>
          <p:cNvSpPr txBox="1">
            <a:spLocks noGrp="1"/>
          </p:cNvSpPr>
          <p:nvPr>
            <p:ph type="body" idx="1"/>
          </p:nvPr>
        </p:nvSpPr>
        <p:spPr>
          <a:xfrm>
            <a:off x="873241" y="122336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06" name="Google Shape;206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Текущие результаты</a:t>
            </a:r>
            <a:endParaRPr dirty="0"/>
          </a:p>
        </p:txBody>
      </p:sp>
      <p:sp>
        <p:nvSpPr>
          <p:cNvPr id="207" name="Google Shape;207;p7"/>
          <p:cNvSpPr txBox="1">
            <a:spLocks noGrp="1"/>
          </p:cNvSpPr>
          <p:nvPr>
            <p:ph type="body" idx="2"/>
          </p:nvPr>
        </p:nvSpPr>
        <p:spPr>
          <a:xfrm>
            <a:off x="842899" y="1497378"/>
            <a:ext cx="18744512" cy="3031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На настоящий момент нами разработана новая монолитная контрфорсная конструкция подпорной стены, которая является более устойчивой на сдвиг и на опрокидывание, нежели традиционна подпорная стена. В целях уменьшения влияния горизонтального давления воды, фильтрующейся через вертикальную стенку, ее рекомендуется изготавливать из крупнопористого бетона с диаметром щебня более 20 мм. Поскольку в целях обеспечения устойчивости всей конструкции монолитной контрфорсной подпорной стены, всю вертикальную стенку делать из крупнопористого бетона не целесообразно, достаточно выполнить только участок, который непосредственно соприкасается с грунтовыми водами. Остальное тело подпорной стены рекомендуется выполнять из традиционного армированного железобетона. </a:t>
            </a:r>
            <a:endParaRPr b="1"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208" name="Google Shape;208;p7"/>
          <p:cNvPicPr preferRelativeResize="0"/>
          <p:nvPr/>
        </p:nvPicPr>
        <p:blipFill rotWithShape="1">
          <a:blip r:embed="rId3">
            <a:alphaModFix/>
          </a:blip>
          <a:srcRect l="24792" t="18005" r="9619" b="12451"/>
          <a:stretch/>
        </p:blipFill>
        <p:spPr>
          <a:xfrm>
            <a:off x="3666723" y="3930316"/>
            <a:ext cx="12778592" cy="7070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214" name="Google Shape;214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215" name="Google Shape;215;p8"/>
          <p:cNvSpPr txBox="1">
            <a:spLocks noGrp="1"/>
          </p:cNvSpPr>
          <p:nvPr>
            <p:ph type="body" idx="2"/>
          </p:nvPr>
        </p:nvSpPr>
        <p:spPr>
          <a:xfrm>
            <a:off x="207811" y="6725657"/>
            <a:ext cx="2149308" cy="3873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Спикер;</a:t>
            </a:r>
            <a:endParaRPr dirty="0"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генератор идей</a:t>
            </a:r>
            <a:endParaRPr dirty="0"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216" name="Google Shape;216;p8"/>
          <p:cNvSpPr txBox="1">
            <a:spLocks noGrp="1"/>
          </p:cNvSpPr>
          <p:nvPr>
            <p:ph type="body" idx="4"/>
          </p:nvPr>
        </p:nvSpPr>
        <p:spPr>
          <a:xfrm>
            <a:off x="-708262" y="5877552"/>
            <a:ext cx="4134612" cy="71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65112" lvl="0" indent="-26511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400" i="1" dirty="0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Евдокимова Софья </a:t>
            </a:r>
            <a:endParaRPr dirty="0"/>
          </a:p>
          <a:p>
            <a:pPr marL="265112" lvl="0" indent="-26511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400" i="1" dirty="0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Сергеевна</a:t>
            </a:r>
            <a:r>
              <a:rPr lang="ru-RU" sz="1400" dirty="0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</a:pPr>
            <a:r>
              <a:rPr lang="ru-RU" sz="1400" b="0" dirty="0">
                <a:latin typeface="Arial Black"/>
                <a:ea typeface="Arial Black"/>
                <a:cs typeface="Arial Black"/>
                <a:sym typeface="Arial Black"/>
              </a:rPr>
              <a:t>23ФИСПОС-105, 1 курс</a:t>
            </a:r>
            <a:endParaRPr dirty="0"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17" name="Google Shape;217;p8"/>
          <p:cNvSpPr txBox="1">
            <a:spLocks noGrp="1"/>
          </p:cNvSpPr>
          <p:nvPr>
            <p:ph type="body" idx="5"/>
          </p:nvPr>
        </p:nvSpPr>
        <p:spPr>
          <a:xfrm>
            <a:off x="2697410" y="6751674"/>
            <a:ext cx="2351578" cy="3847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Спикер;</a:t>
            </a:r>
            <a:endParaRPr dirty="0"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мастер презентации;</a:t>
            </a:r>
            <a:endParaRPr dirty="0"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тимлид</a:t>
            </a:r>
            <a:endParaRPr dirty="0"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8" name="Google Shape;218;p8"/>
          <p:cNvSpPr txBox="1">
            <a:spLocks noGrp="1"/>
          </p:cNvSpPr>
          <p:nvPr>
            <p:ph type="body" idx="8"/>
          </p:nvPr>
        </p:nvSpPr>
        <p:spPr>
          <a:xfrm>
            <a:off x="5385576" y="6713630"/>
            <a:ext cx="1882680" cy="381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Дизайнер</a:t>
            </a:r>
            <a:endParaRPr dirty="0"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9" name="Google Shape;219;p8"/>
          <p:cNvSpPr txBox="1">
            <a:spLocks noGrp="1"/>
          </p:cNvSpPr>
          <p:nvPr>
            <p:ph type="body" idx="14"/>
          </p:nvPr>
        </p:nvSpPr>
        <p:spPr>
          <a:xfrm>
            <a:off x="7604844" y="6758661"/>
            <a:ext cx="2505704" cy="3807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Маркетолог</a:t>
            </a:r>
            <a:endParaRPr dirty="0"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0" name="Google Shape;220;p8"/>
          <p:cNvSpPr txBox="1"/>
          <p:nvPr/>
        </p:nvSpPr>
        <p:spPr>
          <a:xfrm>
            <a:off x="122836" y="3033340"/>
            <a:ext cx="2319259" cy="268856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9"/>
              <a:buFont typeface="Calibri"/>
              <a:buNone/>
            </a:pPr>
            <a:endParaRPr sz="2969">
              <a:solidFill>
                <a:srgbClr val="0042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8"/>
          <p:cNvSpPr txBox="1"/>
          <p:nvPr/>
        </p:nvSpPr>
        <p:spPr>
          <a:xfrm>
            <a:off x="2767652" y="3082793"/>
            <a:ext cx="2232211" cy="267383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9"/>
              <a:buFont typeface="Calibri"/>
              <a:buNone/>
            </a:pPr>
            <a:endParaRPr sz="2969">
              <a:solidFill>
                <a:srgbClr val="0042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1536477" y="5831350"/>
            <a:ext cx="444703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Катков Никита 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Ильич</a:t>
            </a:r>
            <a:endParaRPr sz="1400" b="1">
              <a:solidFill>
                <a:srgbClr val="00428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23ФИСПОС-105, 1 курс</a:t>
            </a:r>
            <a:endParaRPr/>
          </a:p>
        </p:txBody>
      </p:sp>
      <p:sp>
        <p:nvSpPr>
          <p:cNvPr id="223" name="Google Shape;223;p8"/>
          <p:cNvSpPr txBox="1"/>
          <p:nvPr/>
        </p:nvSpPr>
        <p:spPr>
          <a:xfrm>
            <a:off x="5355673" y="3146555"/>
            <a:ext cx="2114819" cy="258371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9"/>
              <a:buFont typeface="Calibri"/>
              <a:buNone/>
            </a:pPr>
            <a:endParaRPr sz="2969">
              <a:solidFill>
                <a:srgbClr val="0042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3877075" y="5831051"/>
            <a:ext cx="504423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Низамова Альфина 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Агдасовна</a:t>
            </a:r>
            <a:endParaRPr sz="1400" i="1">
              <a:solidFill>
                <a:srgbClr val="00428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23ФИСПОС-105, 1 курс</a:t>
            </a:r>
            <a:endParaRPr/>
          </a:p>
        </p:txBody>
      </p:sp>
      <p:sp>
        <p:nvSpPr>
          <p:cNvPr id="225" name="Google Shape;225;p8"/>
          <p:cNvSpPr txBox="1"/>
          <p:nvPr/>
        </p:nvSpPr>
        <p:spPr>
          <a:xfrm>
            <a:off x="7739197" y="3172917"/>
            <a:ext cx="2236999" cy="263516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9"/>
              <a:buFont typeface="Calibri"/>
              <a:buNone/>
            </a:pPr>
            <a:endParaRPr sz="2969">
              <a:solidFill>
                <a:srgbClr val="0042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8"/>
          <p:cNvSpPr/>
          <p:nvPr/>
        </p:nvSpPr>
        <p:spPr>
          <a:xfrm>
            <a:off x="3877075" y="5811614"/>
            <a:ext cx="100552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Константинов 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Степан Сергеевич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23ФИСПОС-105, 1 курс</a:t>
            </a:r>
            <a:endParaRPr/>
          </a:p>
        </p:txBody>
      </p:sp>
      <p:sp>
        <p:nvSpPr>
          <p:cNvPr id="227" name="Google Shape;227;p8"/>
          <p:cNvSpPr txBox="1"/>
          <p:nvPr/>
        </p:nvSpPr>
        <p:spPr>
          <a:xfrm>
            <a:off x="10271678" y="3198644"/>
            <a:ext cx="2081151" cy="258371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9"/>
              <a:buFont typeface="Calibri"/>
              <a:buNone/>
            </a:pPr>
            <a:endParaRPr sz="2969">
              <a:solidFill>
                <a:srgbClr val="0042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8"/>
          <p:cNvSpPr/>
          <p:nvPr/>
        </p:nvSpPr>
        <p:spPr>
          <a:xfrm>
            <a:off x="6301259" y="5797024"/>
            <a:ext cx="100552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Наумов Иван 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Максимович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21ФИСПОС-105, 3 курс</a:t>
            </a:r>
            <a:endParaRPr/>
          </a:p>
        </p:txBody>
      </p:sp>
      <p:sp>
        <p:nvSpPr>
          <p:cNvPr id="229" name="Google Shape;229;p8"/>
          <p:cNvSpPr txBox="1"/>
          <p:nvPr/>
        </p:nvSpPr>
        <p:spPr>
          <a:xfrm>
            <a:off x="12572532" y="3237037"/>
            <a:ext cx="2222395" cy="2541852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9"/>
              <a:buFont typeface="Calibri"/>
              <a:buNone/>
            </a:pPr>
            <a:endParaRPr sz="2969">
              <a:solidFill>
                <a:srgbClr val="0042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8674855" y="5799428"/>
            <a:ext cx="100552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Бебко Денис 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Владимирович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21ФИСПОС-105, 3 курс</a:t>
            </a:r>
            <a:endParaRPr sz="14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1" name="Google Shape;231;p8"/>
          <p:cNvSpPr txBox="1"/>
          <p:nvPr/>
        </p:nvSpPr>
        <p:spPr>
          <a:xfrm>
            <a:off x="15118030" y="3180500"/>
            <a:ext cx="2197316" cy="2632613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9"/>
              <a:buFont typeface="Calibri"/>
              <a:buNone/>
            </a:pPr>
            <a:endParaRPr sz="2969">
              <a:solidFill>
                <a:srgbClr val="0042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 txBox="1"/>
          <p:nvPr/>
        </p:nvSpPr>
        <p:spPr>
          <a:xfrm>
            <a:off x="17638449" y="3167204"/>
            <a:ext cx="2230726" cy="2640877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9"/>
              <a:buFont typeface="Calibri"/>
              <a:buNone/>
            </a:pPr>
            <a:endParaRPr sz="2969">
              <a:solidFill>
                <a:srgbClr val="0042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11294904" y="5778889"/>
            <a:ext cx="100552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Постнов Алексей 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Александрович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21ФИСПОС-105, 3 курс</a:t>
            </a:r>
            <a:endParaRPr/>
          </a:p>
        </p:txBody>
      </p:sp>
      <p:sp>
        <p:nvSpPr>
          <p:cNvPr id="234" name="Google Shape;234;p8"/>
          <p:cNvSpPr/>
          <p:nvPr/>
        </p:nvSpPr>
        <p:spPr>
          <a:xfrm>
            <a:off x="13668500" y="5813321"/>
            <a:ext cx="100552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Ильин Данила 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rgbClr val="004282"/>
              </a:buClr>
              <a:buSzPts val="1200"/>
              <a:buFont typeface="Arial"/>
              <a:buNone/>
            </a:pPr>
            <a:r>
              <a:rPr lang="ru-RU" sz="1400" i="1">
                <a:solidFill>
                  <a:srgbClr val="004282"/>
                </a:solidFill>
                <a:latin typeface="Arial Black"/>
                <a:ea typeface="Arial Black"/>
                <a:cs typeface="Arial Black"/>
                <a:sym typeface="Arial Black"/>
              </a:rPr>
              <a:t>Александрович</a:t>
            </a:r>
            <a:endParaRPr/>
          </a:p>
          <a:p>
            <a:pPr marL="265112" marR="0" lvl="0" indent="-26511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21ФИСПОС-105, 3 курс</a:t>
            </a:r>
            <a:endParaRPr/>
          </a:p>
        </p:txBody>
      </p:sp>
      <p:sp>
        <p:nvSpPr>
          <p:cNvPr id="235" name="Google Shape;235;p8"/>
          <p:cNvSpPr txBox="1">
            <a:spLocks noGrp="1"/>
          </p:cNvSpPr>
          <p:nvPr>
            <p:ph type="body" idx="14"/>
          </p:nvPr>
        </p:nvSpPr>
        <p:spPr>
          <a:xfrm>
            <a:off x="10242323" y="6791663"/>
            <a:ext cx="2110506" cy="3807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Аналитик</a:t>
            </a:r>
            <a:endParaRPr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6" name="Google Shape;236;p8"/>
          <p:cNvSpPr txBox="1">
            <a:spLocks noGrp="1"/>
          </p:cNvSpPr>
          <p:nvPr>
            <p:ph type="body" idx="14"/>
          </p:nvPr>
        </p:nvSpPr>
        <p:spPr>
          <a:xfrm>
            <a:off x="12466672" y="6786571"/>
            <a:ext cx="2181600" cy="38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Менеджер</a:t>
            </a:r>
            <a:endParaRPr dirty="0"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7" name="Google Shape;237;p8"/>
          <p:cNvSpPr txBox="1">
            <a:spLocks noGrp="1"/>
          </p:cNvSpPr>
          <p:nvPr>
            <p:ph type="body" idx="14"/>
          </p:nvPr>
        </p:nvSpPr>
        <p:spPr>
          <a:xfrm>
            <a:off x="15059714" y="6791663"/>
            <a:ext cx="2313948" cy="3807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Тестировщик</a:t>
            </a:r>
            <a:endParaRPr dirty="0"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8" name="Google Shape;238;p8"/>
          <p:cNvSpPr txBox="1">
            <a:spLocks noGrp="1"/>
          </p:cNvSpPr>
          <p:nvPr>
            <p:ph type="body" idx="14"/>
          </p:nvPr>
        </p:nvSpPr>
        <p:spPr>
          <a:xfrm>
            <a:off x="17539138" y="6786540"/>
            <a:ext cx="2313948" cy="3807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Тестировщик</a:t>
            </a:r>
            <a:endParaRPr dirty="0">
              <a:solidFill>
                <a:schemeClr val="dk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Планы развития</a:t>
            </a:r>
            <a:endParaRPr/>
          </a:p>
        </p:txBody>
      </p:sp>
      <p:sp>
        <p:nvSpPr>
          <p:cNvPr id="244" name="Google Shape;244;p9"/>
          <p:cNvSpPr txBox="1">
            <a:spLocks noGrp="1"/>
          </p:cNvSpPr>
          <p:nvPr>
            <p:ph type="body" idx="2"/>
          </p:nvPr>
        </p:nvSpPr>
        <p:spPr>
          <a:xfrm>
            <a:off x="894587" y="2085624"/>
            <a:ext cx="15022200" cy="2678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sz="30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Продолжение исследования целевых аудиторий,  определение ключевых потребителей, построение бизнес-модели, а также развитие  технологии.</a:t>
            </a:r>
            <a:endParaRPr sz="3000" dirty="0"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5" name="Google Shape;245;p9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000"/>
              <a:buNone/>
            </a:pPr>
            <a:r>
              <a:rPr lang="ru-RU" b="1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4A156A7-8106-41C5-8A78-3B0A8FF5A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5373" y="4472903"/>
            <a:ext cx="6234876" cy="41565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53269D-B9CE-4747-8E12-EF3E69B2E5A5}"/>
              </a:ext>
            </a:extLst>
          </p:cNvPr>
          <p:cNvSpPr txBox="1"/>
          <p:nvPr/>
        </p:nvSpPr>
        <p:spPr>
          <a:xfrm>
            <a:off x="1329861" y="5657850"/>
            <a:ext cx="8593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2"/>
                </a:solidFill>
                <a:latin typeface="Arial Black" panose="020B0A04020102020204" pitchFamily="34" charset="0"/>
              </a:rPr>
              <a:t>В ходе идущих исследований было определено что гранитный щебень большой фракции является предпочтительным заполнителем.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51" name="Google Shape;251;p10"/>
          <p:cNvSpPr txBox="1">
            <a:spLocks noGrp="1"/>
          </p:cNvSpPr>
          <p:nvPr>
            <p:ph type="body" idx="1"/>
          </p:nvPr>
        </p:nvSpPr>
        <p:spPr>
          <a:xfrm>
            <a:off x="1988457" y="7460165"/>
            <a:ext cx="8723086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/>
              <a:t>simply.man.in.internet@gmail.com</a:t>
            </a:r>
            <a:endParaRPr/>
          </a:p>
        </p:txBody>
      </p:sp>
      <p:sp>
        <p:nvSpPr>
          <p:cNvPr id="252" name="Google Shape;252;p10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/>
              <a:t>89379912525</a:t>
            </a:r>
            <a:endParaRPr/>
          </a:p>
        </p:txBody>
      </p:sp>
      <p:sp>
        <p:nvSpPr>
          <p:cNvPr id="253" name="Google Shape;253;p10"/>
          <p:cNvSpPr txBox="1">
            <a:spLocks noGrp="1"/>
          </p:cNvSpPr>
          <p:nvPr>
            <p:ph type="body" idx="3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/>
              <a:t>-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652</Words>
  <Application>Microsoft Office PowerPoint</Application>
  <PresentationFormat>Произвольный</PresentationFormat>
  <Paragraphs>86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Arial Black</vt:lpstr>
      <vt:lpstr>Arial</vt:lpstr>
      <vt:lpstr>Тема Office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79276916237</cp:lastModifiedBy>
  <cp:revision>6</cp:revision>
  <dcterms:created xsi:type="dcterms:W3CDTF">2023-10-12T08:46:59Z</dcterms:created>
  <dcterms:modified xsi:type="dcterms:W3CDTF">2024-06-17T13:46:36Z</dcterms:modified>
</cp:coreProperties>
</file>