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>
  <p:sldMasterIdLst>
    <p:sldMasterId id="2147483648" r:id="rId1"/>
  </p:sldMasterIdLst>
  <p:notesMasterIdLst>
    <p:notesMasterId r:id="rId14"/>
  </p:notesMasterIdLst>
  <p:handoutMasterIdLst>
    <p:handoutMasterId r:id="rId19"/>
  </p:handoutMasterIdLst>
  <p:sldIdLst>
    <p:sldId id="320" r:id="rId3"/>
    <p:sldId id="295" r:id="rId4"/>
    <p:sldId id="296" r:id="rId5"/>
    <p:sldId id="294" r:id="rId6"/>
    <p:sldId id="309" r:id="rId7"/>
    <p:sldId id="318" r:id="rId8"/>
    <p:sldId id="321" r:id="rId9"/>
    <p:sldId id="322" r:id="rId10"/>
    <p:sldId id="293" r:id="rId11"/>
    <p:sldId id="257" r:id="rId12"/>
    <p:sldId id="287" r:id="rId13"/>
    <p:sldId id="315" r:id="rId15"/>
    <p:sldId id="319" r:id="rId16"/>
    <p:sldId id="316" r:id="rId17"/>
    <p:sldId id="27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FFF"/>
    <a:srgbClr val="EBFAF5"/>
    <a:srgbClr val="F4C176"/>
    <a:srgbClr val="EAF089"/>
    <a:srgbClr val="C3ED9A"/>
    <a:srgbClr val="ADEBAB"/>
    <a:srgbClr val="BAEBCF"/>
    <a:srgbClr val="C8EBE7"/>
    <a:srgbClr val="E0F7F0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98" y="108"/>
      </p:cViewPr>
      <p:guideLst>
        <p:guide orient="horz" pos="212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image" Target="../media/image2.png"/><Relationship Id="rId4" Type="http://schemas.openxmlformats.org/officeDocument/2006/relationships/tags" Target="../tags/tag15.xml"/><Relationship Id="rId3" Type="http://schemas.openxmlformats.org/officeDocument/2006/relationships/image" Target="../media/image1.png"/><Relationship Id="rId2" Type="http://schemas.openxmlformats.org/officeDocument/2006/relationships/tags" Target="../tags/tag14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image" Target="../media/image3.png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image" Target="../media/image3.png"/><Relationship Id="rId2" Type="http://schemas.openxmlformats.org/officeDocument/2006/relationships/tags" Target="../tags/tag28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image" Target="../media/image2.png"/><Relationship Id="rId4" Type="http://schemas.openxmlformats.org/officeDocument/2006/relationships/tags" Target="../tags/tag38.xml"/><Relationship Id="rId3" Type="http://schemas.openxmlformats.org/officeDocument/2006/relationships/image" Target="../media/image1.png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3.pn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image" Target="../media/image3.png"/><Relationship Id="rId5" Type="http://schemas.openxmlformats.org/officeDocument/2006/relationships/tags" Target="../tags/tag55.xml"/><Relationship Id="rId4" Type="http://schemas.openxmlformats.org/officeDocument/2006/relationships/image" Target="../media/image4.png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image" Target="../media/image3.png"/><Relationship Id="rId5" Type="http://schemas.openxmlformats.org/officeDocument/2006/relationships/tags" Target="../tags/tag63.xml"/><Relationship Id="rId4" Type="http://schemas.openxmlformats.org/officeDocument/2006/relationships/image" Target="../media/image4.png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image" Target="../media/image1.png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image" Target="../media/image5.png"/><Relationship Id="rId5" Type="http://schemas.openxmlformats.org/officeDocument/2006/relationships/tags" Target="../tags/tag76.xml"/><Relationship Id="rId4" Type="http://schemas.openxmlformats.org/officeDocument/2006/relationships/image" Target="../media/image3.png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image" Target="../media/image3.png"/><Relationship Id="rId5" Type="http://schemas.openxmlformats.org/officeDocument/2006/relationships/tags" Target="../tags/tag82.xml"/><Relationship Id="rId4" Type="http://schemas.openxmlformats.org/officeDocument/2006/relationships/image" Target="../media/image5.png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image" Target="../media/image5.png"/><Relationship Id="rId6" Type="http://schemas.openxmlformats.org/officeDocument/2006/relationships/tags" Target="../tags/tag92.xml"/><Relationship Id="rId5" Type="http://schemas.openxmlformats.org/officeDocument/2006/relationships/image" Target="../media/image3.png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image" Target="../media/image5.png"/><Relationship Id="rId6" Type="http://schemas.openxmlformats.org/officeDocument/2006/relationships/tags" Target="../tags/tag102.xml"/><Relationship Id="rId5" Type="http://schemas.openxmlformats.org/officeDocument/2006/relationships/image" Target="../media/image3.png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image" Target="../media/image5.png"/><Relationship Id="rId6" Type="http://schemas.openxmlformats.org/officeDocument/2006/relationships/tags" Target="../tags/tag112.xml"/><Relationship Id="rId5" Type="http://schemas.openxmlformats.org/officeDocument/2006/relationships/image" Target="../media/image3.png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image" Target="../media/image5.png"/><Relationship Id="rId5" Type="http://schemas.openxmlformats.org/officeDocument/2006/relationships/tags" Target="../tags/tag121.xml"/><Relationship Id="rId4" Type="http://schemas.openxmlformats.org/officeDocument/2006/relationships/image" Target="../media/image3.png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5" Type="http://schemas.openxmlformats.org/officeDocument/2006/relationships/tags" Target="../tags/tag130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image" Target="../media/image4.png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\Users\kingsoft\Desktop\223副本.png223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-1" y="635"/>
            <a:ext cx="12192001" cy="3019425"/>
          </a:xfrm>
          <a:prstGeom prst="rect">
            <a:avLst/>
          </a:prstGeom>
        </p:spPr>
      </p:pic>
      <p:pic>
        <p:nvPicPr>
          <p:cNvPr id="10" name="图片 9" descr="图片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" y="3020060"/>
            <a:ext cx="12192002" cy="38392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955800" y="2429695"/>
            <a:ext cx="8410619" cy="1219229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7200" spc="600" baseline="0"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955800" y="3714935"/>
            <a:ext cx="8410619" cy="658883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0640" y="5163820"/>
            <a:ext cx="12151360" cy="16840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kingsoft\Desktop\223副本.png223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-1" y="635"/>
            <a:ext cx="12192001" cy="3019425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" y="3020060"/>
            <a:ext cx="12192002" cy="383921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508500" y="2734310"/>
            <a:ext cx="5298440" cy="759460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4508500" y="3554095"/>
            <a:ext cx="5298440" cy="1343025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0640" y="5163820"/>
            <a:ext cx="12151360" cy="16840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0640" y="5163820"/>
            <a:ext cx="12151360" cy="16840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C:\Users\kingsoft\Desktop\223副本.png223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-1" y="635"/>
            <a:ext cx="12192001" cy="3019425"/>
          </a:xfrm>
          <a:prstGeom prst="rect">
            <a:avLst/>
          </a:prstGeom>
        </p:spPr>
      </p:pic>
      <p:pic>
        <p:nvPicPr>
          <p:cNvPr id="21" name="图片 20" descr="图片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" y="3020060"/>
            <a:ext cx="12192002" cy="38392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824230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0640" y="5163820"/>
            <a:ext cx="12151360" cy="16840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3810" y="-6350"/>
            <a:ext cx="12188190" cy="6853555"/>
            <a:chOff x="6" y="-10"/>
            <a:chExt cx="19194" cy="10793"/>
          </a:xfrm>
        </p:grpSpPr>
        <p:pic>
          <p:nvPicPr>
            <p:cNvPr id="12" name="图片 11" descr="C:\Users\kingsoft\Desktop\黄色.png黄色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>
            <a:xfrm>
              <a:off x="6" y="-10"/>
              <a:ext cx="6026" cy="1473"/>
            </a:xfrm>
            <a:prstGeom prst="rect">
              <a:avLst/>
            </a:prstGeom>
          </p:spPr>
        </p:pic>
        <p:pic>
          <p:nvPicPr>
            <p:cNvPr id="14" name="图片 13" descr="图片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6"/>
            <a:srcRect/>
            <a:stretch>
              <a:fillRect/>
            </a:stretch>
          </p:blipFill>
          <p:spPr>
            <a:xfrm>
              <a:off x="64" y="8393"/>
              <a:ext cx="19136" cy="2391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7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8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Arial" panose="020B0604020202020204" pitchFamily="34" charset="0"/>
                <a:ea typeface="Arial" panose="020B0604020202020204" pitchFamily="34" charset="0"/>
              </a:defRPr>
            </a:lvl1pPr>
            <a:lvl2pPr indent="0" eaLnBrk="1" fontAlgn="auto" latinLnBrk="0" hangingPunct="1">
              <a:defRPr>
                <a:latin typeface="Arial" panose="020B0604020202020204" pitchFamily="34" charset="0"/>
                <a:ea typeface="Arial" panose="020B0604020202020204" pitchFamily="34" charset="0"/>
              </a:defRPr>
            </a:lvl2pPr>
            <a:lvl3pPr indent="0" eaLnBrk="1" fontAlgn="auto" latinLnBrk="0" hangingPunct="1">
              <a:defRPr>
                <a:latin typeface="Arial" panose="020B0604020202020204" pitchFamily="34" charset="0"/>
                <a:ea typeface="Arial" panose="020B0604020202020204" pitchFamily="34" charset="0"/>
              </a:defRPr>
            </a:lvl3pPr>
            <a:lvl4pPr indent="0" eaLnBrk="1" fontAlgn="auto" latinLnBrk="0" hangingPunct="1">
              <a:defRPr>
                <a:latin typeface="Arial" panose="020B0604020202020204" pitchFamily="34" charset="0"/>
                <a:ea typeface="Arial" panose="020B0604020202020204" pitchFamily="34" charset="0"/>
              </a:defRPr>
            </a:lvl4pPr>
            <a:lvl5pPr indent="0" eaLnBrk="1" fontAlgn="auto" latinLnBrk="0" hangingPunct="1">
              <a:defRPr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3810" y="-6350"/>
            <a:ext cx="12188190" cy="6853555"/>
            <a:chOff x="6" y="-10"/>
            <a:chExt cx="19194" cy="10793"/>
          </a:xfrm>
        </p:grpSpPr>
        <p:pic>
          <p:nvPicPr>
            <p:cNvPr id="12" name="图片 11" descr="C:\Users\kingsoft\Desktop\黄色.png黄色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>
            <a:xfrm>
              <a:off x="6" y="-10"/>
              <a:ext cx="6026" cy="1473"/>
            </a:xfrm>
            <a:prstGeom prst="rect">
              <a:avLst/>
            </a:prstGeom>
          </p:spPr>
        </p:pic>
        <p:pic>
          <p:nvPicPr>
            <p:cNvPr id="14" name="图片 13" descr="图片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6"/>
            <a:srcRect/>
            <a:stretch>
              <a:fillRect/>
            </a:stretch>
          </p:blipFill>
          <p:spPr>
            <a:xfrm>
              <a:off x="64" y="8393"/>
              <a:ext cx="19136" cy="2391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kingsoft\Desktop\223副本.png223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-1" y="635"/>
            <a:ext cx="12192001" cy="3019425"/>
          </a:xfrm>
          <a:prstGeom prst="rect">
            <a:avLst/>
          </a:prstGeom>
        </p:spPr>
      </p:pic>
      <p:pic>
        <p:nvPicPr>
          <p:cNvPr id="7" name="图片 6" descr="图片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" y="3020060"/>
            <a:ext cx="12192002" cy="38392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820545" y="2498090"/>
            <a:ext cx="8550275" cy="167005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21590" y="-8255"/>
            <a:ext cx="12024210" cy="6866255"/>
            <a:chOff x="-21590" y="-8255"/>
            <a:chExt cx="12024210" cy="6866255"/>
          </a:xfrm>
        </p:grpSpPr>
        <p:pic>
          <p:nvPicPr>
            <p:cNvPr id="7" name="图片 6" descr="图片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 rotWithShape="1">
            <a:blip r:embed="rId4"/>
            <a:srcRect l="75058" t="58073" r="6056"/>
            <a:stretch>
              <a:fillRect/>
            </a:stretch>
          </p:blipFill>
          <p:spPr>
            <a:xfrm flipH="1">
              <a:off x="9707656" y="6083790"/>
              <a:ext cx="2294964" cy="774210"/>
            </a:xfrm>
            <a:prstGeom prst="rect">
              <a:avLst/>
            </a:prstGeom>
          </p:spPr>
        </p:pic>
        <p:pic>
          <p:nvPicPr>
            <p:cNvPr id="8" name="图片 7" descr="C:\Users\kingsoft\Desktop\黄色.png黄色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 rotWithShape="1">
            <a:blip r:embed="rId6"/>
            <a:srcRect r="59078"/>
            <a:stretch>
              <a:fillRect/>
            </a:stretch>
          </p:blipFill>
          <p:spPr>
            <a:xfrm rot="10800000" flipH="1" flipV="1">
              <a:off x="-21590" y="-8255"/>
              <a:ext cx="1517015" cy="906145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rame">
    <p:bg>
      <p:bgPr>
        <a:solidFill>
          <a:srgbClr val="EB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-21590" y="-8255"/>
            <a:ext cx="12213590" cy="6870609"/>
            <a:chOff x="-21590" y="-8255"/>
            <a:chExt cx="12213590" cy="6870609"/>
          </a:xfrm>
        </p:grpSpPr>
        <p:pic>
          <p:nvPicPr>
            <p:cNvPr id="9" name="图片 8" descr="C:\Users\kingsoft\Desktop\黄色.png黄色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>
            <a:xfrm rot="10800000" flipH="1" flipV="1">
              <a:off x="-21590" y="-8255"/>
              <a:ext cx="3707130" cy="906145"/>
            </a:xfrm>
            <a:prstGeom prst="rect">
              <a:avLst/>
            </a:prstGeom>
          </p:spPr>
        </p:pic>
        <p:pic>
          <p:nvPicPr>
            <p:cNvPr id="14" name="图片 13" descr="图片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6"/>
            <a:srcRect/>
            <a:stretch>
              <a:fillRect/>
            </a:stretch>
          </p:blipFill>
          <p:spPr>
            <a:xfrm>
              <a:off x="40640" y="5344069"/>
              <a:ext cx="12151360" cy="1518285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 userDrawn="1">
            <p:custDataLst>
              <p:tags r:id="rId7"/>
            </p:custDataLst>
          </p:nvPr>
        </p:nvSpPr>
        <p:spPr>
          <a:xfrm>
            <a:off x="288290" y="273050"/>
            <a:ext cx="11616055" cy="63119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/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5560" y="-4445"/>
            <a:ext cx="5041265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21590" y="-8255"/>
            <a:ext cx="12024210" cy="6866255"/>
            <a:chOff x="-21590" y="-8255"/>
            <a:chExt cx="12024210" cy="6866255"/>
          </a:xfrm>
        </p:grpSpPr>
        <p:pic>
          <p:nvPicPr>
            <p:cNvPr id="14" name="图片 13" descr="图片1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 l="75058" t="58073" r="6056"/>
            <a:stretch>
              <a:fillRect/>
            </a:stretch>
          </p:blipFill>
          <p:spPr>
            <a:xfrm flipH="1">
              <a:off x="9707656" y="6083790"/>
              <a:ext cx="2294964" cy="774210"/>
            </a:xfrm>
            <a:prstGeom prst="rect">
              <a:avLst/>
            </a:prstGeom>
          </p:spPr>
        </p:pic>
        <p:pic>
          <p:nvPicPr>
            <p:cNvPr id="11" name="图片 10" descr="C:\Users\kingsoft\Desktop\黄色.png黄色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 rotWithShape="1">
            <a:blip r:embed="rId7"/>
            <a:srcRect r="59078"/>
            <a:stretch>
              <a:fillRect/>
            </a:stretch>
          </p:blipFill>
          <p:spPr>
            <a:xfrm rot="10800000" flipH="1" flipV="1">
              <a:off x="-21590" y="-8255"/>
              <a:ext cx="1517015" cy="906145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2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3"/>
            </p:custDataLst>
          </p:nvPr>
        </p:nvSpPr>
        <p:spPr>
          <a:xfrm>
            <a:off x="5175885" y="770255"/>
            <a:ext cx="6405245" cy="508762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/dow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-21590" y="-8255"/>
            <a:ext cx="12024210" cy="6866255"/>
            <a:chOff x="-21590" y="-8255"/>
            <a:chExt cx="12024210" cy="6866255"/>
          </a:xfrm>
        </p:grpSpPr>
        <p:pic>
          <p:nvPicPr>
            <p:cNvPr id="12" name="图片 11" descr="图片1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 l="75058" t="58073" r="6056"/>
            <a:stretch>
              <a:fillRect/>
            </a:stretch>
          </p:blipFill>
          <p:spPr>
            <a:xfrm flipH="1">
              <a:off x="9707656" y="6083790"/>
              <a:ext cx="2294964" cy="774210"/>
            </a:xfrm>
            <a:prstGeom prst="rect">
              <a:avLst/>
            </a:prstGeom>
          </p:spPr>
        </p:pic>
        <p:pic>
          <p:nvPicPr>
            <p:cNvPr id="13" name="图片 12" descr="C:\Users\kingsoft\Desktop\黄色.png黄色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 rotWithShape="1">
            <a:blip r:embed="rId7"/>
            <a:srcRect r="59078"/>
            <a:stretch>
              <a:fillRect/>
            </a:stretch>
          </p:blipFill>
          <p:spPr>
            <a:xfrm rot="10800000" flipH="1" flipV="1">
              <a:off x="-21590" y="-8255"/>
              <a:ext cx="1517015" cy="906145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2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3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wn/u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3999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>
            <a:off x="-21590" y="-8255"/>
            <a:ext cx="12024210" cy="6866255"/>
            <a:chOff x="-21590" y="-8255"/>
            <a:chExt cx="12024210" cy="6866255"/>
          </a:xfrm>
        </p:grpSpPr>
        <p:pic>
          <p:nvPicPr>
            <p:cNvPr id="15" name="图片 14" descr="图片1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 l="75058" t="58073" r="6056"/>
            <a:stretch>
              <a:fillRect/>
            </a:stretch>
          </p:blipFill>
          <p:spPr>
            <a:xfrm flipH="1">
              <a:off x="9707656" y="6083790"/>
              <a:ext cx="2294964" cy="774210"/>
            </a:xfrm>
            <a:prstGeom prst="rect">
              <a:avLst/>
            </a:prstGeom>
          </p:spPr>
        </p:pic>
        <p:pic>
          <p:nvPicPr>
            <p:cNvPr id="16" name="图片 15" descr="C:\Users\kingsoft\Desktop\黄色.png黄色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 rotWithShape="1">
            <a:blip r:embed="rId7"/>
            <a:srcRect r="59078"/>
            <a:stretch>
              <a:fillRect/>
            </a:stretch>
          </p:blipFill>
          <p:spPr>
            <a:xfrm rot="10800000" flipH="1" flipV="1">
              <a:off x="-21590" y="-8255"/>
              <a:ext cx="1517015" cy="906145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8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2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3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-21590" y="5951855"/>
            <a:ext cx="12024210" cy="906145"/>
            <a:chOff x="-21590" y="5951855"/>
            <a:chExt cx="12024210" cy="906145"/>
          </a:xfrm>
        </p:grpSpPr>
        <p:pic>
          <p:nvPicPr>
            <p:cNvPr id="14" name="图片 13" descr="图片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 rotWithShape="1">
            <a:blip r:embed="rId4"/>
            <a:srcRect l="75058" t="58073" r="6056"/>
            <a:stretch>
              <a:fillRect/>
            </a:stretch>
          </p:blipFill>
          <p:spPr>
            <a:xfrm flipH="1">
              <a:off x="9707656" y="6083790"/>
              <a:ext cx="2294964" cy="774210"/>
            </a:xfrm>
            <a:prstGeom prst="rect">
              <a:avLst/>
            </a:prstGeom>
          </p:spPr>
        </p:pic>
        <p:pic>
          <p:nvPicPr>
            <p:cNvPr id="15" name="图片 14" descr="C:\Users\kingsoft\Desktop\黄色.png黄色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 rotWithShape="1">
            <a:blip r:embed="rId6"/>
            <a:srcRect r="59078"/>
            <a:stretch>
              <a:fillRect/>
            </a:stretch>
          </p:blipFill>
          <p:spPr>
            <a:xfrm flipV="1">
              <a:off x="-21590" y="5951855"/>
              <a:ext cx="1517015" cy="906145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 userDrawn="1">
            <p:custDataLst>
              <p:tags r:id="rId7"/>
            </p:custDataLst>
          </p:nvPr>
        </p:nvSpPr>
        <p:spPr>
          <a:xfrm>
            <a:off x="0" y="127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3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4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5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sz="14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istba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8589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0" y="-6350"/>
            <a:ext cx="12195809" cy="6864350"/>
            <a:chOff x="0" y="-6350"/>
            <a:chExt cx="12195809" cy="6864350"/>
          </a:xfrm>
        </p:grpSpPr>
        <p:pic>
          <p:nvPicPr>
            <p:cNvPr id="20" name="图片 19" descr="C:\Users\kingsoft\Desktop\黄色.png黄色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 r="60032"/>
            <a:stretch>
              <a:fillRect/>
            </a:stretch>
          </p:blipFill>
          <p:spPr>
            <a:xfrm flipH="1">
              <a:off x="9434286" y="-6350"/>
              <a:ext cx="2761523" cy="1688904"/>
            </a:xfrm>
            <a:prstGeom prst="rect">
              <a:avLst/>
            </a:prstGeom>
          </p:spPr>
        </p:pic>
        <p:pic>
          <p:nvPicPr>
            <p:cNvPr id="11" name="图片 10" descr="C:\Users\kingsoft\Desktop\黄色.png黄色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 rotWithShape="1">
            <a:blip r:embed="rId5"/>
            <a:srcRect r="60032"/>
            <a:stretch>
              <a:fillRect/>
            </a:stretch>
          </p:blipFill>
          <p:spPr>
            <a:xfrm rot="10800000" flipH="1">
              <a:off x="0" y="5169096"/>
              <a:ext cx="2761523" cy="168890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45.xml"/><Relationship Id="rId23" Type="http://schemas.openxmlformats.org/officeDocument/2006/relationships/tags" Target="../tags/tag144.xml"/><Relationship Id="rId22" Type="http://schemas.openxmlformats.org/officeDocument/2006/relationships/tags" Target="../tags/tag143.xml"/><Relationship Id="rId21" Type="http://schemas.openxmlformats.org/officeDocument/2006/relationships/tags" Target="../tags/tag142.xml"/><Relationship Id="rId20" Type="http://schemas.openxmlformats.org/officeDocument/2006/relationships/tags" Target="../tags/tag14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40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hemeOverride" Target="../theme/themeOverride1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themeOverride" Target="../theme/themeOverride2.xml"/><Relationship Id="rId4" Type="http://schemas.openxmlformats.org/officeDocument/2006/relationships/tags" Target="../tags/tag149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tags" Target="../tags/tag14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themeOverride" Target="../theme/themeOverride3.xml"/><Relationship Id="rId3" Type="http://schemas.openxmlformats.org/officeDocument/2006/relationships/tags" Target="../tags/tag151.xml"/><Relationship Id="rId2" Type="http://schemas.openxmlformats.org/officeDocument/2006/relationships/image" Target="../media/image8.jpeg"/><Relationship Id="rId1" Type="http://schemas.openxmlformats.org/officeDocument/2006/relationships/tags" Target="../tags/tag150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themeOverride" Target="../theme/themeOverride4.xml"/><Relationship Id="rId3" Type="http://schemas.openxmlformats.org/officeDocument/2006/relationships/tags" Target="../tags/tag153.xml"/><Relationship Id="rId2" Type="http://schemas.openxmlformats.org/officeDocument/2006/relationships/image" Target="../media/image9.jpeg"/><Relationship Id="rId1" Type="http://schemas.openxmlformats.org/officeDocument/2006/relationships/tags" Target="../tags/tag15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hemeOverride" Target="../theme/themeOverride5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themeOverride" Target="../theme/themeOverride6.xml"/><Relationship Id="rId4" Type="http://schemas.openxmlformats.org/officeDocument/2006/relationships/tags" Target="../tags/tag157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tags" Target="../tags/tag156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3.xml"/><Relationship Id="rId5" Type="http://schemas.openxmlformats.org/officeDocument/2006/relationships/themeOverride" Target="../theme/themeOverride7.xml"/><Relationship Id="rId4" Type="http://schemas.openxmlformats.org/officeDocument/2006/relationships/tags" Target="../tags/tag159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58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60.xml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61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hemeOverride" Target="../theme/themeOverride8.xml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2165350" y="393700"/>
            <a:ext cx="8001635" cy="95377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en-US" altLang="en-US">
                <a:sym typeface="+mn-ea"/>
              </a:rPr>
              <a:t>МИНИСТЕРСТВО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НАУКИ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И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ОБРАЗОВАНИЯ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РОССИЙСКОЙ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ФЕДЕРАЦИИ</a:t>
            </a:r>
            <a:endParaRPr lang="en-US" altLang="en-US"/>
          </a:p>
          <a:p>
            <a:pPr algn="ctr"/>
            <a:r>
              <a:rPr lang="en-US" altLang="ru-RU">
                <a:sym typeface="+mn-ea"/>
              </a:rPr>
              <a:t>                  </a:t>
            </a:r>
            <a:r>
              <a:rPr lang="en-US" altLang="en-US">
                <a:sym typeface="+mn-ea"/>
              </a:rPr>
              <a:t>Федеральное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государственное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автономное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образовательное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учреждение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высшего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образования</a:t>
            </a:r>
            <a:endParaRPr lang="en-US" altLang="en-US"/>
          </a:p>
          <a:p>
            <a:pPr algn="ctr"/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«Самарский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государственный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экономический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университет»</a:t>
            </a:r>
            <a:endParaRPr lang="en-US" altLang="en-US"/>
          </a:p>
          <a:p>
            <a:pPr algn="ctr">
              <a:lnSpc>
                <a:spcPct val="150000"/>
              </a:lnSpc>
            </a:pPr>
            <a:endParaRPr lang="ru-RU" altLang="en-US" b="1" dirty="0" smtClean="0">
              <a:solidFill>
                <a:schemeClr val="tx1">
                  <a:lumMod val="85000"/>
                  <a:lumOff val="15000"/>
                </a:schemeClr>
              </a:solidFill>
              <a:uFillTx/>
              <a:latin typeface="Bahnschrift SemiBold SemiCondensed" panose="020B0502040204020203" charset="0"/>
              <a:ea typeface="Arial" panose="020B0604020202020204" pitchFamily="34" charset="0"/>
              <a:cs typeface="Bahnschrift SemiBold SemiCondensed" panose="020B0502040204020203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3048000" y="2080260"/>
            <a:ext cx="609600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en-US" sz="2800" dirty="0" smtClean="0">
                <a:sym typeface="+mn-ea"/>
              </a:rPr>
              <a:t>Проект</a:t>
            </a:r>
            <a:br>
              <a:rPr lang="en-US" altLang="en-US" sz="2800" dirty="0" smtClean="0">
                <a:sym typeface="+mn-ea"/>
              </a:rPr>
            </a:br>
            <a:r>
              <a:rPr lang="en-US" altLang="en-US" sz="2800" dirty="0" smtClean="0">
                <a:sym typeface="+mn-ea"/>
              </a:rPr>
              <a:t>«Адаптация</a:t>
            </a:r>
            <a:r>
              <a:rPr lang="en-US" altLang="ru-RU" sz="2800" dirty="0" smtClean="0">
                <a:sym typeface="+mn-ea"/>
              </a:rPr>
              <a:t> ( </a:t>
            </a:r>
            <a:r>
              <a:rPr lang="en-US" altLang="en-US" sz="2800" dirty="0" smtClean="0">
                <a:sym typeface="+mn-ea"/>
              </a:rPr>
              <a:t>локализация</a:t>
            </a:r>
            <a:r>
              <a:rPr lang="en-US" altLang="ru-RU" sz="2800" dirty="0" smtClean="0">
                <a:sym typeface="+mn-ea"/>
              </a:rPr>
              <a:t>) </a:t>
            </a:r>
            <a:r>
              <a:rPr lang="en-US" altLang="en-US" sz="2800" dirty="0" smtClean="0">
                <a:sym typeface="+mn-ea"/>
              </a:rPr>
              <a:t>игры</a:t>
            </a:r>
            <a:r>
              <a:rPr lang="en-US" altLang="ru-RU" sz="2800" dirty="0" smtClean="0">
                <a:sym typeface="+mn-ea"/>
              </a:rPr>
              <a:t> </a:t>
            </a:r>
            <a:r>
              <a:rPr lang="en-US" altLang="en-US" sz="2800" dirty="0" smtClean="0">
                <a:sym typeface="+mn-ea"/>
              </a:rPr>
              <a:t>ФудСовет</a:t>
            </a:r>
            <a:r>
              <a:rPr lang="en-US" altLang="ru-RU" sz="2800" dirty="0" smtClean="0">
                <a:sym typeface="+mn-ea"/>
              </a:rPr>
              <a:t> </a:t>
            </a:r>
            <a:r>
              <a:rPr lang="en-US" altLang="en-US" sz="2800" dirty="0" smtClean="0">
                <a:sym typeface="+mn-ea"/>
              </a:rPr>
              <a:t>под</a:t>
            </a:r>
            <a:br>
              <a:rPr lang="en-US" altLang="en-US" sz="2800" dirty="0" smtClean="0">
                <a:sym typeface="+mn-ea"/>
              </a:rPr>
            </a:br>
            <a:r>
              <a:rPr lang="en-US" altLang="en-US" sz="2800" dirty="0" smtClean="0">
                <a:sym typeface="+mn-ea"/>
              </a:rPr>
              <a:t>культурный</a:t>
            </a:r>
            <a:r>
              <a:rPr lang="en-US" altLang="ru-RU" sz="2800" dirty="0" smtClean="0">
                <a:sym typeface="+mn-ea"/>
              </a:rPr>
              <a:t> </a:t>
            </a:r>
            <a:r>
              <a:rPr lang="en-US" altLang="en-US" sz="2800" dirty="0" smtClean="0">
                <a:sym typeface="+mn-ea"/>
              </a:rPr>
              <a:t>код</a:t>
            </a:r>
            <a:r>
              <a:rPr lang="en-US" altLang="ru-RU" sz="2800" dirty="0" smtClean="0">
                <a:sym typeface="+mn-ea"/>
              </a:rPr>
              <a:t> </a:t>
            </a:r>
            <a:r>
              <a:rPr lang="en-US" altLang="en-US" sz="2800" dirty="0" smtClean="0">
                <a:sym typeface="+mn-ea"/>
              </a:rPr>
              <a:t>Самарской</a:t>
            </a:r>
            <a:r>
              <a:rPr lang="en-US" altLang="ru-RU" sz="2800" dirty="0" smtClean="0">
                <a:sym typeface="+mn-ea"/>
              </a:rPr>
              <a:t> </a:t>
            </a:r>
            <a:r>
              <a:rPr lang="en-US" altLang="en-US" sz="2800" dirty="0" smtClean="0">
                <a:sym typeface="+mn-ea"/>
              </a:rPr>
              <a:t>области»</a:t>
            </a:r>
            <a:endParaRPr lang="en-US" altLang="en-US" sz="2800" dirty="0" smtClean="0">
              <a:sym typeface="+mn-ea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423910" y="4432300"/>
            <a:ext cx="60960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/>
              <a:t>Участники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en-US"/>
              <a:t>Айдочкина</a:t>
            </a:r>
            <a:r>
              <a:rPr lang="en-US" altLang="ru-RU"/>
              <a:t> </a:t>
            </a:r>
            <a:r>
              <a:rPr lang="en-US" altLang="en-US"/>
              <a:t>Валерия</a:t>
            </a:r>
            <a:endParaRPr lang="en-US" altLang="en-US"/>
          </a:p>
          <a:p>
            <a:r>
              <a:rPr lang="en-US" altLang="en-US"/>
              <a:t>Павлова</a:t>
            </a:r>
            <a:r>
              <a:rPr lang="en-US" altLang="ru-RU"/>
              <a:t> </a:t>
            </a:r>
            <a:r>
              <a:rPr lang="en-US" altLang="en-US"/>
              <a:t>Анна</a:t>
            </a:r>
            <a:endParaRPr lang="en-US" altLang="en-US"/>
          </a:p>
          <a:p>
            <a:r>
              <a:rPr lang="en-US" altLang="en-US"/>
              <a:t>Курочкина</a:t>
            </a:r>
            <a:r>
              <a:rPr lang="en-US" altLang="ru-RU"/>
              <a:t> </a:t>
            </a:r>
            <a:r>
              <a:rPr lang="en-US" altLang="en-US"/>
              <a:t>Юлия</a:t>
            </a:r>
            <a:endParaRPr lang="en-US" altLang="en-US"/>
          </a:p>
          <a:p>
            <a:r>
              <a:rPr lang="en-US" altLang="en-US"/>
              <a:t>Стройкина</a:t>
            </a:r>
            <a:r>
              <a:rPr lang="en-US" altLang="ru-RU"/>
              <a:t> </a:t>
            </a:r>
            <a:r>
              <a:rPr lang="en-US" altLang="en-US"/>
              <a:t>Виктория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626485" y="601503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algn="ctr"/>
            <a:r>
              <a:rPr lang="en-US" altLang="zh-CN" sz="1600"/>
              <a:t>Заказная разработка</a:t>
            </a:r>
            <a:endParaRPr lang="en-US" altLang="zh-CN" sz="1600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766820" y="236855"/>
            <a:ext cx="4112260" cy="116713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Bahnschrift SemiBold SemiCondensed" panose="020B0502040204020203" charset="0"/>
                <a:ea typeface="Arial" panose="020B0604020202020204" pitchFamily="34" charset="0"/>
                <a:cs typeface="Bahnschrift SemiBold SemiCondensed" panose="020B0502040204020203" charset="0"/>
              </a:rPr>
              <a:t>О компании</a:t>
            </a:r>
            <a:endParaRPr lang="ru-RU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uFillTx/>
              <a:latin typeface="Bahnschrift SemiBold SemiCondensed" panose="020B0502040204020203" charset="0"/>
              <a:ea typeface="Arial" panose="020B0604020202020204" pitchFamily="34" charset="0"/>
              <a:cs typeface="Bahnschrift SemiBold SemiCondensed" panose="020B0502040204020203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927225" y="2334260"/>
            <a:ext cx="5863590" cy="32740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ru-RU" altLang="en-US"/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quarter" idx="13"/>
          </p:nvPr>
        </p:nvSpPr>
        <p:spPr>
          <a:xfrm>
            <a:off x="1270635" y="1287145"/>
            <a:ext cx="5442585" cy="1546225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Компания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Неофуд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России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занимается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разработкой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продвижением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продуктов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услуг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области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питания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,</a:t>
            </a:r>
            <a:r>
              <a:rPr lang="ru-RU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включая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создание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игр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приложений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которые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помогают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людям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лучше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понимать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осваивать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культуру</a:t>
            </a:r>
            <a:r>
              <a:rPr lang="ru-RU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питания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. 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365" y="1403985"/>
            <a:ext cx="3528695" cy="352869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50" y="3250565"/>
            <a:ext cx="4591050" cy="3021330"/>
          </a:xfrm>
          <a:prstGeom prst="rect">
            <a:avLst/>
          </a:prstGeom>
        </p:spPr>
      </p:pic>
      <p:sp>
        <p:nvSpPr>
          <p:cNvPr id="7" name="Замещающий 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2</a:t>
            </a:r>
            <a:endParaRPr lang="ru-RU" altLang="zh-CN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3755390" y="393700"/>
            <a:ext cx="4109085" cy="95377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Bahnschrift SemiBold SemiCondensed" panose="020B0502040204020203" charset="0"/>
                <a:ea typeface="Arial" panose="020B0604020202020204" pitchFamily="34" charset="0"/>
                <a:cs typeface="Bahnschrift SemiBold SemiCondensed" panose="020B0502040204020203" charset="0"/>
              </a:rPr>
              <a:t>Задача и цели</a:t>
            </a:r>
            <a:endParaRPr lang="ru-RU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uFillTx/>
              <a:latin typeface="Bahnschrift SemiBold SemiCondensed" panose="020B0502040204020203" charset="0"/>
              <a:ea typeface="Arial" panose="020B0604020202020204" pitchFamily="34" charset="0"/>
              <a:cs typeface="Bahnschrift SemiBold SemiCondensed" panose="020B0502040204020203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455930" y="1911350"/>
            <a:ext cx="6309995" cy="5504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Общее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описание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задачи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: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адаптация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(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локализация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)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игры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ФудСовет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под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культурный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код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жителей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регионов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России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стран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СНГ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</a:t>
            </a:r>
            <a:endParaRPr lang="en-US" altLang="en-US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Цели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: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1.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Внести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разнообразие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культур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2.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Увеличить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вовлеченность</a:t>
            </a:r>
            <a:endParaRPr lang="en-US" altLang="en-US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3.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Поддержать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производителей</a:t>
            </a:r>
            <a:endParaRPr lang="ru-RU" altLang="en-US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660" y="2153920"/>
            <a:ext cx="5260340" cy="2762250"/>
          </a:xfrm>
          <a:prstGeom prst="rect">
            <a:avLst/>
          </a:prstGeom>
        </p:spPr>
      </p:pic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3</a:t>
            </a:r>
            <a:endParaRPr lang="ru-RU" altLang="zh-CN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3035300" y="372110"/>
            <a:ext cx="5923280" cy="82867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Bahnschrift SemiBold SemiCondensed" panose="020B0502040204020203" charset="0"/>
                <a:ea typeface="Arial" panose="020B0604020202020204" pitchFamily="34" charset="0"/>
                <a:cs typeface="Bahnschrift SemiBold SemiCondensed" panose="020B0502040204020203" charset="0"/>
              </a:rPr>
              <a:t>Актуальность</a:t>
            </a:r>
            <a:endParaRPr lang="ru-RU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uFillTx/>
              <a:latin typeface="Bahnschrift SemiBold SemiCondensed" panose="020B0502040204020203" charset="0"/>
              <a:ea typeface="Arial" panose="020B0604020202020204" pitchFamily="34" charset="0"/>
              <a:cs typeface="Bahnschrift SemiBold SemiCondensed" panose="020B0502040204020203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015365" y="1770380"/>
            <a:ext cx="573786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1.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Социальные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тренды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: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последние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годы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наблюдается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рост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интереса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здоровому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питанию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местным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продуктам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Адаптация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игры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под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культурные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особенности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регионов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отвечает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на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этот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запрос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способствует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формированию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здоровых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привычек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у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населения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2.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Образовательный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аспект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: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Игра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стать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инструментом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для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обучения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игроков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местных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продуктах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пользе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способах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приготовления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что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важно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для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формирования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осознанного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подхода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питанию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985" y="1938655"/>
            <a:ext cx="5200015" cy="3467100"/>
          </a:xfrm>
          <a:prstGeom prst="rect">
            <a:avLst/>
          </a:prstGeom>
        </p:spPr>
      </p:pic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4</a:t>
            </a:r>
            <a:endParaRPr lang="ru-RU" altLang="zh-CN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997585" y="1818640"/>
            <a:ext cx="8442960" cy="47720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1.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Использование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продуктов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способствует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увеличению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спроса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на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них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что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привести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росту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доходов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фермеров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производителей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регионе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2.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Игра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основанная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на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продуктах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привлечь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внимание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туристов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интересующихся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культурой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гастрономией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региона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 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3.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Игра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повысить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осведомленность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местных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продуктах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преимуществах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что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привести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увеличению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потребления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среди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жителей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4.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Рост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бизнеса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потребления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местных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продуктов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привести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увеличению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налоговых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поступлений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бюджет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региона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что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быть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использовано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для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финансирования</a:t>
            </a:r>
            <a:r>
              <a:rPr lang="ru-RU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социальных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программ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инфраструктуры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>
              <a:lnSpc>
                <a:spcPct val="150000"/>
              </a:lnSpc>
            </a:pPr>
            <a:endParaRPr lang="en-US" altLang="en-US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8955" y="389255"/>
            <a:ext cx="8427720" cy="1429385"/>
          </a:xfrm>
        </p:spPr>
        <p:txBody>
          <a:bodyPr/>
          <a:lstStyle/>
          <a:p>
            <a:pPr algn="ctr"/>
            <a:r>
              <a:rPr lang="ru-RU" altLang="en-US" sz="3200">
                <a:latin typeface="Bahnschrift SemiBold SemiCondensed" panose="020B0502040204020203" charset="0"/>
                <a:cs typeface="Bahnschrift SemiBold SemiCondensed" panose="020B0502040204020203" charset="0"/>
              </a:rPr>
              <a:t>Экономические эффекты от введения продуктов в игру ФудСовет</a:t>
            </a:r>
            <a:endParaRPr lang="ru-RU" altLang="en-US" sz="32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2" name="Замещающий 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5</a:t>
            </a:r>
            <a:endParaRPr lang="ru-RU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882" y="518048"/>
            <a:ext cx="10852237" cy="441964"/>
          </a:xfrm>
        </p:spPr>
        <p:txBody>
          <a:bodyPr/>
          <a:lstStyle/>
          <a:p>
            <a:pPr algn="ctr"/>
            <a:r>
              <a:rPr lang="ru-RU" sz="3200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Новые правила: маркетплейс</a:t>
            </a:r>
            <a:endParaRPr lang="ru-RU" sz="3200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69925" y="1587500"/>
            <a:ext cx="7746365" cy="4753610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1.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Доступ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маркетплейсам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:  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-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Игрок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может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открыть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продажи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маркетплейсе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заплатив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стартовый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взнос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(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например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, 50-100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фудкоинов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).  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2.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Продажи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маркетплейсах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: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-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Можно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продавать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товары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оптом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(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например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сразу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2-3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единицы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за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ход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).  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-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Дополнительный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доход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: +30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фудкоинов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стандартной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цене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за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счёт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масштаба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.  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-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Комиссия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: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каждый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ход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платить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15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фудкоинов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за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использование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площадки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.  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-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Конкуренция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: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если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несколько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игроков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продают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один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тот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же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товар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цена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падает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(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например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, -25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фудкоинов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за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ход</a:t>
            </a:r>
            <a:r>
              <a:rPr lang="en-US" alt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). </a:t>
            </a:r>
            <a:endParaRPr lang="en-US" alt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4715" y="836295"/>
            <a:ext cx="6109970" cy="327342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740" y="2268855"/>
            <a:ext cx="8359140" cy="4478020"/>
          </a:xfrm>
          <a:prstGeom prst="rect">
            <a:avLst/>
          </a:prstGeom>
        </p:spPr>
      </p:pic>
      <p:sp>
        <p:nvSpPr>
          <p:cNvPr id="7" name="Замещающий 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6</a:t>
            </a:r>
            <a:endParaRPr lang="ru-RU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sz="32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Новые правила: маркетплейс</a:t>
            </a:r>
            <a:endParaRPr lang="ru-RU" altLang="en-US" sz="32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69925" y="1295400"/>
            <a:ext cx="8124190" cy="3990340"/>
          </a:xfrm>
        </p:spPr>
        <p:txBody>
          <a:bodyPr/>
          <a:p>
            <a:pPr marL="0" indent="0" algn="just">
              <a:buNone/>
            </a:pP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3.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Специальные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карты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для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маркетплейсов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(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опционально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):</a:t>
            </a:r>
            <a:endParaRPr lang="en-US" altLang="ru-RU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- "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Акция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на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маркетплейсе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":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удвоить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доход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в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этом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ходу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но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следующий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ход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—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продажи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падают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.  </a:t>
            </a:r>
            <a:endParaRPr lang="en-US" altLang="ru-RU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- "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Негативные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отзывы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":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следующий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ход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продажи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-20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фудкоинов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.  </a:t>
            </a:r>
            <a:endParaRPr lang="en-US" altLang="ru-RU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Чтобы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маркетплейсы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не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стали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слишком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выгодными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можно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:  </a:t>
            </a:r>
            <a:endParaRPr lang="en-US" altLang="ru-RU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-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Ограничить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количество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товаров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для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продажи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(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не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больше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3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за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ход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).  </a:t>
            </a:r>
            <a:endParaRPr lang="en-US" altLang="ru-RU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-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Ввести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"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рейтинг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продавца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" (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если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игрок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трижды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подряд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продаёт</a:t>
            </a:r>
            <a:r>
              <a:rPr 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товар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убытком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его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блокирует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на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время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).  </a:t>
            </a:r>
            <a:endParaRPr lang="en-US" altLang="ru-RU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marL="0" indent="0" algn="just">
              <a:buNone/>
            </a:pP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Это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добавит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стратегичности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: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игрокам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придётся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выбирать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между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быстрыми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деньгами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(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маркетплейсы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)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стабильной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розницей</a:t>
            </a:r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. </a:t>
            </a:r>
            <a:endParaRPr lang="en-US" altLang="ru-RU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465" y="5536565"/>
            <a:ext cx="4373880" cy="828675"/>
          </a:xfrm>
          <a:prstGeom prst="rect">
            <a:avLst/>
          </a:prstGeom>
        </p:spPr>
      </p:pic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7</a:t>
            </a:r>
            <a:endParaRPr lang="ru-RU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sz="3200">
                <a:latin typeface="Bahnschrift SemiBold SemiCondensed" panose="020B0502040204020203" charset="0"/>
                <a:cs typeface="Bahnschrift SemiBold SemiCondensed" panose="020B0502040204020203" charset="0"/>
              </a:rPr>
              <a:t>Игровая карта</a:t>
            </a:r>
            <a:endParaRPr lang="ru-RU" altLang="en-US" sz="32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90245" y="1273175"/>
            <a:ext cx="9914890" cy="4942205"/>
          </a:xfrm>
          <a:prstGeom prst="rect">
            <a:avLst/>
          </a:prstGeom>
        </p:spPr>
      </p:pic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8</a:t>
            </a:r>
            <a:endParaRPr lang="ru-RU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3660140" y="354330"/>
            <a:ext cx="4799330" cy="116713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Bahnschrift SemiBold SemiCondensed" panose="020B0502040204020203" charset="0"/>
                <a:ea typeface="Arial" panose="020B0604020202020204" pitchFamily="34" charset="0"/>
                <a:cs typeface="Bahnschrift SemiBold SemiCondensed" panose="020B0502040204020203" charset="0"/>
              </a:rPr>
              <a:t>Библиотека промтов</a:t>
            </a:r>
            <a:endParaRPr lang="ru-RU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uFillTx/>
              <a:latin typeface="Bahnschrift SemiBold SemiCondensed" panose="020B0502040204020203" charset="0"/>
              <a:ea typeface="Arial" panose="020B0604020202020204" pitchFamily="34" charset="0"/>
              <a:cs typeface="Bahnschrift SemiBold SemiCondensed" panose="020B0502040204020203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37920" y="1682115"/>
            <a:ext cx="4243705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"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Придумай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уникальный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продукт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который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сочетает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в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себе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традиционные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рецепты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Самарской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области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современные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тренды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здорового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питания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</a:rPr>
              <a:t>."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6908165" y="1746250"/>
            <a:ext cx="393509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"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Опиши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идеального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покупателя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для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своего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нового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продукта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: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какие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у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него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предпочтения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образ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жизни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привычки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?"</a:t>
            </a:r>
            <a:endParaRPr lang="ru-RU" altLang="en-US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908165" y="3836035"/>
            <a:ext cx="39350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"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Создай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привлекательное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название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для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своего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продукта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используя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местные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культурные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элементы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или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исторические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отсылки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."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/>
            <a:endParaRPr lang="ru-RU" altLang="en-US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137920" y="3836035"/>
            <a:ext cx="4304030" cy="1402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"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Предложи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дизайн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упаковки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для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своего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продукта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,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который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будет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отражать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самобытность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Самарской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области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и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привлекать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внимание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 </a:t>
            </a:r>
            <a:r>
              <a:rPr lang="en-US" altLang="en-US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покупателей</a:t>
            </a:r>
            <a:r>
              <a:rPr lang="en-US" altLang="ru-RU" sz="1600">
                <a:latin typeface="Bahnschrift SemiBold SemiCondensed" panose="020B0502040204020203" charset="0"/>
                <a:cs typeface="Bahnschrift SemiBold SemiCondensed" panose="020B0502040204020203" charset="0"/>
                <a:sym typeface="+mn-ea"/>
              </a:rPr>
              <a:t>."</a:t>
            </a:r>
            <a:endParaRPr lang="en-US" altLang="ru-RU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  <a:p>
            <a:pPr algn="just"/>
            <a:endParaRPr lang="ru-RU" altLang="en-US" sz="1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37920" y="1572895"/>
            <a:ext cx="4243705" cy="1462405"/>
          </a:xfrm>
          <a:prstGeom prst="round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37920" y="3688715"/>
            <a:ext cx="4463415" cy="1598930"/>
          </a:xfrm>
          <a:prstGeom prst="round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65290" y="1586865"/>
            <a:ext cx="4203700" cy="1449070"/>
          </a:xfrm>
          <a:prstGeom prst="round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765290" y="3688715"/>
            <a:ext cx="4204335" cy="1598930"/>
          </a:xfrm>
          <a:prstGeom prst="round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1" name="Замещающий 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9</a:t>
            </a:r>
            <a:endParaRPr lang="ru-RU" altLang="zh-CN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>
            <p:custDataLst>
              <p:tags r:id="rId1"/>
            </p:custDataLst>
          </p:nvPr>
        </p:nvSpPr>
        <p:spPr>
          <a:xfrm>
            <a:off x="3771265" y="494665"/>
            <a:ext cx="4086225" cy="129921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Bahnschrift SemiBold SemiCondensed" panose="020B0502040204020203" charset="0"/>
                <a:ea typeface="Arial" panose="020B0604020202020204" pitchFamily="34" charset="0"/>
                <a:cs typeface="Bahnschrift SemiBold SemiCondensed" panose="020B0502040204020203" charset="0"/>
              </a:rPr>
              <a:t>Продукты</a:t>
            </a:r>
            <a:endParaRPr lang="ru-RU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uFillTx/>
              <a:latin typeface="Bahnschrift SemiBold SemiCondensed" panose="020B0502040204020203" charset="0"/>
              <a:ea typeface="Arial" panose="020B0604020202020204" pitchFamily="34" charset="0"/>
              <a:cs typeface="Bahnschrift SemiBold SemiCondensed" panose="020B0502040204020203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630" y="1720850"/>
            <a:ext cx="3585845" cy="358584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980" y="1661795"/>
            <a:ext cx="4053840" cy="4053840"/>
          </a:xfrm>
          <a:prstGeom prst="rect">
            <a:avLst/>
          </a:prstGeom>
        </p:spPr>
      </p:pic>
      <p:sp>
        <p:nvSpPr>
          <p:cNvPr id="7" name="Замещающий 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>
                <a:solidFill>
                  <a:schemeClr val="tx1"/>
                </a:solidFill>
              </a:rPr>
              <a:t>10</a:t>
            </a:r>
            <a:endParaRPr lang="ru-RU" altLang="zh-CN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05400" y="742470"/>
            <a:ext cx="9626400" cy="723600"/>
          </a:xfrm>
        </p:spPr>
        <p:txBody>
          <a:bodyPr>
            <a:normAutofit/>
          </a:bodyPr>
          <a:lstStyle/>
          <a:p>
            <a:pPr algn="ctr"/>
            <a:r>
              <a:rPr lang="ru-RU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 SemiBold SemiCondensed" panose="020B0502040204020203" charset="0"/>
                <a:cs typeface="Bahnschrift SemiBold SemiCondensed" panose="020B0502040204020203" charset="0"/>
              </a:rPr>
              <a:t>Ингредиенты</a:t>
            </a:r>
            <a:endParaRPr lang="ru-RU" altLang="en-US" smtClean="0">
              <a:solidFill>
                <a:schemeClr val="tx1">
                  <a:lumMod val="85000"/>
                  <a:lumOff val="15000"/>
                </a:schemeClr>
              </a:solidFill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635" y="1761490"/>
            <a:ext cx="3680460" cy="39738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095" y="1761490"/>
            <a:ext cx="3942715" cy="3987165"/>
          </a:xfrm>
          <a:prstGeom prst="rect">
            <a:avLst/>
          </a:prstGeom>
        </p:spPr>
      </p:pic>
      <p:sp>
        <p:nvSpPr>
          <p:cNvPr id="7" name="Замещающий 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 dirty="0">
                <a:solidFill>
                  <a:schemeClr val="tx1"/>
                </a:solidFill>
              </a:rPr>
              <a:t>11</a:t>
            </a:r>
            <a:endParaRPr lang="ru-RU" altLang="zh-CN" dirty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680" y="449793"/>
            <a:ext cx="9626400" cy="723600"/>
          </a:xfrm>
        </p:spPr>
        <p:txBody>
          <a:bodyPr/>
          <a:lstStyle/>
          <a:p>
            <a:pPr algn="ctr"/>
            <a:r>
              <a:rPr lang="ru-RU" altLang="en-US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Ингредиенты</a:t>
            </a:r>
            <a:endParaRPr lang="ru-RU" altLang="en-US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640" y="1373505"/>
            <a:ext cx="3593465" cy="38608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070" y="1373505"/>
            <a:ext cx="3380105" cy="390588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905" y="1477010"/>
            <a:ext cx="3460750" cy="375729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3081020" y="5151120"/>
            <a:ext cx="5099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600">
                <a:latin typeface="Bahnschrift SemiBold SemiCondensed" panose="020B0502040204020203" charset="0"/>
                <a:cs typeface="Bahnschrift SemiBold SemiCondensed" panose="020B0502040204020203" charset="0"/>
              </a:rPr>
              <a:t>Большое разнообразие!</a:t>
            </a:r>
            <a:endParaRPr lang="ru-RU" altLang="en-US" sz="3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10" name="Замещающий 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 dirty="0">
                <a:solidFill>
                  <a:schemeClr val="tx1"/>
                </a:solidFill>
              </a:rPr>
              <a:t>12</a:t>
            </a:r>
            <a:endParaRPr lang="ru-RU" altLang="zh-CN" dirty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9038" y="599595"/>
            <a:ext cx="9626400" cy="723600"/>
          </a:xfrm>
        </p:spPr>
        <p:txBody>
          <a:bodyPr/>
          <a:lstStyle/>
          <a:p>
            <a:pPr algn="ctr"/>
            <a:r>
              <a:rPr lang="ru-RU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Покупатели</a:t>
            </a:r>
            <a:endParaRPr lang="ru-RU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570" y="1892935"/>
            <a:ext cx="3947795" cy="326771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255" y="1892935"/>
            <a:ext cx="4142105" cy="3279140"/>
          </a:xfrm>
          <a:prstGeom prst="rect">
            <a:avLst/>
          </a:prstGeom>
        </p:spPr>
      </p:pic>
      <p:sp>
        <p:nvSpPr>
          <p:cNvPr id="9" name="Замещающий 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 dirty="0">
                <a:solidFill>
                  <a:schemeClr val="tx1"/>
                </a:solidFill>
              </a:rPr>
              <a:t>13</a:t>
            </a:r>
            <a:endParaRPr lang="ru-RU" altLang="zh-CN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1600" y="600230"/>
            <a:ext cx="9626400" cy="723600"/>
          </a:xfrm>
        </p:spPr>
        <p:txBody>
          <a:bodyPr/>
          <a:lstStyle/>
          <a:p>
            <a:pPr algn="ctr"/>
            <a:r>
              <a:rPr lang="ru-RU" altLang="en-US">
                <a:latin typeface="Bahnschrift SemiBold SemiCondensed" panose="020B0502040204020203" charset="0"/>
                <a:cs typeface="Bahnschrift SemiBold SemiCondensed" panose="020B0502040204020203" charset="0"/>
              </a:rPr>
              <a:t>Покупатели</a:t>
            </a:r>
            <a:endParaRPr lang="ru-RU" altLang="en-US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560" y="1936750"/>
            <a:ext cx="3731260" cy="298513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820" y="1713865"/>
            <a:ext cx="3874770" cy="314706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105" y="1804670"/>
            <a:ext cx="3782060" cy="2966085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2891790" y="5100955"/>
            <a:ext cx="64058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600">
                <a:latin typeface="Bahnschrift SemiBold SemiCondensed" panose="020B0502040204020203" charset="0"/>
                <a:cs typeface="Bahnschrift SemiBold SemiCondensed" panose="020B0502040204020203" charset="0"/>
              </a:rPr>
              <a:t>Подойдет для всех!</a:t>
            </a:r>
            <a:endParaRPr lang="ru-RU" altLang="en-US" sz="360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9" name="Замещающий 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ru-RU" altLang="zh-CN" dirty="0">
                <a:solidFill>
                  <a:schemeClr val="tx1"/>
                </a:solidFill>
              </a:rPr>
              <a:t>14</a:t>
            </a:r>
            <a:endParaRPr lang="ru-RU" altLang="zh-CN" dirty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ru-RU" altLang="zh-CN" dirty="0">
                <a:latin typeface="Bahnschrift SemiBold SemiCondensed" panose="020B0502040204020203" charset="0"/>
                <a:cs typeface="Bahnschrift SemiBold SemiCondensed" panose="020B0502040204020203" charset="0"/>
              </a:rPr>
              <a:t>Спасибо за внимание</a:t>
            </a:r>
            <a:endParaRPr lang="ru-RU" altLang="zh-CN" dirty="0">
              <a:latin typeface="Bahnschrift SemiBold SemiCondensed" panose="020B0502040204020203" charset="0"/>
              <a:cs typeface="Bahnschrift SemiBold SemiCondensed" panose="020B0502040204020203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6*i*2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frame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frame"/>
  <p:tag name="KSO_WM_SLIDE_BK_DARK_LIGHT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general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frame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leftRigh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topBottom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588"/>
</p:tagLst>
</file>

<file path=ppt/tags/tag141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588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TEMPLATE_THUMBS_INDEX" val="1、3、7、15"/>
  <p:tag name="KSO_WM_TEMPLATE_SUBCATEGORY" val="0"/>
  <p:tag name="KSO_WM_TAG_VERSION" val="1.0"/>
  <p:tag name="KSO_WM_BEAUTIFY_FLAG" val="#wm#"/>
  <p:tag name="KSO_WM_TEMPLATE_CATEGORY" val="custom"/>
  <p:tag name="KSO_WM_TEMPLATE_INDEX" val="20202588"/>
  <p:tag name="KSO_WM_TEMPLATE_MASTER_TYPE" val="1"/>
  <p:tag name="KSO_WM_TEMPLATE_COLOR_TYPE" val="1"/>
  <p:tag name="KSO_WM_TEMPLATE_MASTER_THUMB_INDEX" val="18"/>
  <p:tag name="KSO_WM_UNIT_SHOW_EDIT_AREA_INDICATION" val="0"/>
</p:tagLst>
</file>

<file path=ppt/tags/tag146.xml><?xml version="1.0" encoding="utf-8"?>
<p:tagLst xmlns:p="http://schemas.openxmlformats.org/presentationml/2006/main">
  <p:tag name="KSO_WM_UNIT_ISCONTENTSTITLE" val="1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588_3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PRESET_TEXT" val="CONTENTS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  <p:tag name="KSO_WM_SLIDE_ID" val="custom20202588_3"/>
  <p:tag name="KSO_WM_TEMPLATE_SUBCATEGORY" val="0"/>
  <p:tag name="KSO_WM_TEMPLATE_MASTER_TYPE" val="1"/>
  <p:tag name="KSO_WM_TEMPLATE_COLOR_TYPE" val="1"/>
  <p:tag name="KSO_WM_SLIDE_ITEM_CNT" val="3"/>
  <p:tag name="KSO_WM_SLIDE_INDEX" val="3"/>
  <p:tag name="KSO_WM_TAG_VERSION" val="1.0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</p:tagLst>
</file>

<file path=ppt/tags/tag148.xml><?xml version="1.0" encoding="utf-8"?>
<p:tagLst xmlns:p="http://schemas.openxmlformats.org/presentationml/2006/main">
  <p:tag name="KSO_WM_UNIT_ISCONTENTSTITLE" val="1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588_2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PRESET_TEXT" val="CONTENTS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  <p:tag name="KSO_WM_SLIDE_ID" val="custom20202588_2"/>
  <p:tag name="KSO_WM_TEMPLATE_SUBCATEGORY" val="0"/>
  <p:tag name="KSO_WM_TEMPLATE_MASTER_TYPE" val="1"/>
  <p:tag name="KSO_WM_TEMPLATE_COLOR_TYPE" val="1"/>
  <p:tag name="KSO_WM_SLIDE_ITEM_CNT" val="2"/>
  <p:tag name="KSO_WM_SLIDE_INDEX" val="2"/>
  <p:tag name="KSO_WM_TAG_VERSION" val="1.0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</p:tagLst>
</file>

<file path=ppt/tags/tag150.xml><?xml version="1.0" encoding="utf-8"?>
<p:tagLst xmlns:p="http://schemas.openxmlformats.org/presentationml/2006/main">
  <p:tag name="KSO_WM_UNIT_ISCONTENTSTITLE" val="1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588_3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PRESET_TEXT" val="CONTENTS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  <p:tag name="KSO_WM_SLIDE_ID" val="custom20202588_3"/>
  <p:tag name="KSO_WM_TEMPLATE_SUBCATEGORY" val="0"/>
  <p:tag name="KSO_WM_TEMPLATE_MASTER_TYPE" val="1"/>
  <p:tag name="KSO_WM_TEMPLATE_COLOR_TYPE" val="1"/>
  <p:tag name="KSO_WM_SLIDE_ITEM_CNT" val="3"/>
  <p:tag name="KSO_WM_SLIDE_INDEX" val="3"/>
  <p:tag name="KSO_WM_TAG_VERSION" val="1.0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</p:tagLst>
</file>

<file path=ppt/tags/tag152.xml><?xml version="1.0" encoding="utf-8"?>
<p:tagLst xmlns:p="http://schemas.openxmlformats.org/presentationml/2006/main">
  <p:tag name="KSO_WM_UNIT_ISCONTENTSTITLE" val="1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588_4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PRESET_TEXT" val="CONTENTS"/>
</p:tagLst>
</file>

<file path=ppt/tags/tag153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  <p:tag name="KSO_WM_SLIDE_ID" val="custom20202588_4"/>
  <p:tag name="KSO_WM_TEMPLATE_SUBCATEGORY" val="0"/>
  <p:tag name="KSO_WM_TEMPLATE_MASTER_TYPE" val="1"/>
  <p:tag name="KSO_WM_TEMPLATE_COLOR_TYPE" val="1"/>
  <p:tag name="KSO_WM_SLIDE_ITEM_CNT" val="4"/>
  <p:tag name="KSO_WM_SLIDE_INDEX" val="4"/>
  <p:tag name="KSO_WM_TAG_VERSION" val="1.0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</p:tagLst>
</file>

<file path=ppt/tags/tag154.xml><?xml version="1.0" encoding="utf-8"?>
<p:tagLst xmlns:p="http://schemas.openxmlformats.org/presentationml/2006/main">
  <p:tag name="KSO_WM_UNIT_ISCONTENTSTITLE" val="1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588_5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PRESET_TEXT" val="CONTENTS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  <p:tag name="KSO_WM_SLIDE_ID" val="custom20202588_5"/>
  <p:tag name="KSO_WM_TEMPLATE_SUBCATEGORY" val="0"/>
  <p:tag name="KSO_WM_TEMPLATE_MASTER_TYPE" val="1"/>
  <p:tag name="KSO_WM_TEMPLATE_COLOR_TYPE" val="1"/>
  <p:tag name="KSO_WM_SLIDE_ITEM_CNT" val="5"/>
  <p:tag name="KSO_WM_SLIDE_INDEX" val="5"/>
  <p:tag name="KSO_WM_TAG_VERSION" val="1.0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</p:tagLst>
</file>

<file path=ppt/tags/tag156.xml><?xml version="1.0" encoding="utf-8"?>
<p:tagLst xmlns:p="http://schemas.openxmlformats.org/presentationml/2006/main">
  <p:tag name="KSO_WM_UNIT_ISCONTENTSTITLE" val="1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588_6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PRESET_TEXT" val="CONTENTS"/>
</p:tagLst>
</file>

<file path=ppt/tags/tag157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  <p:tag name="KSO_WM_SLIDE_ID" val="custom20202588_6"/>
  <p:tag name="KSO_WM_TEMPLATE_SUBCATEGORY" val="0"/>
  <p:tag name="KSO_WM_TEMPLATE_MASTER_TYPE" val="1"/>
  <p:tag name="KSO_WM_TEMPLATE_COLOR_TYPE" val="1"/>
  <p:tag name="KSO_WM_SLIDE_ITEM_CNT" val="6"/>
  <p:tag name="KSO_WM_SLIDE_INDEX" val="6"/>
  <p:tag name="KSO_WM_TAG_VERSION" val="1.0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588_9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26"/>
  <p:tag name="KSO_WM_UNIT_TYPE" val="a"/>
  <p:tag name="KSO_WM_UNIT_INDEX" val="1"/>
  <p:tag name="KSO_WM_UNIT_PRESET_TEXT" val="Click here to add to the title"/>
</p:tagLst>
</file>

<file path=ppt/tags/tag159.xml><?xml version="1.0" encoding="utf-8"?>
<p:tagLst xmlns:p="http://schemas.openxmlformats.org/presentationml/2006/main">
  <p:tag name="KSO_WM_SLIDE_ID" val="custom20202588_9"/>
  <p:tag name="KSO_WM_TEMPLATE_SUBCATEGORY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02588"/>
  <p:tag name="KSO_WM_SLIDE_TYPE" val="text"/>
  <p:tag name="KSO_WM_SLIDE_SUBTYPE" val="pureTxt"/>
  <p:tag name="KSO_WM_SLIDE_SIZE" val="758*343"/>
  <p:tag name="KSO_WM_SLIDE_POSITION" val="100*98"/>
  <p:tag name="KSO_WM_SLIDE_LAYOUT" val="a_f"/>
  <p:tag name="KSO_WM_SLIDE_LAYOUT_CNT" val="1_1"/>
  <p:tag name="KSO_WM_TEMPLATE_MASTER_TYPE" val="1"/>
  <p:tag name="KSO_WM_TEMPLATE_COLOR_TYPE" val="1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</p:tagLst>
</file>

<file path=ppt/tags/tag161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588_15*a*1"/>
  <p:tag name="KSO_WM_TEMPLATE_CATEGORY" val="custom"/>
  <p:tag name="KSO_WM_TEMPLATE_INDEX" val="20202588"/>
  <p:tag name="KSO_WM_UNIT_LAYERLEVEL" val="1"/>
  <p:tag name="KSO_WM_TAG_VERSION" val="1.0"/>
  <p:tag name="KSO_WM_BEAUTIFY_FLAG" val="#wm#"/>
  <p:tag name="KSO_WM_UNIT_ISCONTENTSTITLE" val="0"/>
  <p:tag name="KSO_WM_UNIT_NOCLEAR" val="1"/>
  <p:tag name="KSO_WM_UNIT_TYPE" val="a"/>
  <p:tag name="KSO_WM_UNIT_INDEX" val="1"/>
  <p:tag name="KSO_WM_UNIT_PRESET_TEXT" val="谢谢聆听"/>
</p:tagLst>
</file>

<file path=ppt/tags/tag163.xml><?xml version="1.0" encoding="utf-8"?>
<p:tagLst xmlns:p="http://schemas.openxmlformats.org/presentationml/2006/main">
  <p:tag name="KSO_WM_BEAUTIFY_FLAG" val="#wm#"/>
  <p:tag name="KSO_WM_TEMPLATE_CATEGORY" val="custom"/>
  <p:tag name="KSO_WM_TEMPLATE_INDEX" val="20202588"/>
  <p:tag name="KSO_WM_SLIDE_ID" val="custom20202588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SLIDE_TYPE" val="endPage"/>
  <p:tag name="KSO_WM_SLIDE_SUBTYPE" val="pureTxt"/>
  <p:tag name="KSO_WM_SLIDE_LAYOUT" val="a"/>
  <p:tag name="KSO_WM_SLIDE_LAYOUT_CNT" val="1"/>
</p:tagLst>
</file>

<file path=ppt/theme/theme1.xml><?xml version="1.0" encoding="utf-8"?>
<a:theme xmlns:a="http://schemas.openxmlformats.org/drawingml/2006/main" name="Office Theme">
  <a:themeElements>
    <a:clrScheme name="自定义 44">
      <a:dk1>
        <a:srgbClr val="000000"/>
      </a:dk1>
      <a:lt1>
        <a:srgbClr val="FFFFFF"/>
      </a:lt1>
      <a:dk2>
        <a:srgbClr val="EAF9F4"/>
      </a:dk2>
      <a:lt2>
        <a:srgbClr val="FFFFFF"/>
      </a:lt2>
      <a:accent1>
        <a:srgbClr val="7ED9CD"/>
      </a:accent1>
      <a:accent2>
        <a:srgbClr val="88DABD"/>
      </a:accent2>
      <a:accent3>
        <a:srgbClr val="96D9AA"/>
      </a:accent3>
      <a:accent4>
        <a:srgbClr val="B9DF9E"/>
      </a:accent4>
      <a:accent5>
        <a:srgbClr val="BED385"/>
      </a:accent5>
      <a:accent6>
        <a:srgbClr val="D3C978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ppt/theme/themeOverride2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ppt/theme/themeOverride3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ppt/theme/themeOverride4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ppt/theme/themeOverride5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ppt/theme/themeOverride6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ppt/theme/themeOverride7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ppt/theme/themeOverride8.xml><?xml version="1.0" encoding="utf-8"?>
<a:themeOverride xmlns:a="http://schemas.openxmlformats.org/drawingml/2006/main">
  <a:clrScheme name="自定义 44">
    <a:dk1>
      <a:srgbClr val="000000"/>
    </a:dk1>
    <a:lt1>
      <a:srgbClr val="FFFFFF"/>
    </a:lt1>
    <a:dk2>
      <a:srgbClr val="EAF9F4"/>
    </a:dk2>
    <a:lt2>
      <a:srgbClr val="FFFFFF"/>
    </a:lt2>
    <a:accent1>
      <a:srgbClr val="7ED9CD"/>
    </a:accent1>
    <a:accent2>
      <a:srgbClr val="88DABD"/>
    </a:accent2>
    <a:accent3>
      <a:srgbClr val="96D9AA"/>
    </a:accent3>
    <a:accent4>
      <a:srgbClr val="B9DF9E"/>
    </a:accent4>
    <a:accent5>
      <a:srgbClr val="BED385"/>
    </a:accent5>
    <a:accent6>
      <a:srgbClr val="D3C978"/>
    </a:accent6>
    <a:hlink>
      <a:srgbClr val="0563C1"/>
    </a:hlink>
    <a:folHlink>
      <a:srgbClr val="954D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3716</Words>
  <Application>WPS Presentation</Application>
  <PresentationFormat>Широкоэкранный</PresentationFormat>
  <Paragraphs>117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Microsoft YaHei</vt:lpstr>
      <vt:lpstr>Bahnschrift SemiBold SemiCondensed</vt:lpstr>
      <vt:lpstr>Bahnschrift</vt:lpstr>
      <vt:lpstr>Segoe Script</vt:lpstr>
      <vt:lpstr>Lucida Console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Экономические эффекты от введения продуктов в игру ФудСовет</vt:lpstr>
      <vt:lpstr>Новые правила: маркетплейс</vt:lpstr>
      <vt:lpstr>Новые правила: маркетплейс</vt:lpstr>
      <vt:lpstr>Игровая карта</vt:lpstr>
      <vt:lpstr>PowerPoint 演示文稿</vt:lpstr>
      <vt:lpstr>PowerPoint 演示文稿</vt:lpstr>
      <vt:lpstr>Ингредиенты</vt:lpstr>
      <vt:lpstr>Ингредиенты</vt:lpstr>
      <vt:lpstr>Покупатели</vt:lpstr>
      <vt:lpstr>Покупатели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Julles</cp:lastModifiedBy>
  <cp:revision>17</cp:revision>
  <dcterms:created xsi:type="dcterms:W3CDTF">2019-09-06T09:56:00Z</dcterms:created>
  <dcterms:modified xsi:type="dcterms:W3CDTF">2025-06-03T12:58:38Z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1049-12.2.0.21179</vt:lpwstr>
  </property>
  <property fmtid="{D5CDD505-2E9C-101B-9397-08002B2CF9AE}" pid="3" name="ICV">
    <vt:lpwstr>FB6B19B0F7614B7F9860724BC1032701_13</vt:lpwstr>
  </property>
</Properties>
</file>