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70" r:id="rId5"/>
    <p:sldId id="266" r:id="rId6"/>
    <p:sldId id="267" r:id="rId7"/>
    <p:sldId id="263" r:id="rId8"/>
    <p:sldId id="264" r:id="rId9"/>
    <p:sldId id="258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C000"/>
    <a:srgbClr val="2D4A0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4DFDF8-5C8E-4D6A-BB92-6B4EF653953B}" v="3" dt="2023-10-22T09:35:57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zo Alexander Flores Ugarte" userId="f49b84c3f5a2c7f3" providerId="LiveId" clId="{954DFDF8-5C8E-4D6A-BB92-6B4EF653953B}"/>
    <pc:docChg chg="custSel addSld modSld sldOrd">
      <pc:chgData name="Renzo Alexander Flores Ugarte" userId="f49b84c3f5a2c7f3" providerId="LiveId" clId="{954DFDF8-5C8E-4D6A-BB92-6B4EF653953B}" dt="2023-10-22T09:38:00.279" v="9"/>
      <pc:docMkLst>
        <pc:docMk/>
      </pc:docMkLst>
      <pc:sldChg chg="addSp delSp modSp new mod ord modAnim">
        <pc:chgData name="Renzo Alexander Flores Ugarte" userId="f49b84c3f5a2c7f3" providerId="LiveId" clId="{954DFDF8-5C8E-4D6A-BB92-6B4EF653953B}" dt="2023-10-22T09:38:00.279" v="9"/>
        <pc:sldMkLst>
          <pc:docMk/>
          <pc:sldMk cId="3904648688" sldId="271"/>
        </pc:sldMkLst>
        <pc:spChg chg="del">
          <ac:chgData name="Renzo Alexander Flores Ugarte" userId="f49b84c3f5a2c7f3" providerId="LiveId" clId="{954DFDF8-5C8E-4D6A-BB92-6B4EF653953B}" dt="2023-10-22T09:35:35.399" v="2" actId="478"/>
          <ac:spMkLst>
            <pc:docMk/>
            <pc:sldMk cId="3904648688" sldId="271"/>
            <ac:spMk id="2" creationId="{DB89E466-D117-3E43-6ABC-BFB999A556A5}"/>
          </ac:spMkLst>
        </pc:spChg>
        <pc:spChg chg="del">
          <ac:chgData name="Renzo Alexander Flores Ugarte" userId="f49b84c3f5a2c7f3" providerId="LiveId" clId="{954DFDF8-5C8E-4D6A-BB92-6B4EF653953B}" dt="2023-10-22T09:35:34.252" v="1" actId="478"/>
          <ac:spMkLst>
            <pc:docMk/>
            <pc:sldMk cId="3904648688" sldId="271"/>
            <ac:spMk id="3" creationId="{B2D87D8B-897F-9413-8BC1-F2BBA58FE41B}"/>
          </ac:spMkLst>
        </pc:spChg>
        <pc:picChg chg="add mod">
          <ac:chgData name="Renzo Alexander Flores Ugarte" userId="f49b84c3f5a2c7f3" providerId="LiveId" clId="{954DFDF8-5C8E-4D6A-BB92-6B4EF653953B}" dt="2023-10-22T09:35:50.379" v="6" actId="1076"/>
          <ac:picMkLst>
            <pc:docMk/>
            <pc:sldMk cId="3904648688" sldId="271"/>
            <ac:picMk id="4" creationId="{CAEEB6AF-B987-3F3E-6FF2-730D1EA157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82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1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6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75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98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0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2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6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3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7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40ABD-C7C2-4A09-B095-E7C50B8EDADA}" type="datetimeFigureOut">
              <a:rPr lang="en-US" smtClean="0"/>
              <a:t>22-Oct-23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6A52E-32CB-4F90-B41A-D1C7338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nkhozin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t.me/Renzoaf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51A0227-072A-4F5F-928C-E2C3E5C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5178" y="643466"/>
            <a:ext cx="9901643" cy="5571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D3E89F-BDC1-D1EA-17CD-BAFA325BA843}"/>
              </a:ext>
            </a:extLst>
          </p:cNvPr>
          <p:cNvSpPr/>
          <p:nvPr/>
        </p:nvSpPr>
        <p:spPr>
          <a:xfrm>
            <a:off x="3753673" y="2029578"/>
            <a:ext cx="4568523" cy="1610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740664">
              <a:lnSpc>
                <a:spcPct val="90000"/>
              </a:lnSpc>
              <a:spcBef>
                <a:spcPct val="0"/>
              </a:spcBef>
              <a:spcAft>
                <a:spcPts val="486"/>
              </a:spcAft>
            </a:pPr>
            <a:r>
              <a:rPr lang="en-US" sz="6000" b="1" kern="12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rPr>
              <a:t>MeetCafeBot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A logo with white text and green lines&#10;&#10;Description automatically generated">
            <a:extLst>
              <a:ext uri="{FF2B5EF4-FFF2-40B4-BE49-F238E27FC236}">
                <a16:creationId xmlns:a16="http://schemas.microsoft.com/office/drawing/2014/main" id="{F6936926-C11E-867C-E033-784C8EFA0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481" y="4124323"/>
            <a:ext cx="3565317" cy="1702438"/>
          </a:xfrm>
          <a:prstGeom prst="rect">
            <a:avLst/>
          </a:prstGeom>
        </p:spPr>
      </p:pic>
      <p:sp>
        <p:nvSpPr>
          <p:cNvPr id="18" name="sketchy line">
            <a:extLst>
              <a:ext uri="{FF2B5EF4-FFF2-40B4-BE49-F238E27FC236}">
                <a16:creationId xmlns:a16="http://schemas.microsoft.com/office/drawing/2014/main" id="{35D99776-4B38-47DF-A302-11AD9AF8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68568" y="4942859"/>
            <a:ext cx="1262775" cy="14856"/>
          </a:xfrm>
          <a:custGeom>
            <a:avLst/>
            <a:gdLst>
              <a:gd name="connsiteX0" fmla="*/ 0 w 1262775"/>
              <a:gd name="connsiteY0" fmla="*/ 0 h 14856"/>
              <a:gd name="connsiteX1" fmla="*/ 656643 w 1262775"/>
              <a:gd name="connsiteY1" fmla="*/ 0 h 14856"/>
              <a:gd name="connsiteX2" fmla="*/ 1262775 w 1262775"/>
              <a:gd name="connsiteY2" fmla="*/ 0 h 14856"/>
              <a:gd name="connsiteX3" fmla="*/ 1262775 w 1262775"/>
              <a:gd name="connsiteY3" fmla="*/ 14856 h 14856"/>
              <a:gd name="connsiteX4" fmla="*/ 644015 w 1262775"/>
              <a:gd name="connsiteY4" fmla="*/ 14856 h 14856"/>
              <a:gd name="connsiteX5" fmla="*/ 0 w 1262775"/>
              <a:gd name="connsiteY5" fmla="*/ 14856 h 14856"/>
              <a:gd name="connsiteX6" fmla="*/ 0 w 1262775"/>
              <a:gd name="connsiteY6" fmla="*/ 0 h 14856"/>
              <a:gd name="connsiteX0" fmla="*/ 0 w 1262775"/>
              <a:gd name="connsiteY0" fmla="*/ 0 h 14856"/>
              <a:gd name="connsiteX1" fmla="*/ 618760 w 1262775"/>
              <a:gd name="connsiteY1" fmla="*/ 0 h 14856"/>
              <a:gd name="connsiteX2" fmla="*/ 1262775 w 1262775"/>
              <a:gd name="connsiteY2" fmla="*/ 0 h 14856"/>
              <a:gd name="connsiteX3" fmla="*/ 1262775 w 1262775"/>
              <a:gd name="connsiteY3" fmla="*/ 14856 h 14856"/>
              <a:gd name="connsiteX4" fmla="*/ 631388 w 1262775"/>
              <a:gd name="connsiteY4" fmla="*/ 14856 h 14856"/>
              <a:gd name="connsiteX5" fmla="*/ 0 w 1262775"/>
              <a:gd name="connsiteY5" fmla="*/ 14856 h 14856"/>
              <a:gd name="connsiteX6" fmla="*/ 0 w 1262775"/>
              <a:gd name="connsiteY6" fmla="*/ 0 h 1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2775" h="14856" fill="none" extrusionOk="0">
                <a:moveTo>
                  <a:pt x="0" y="0"/>
                </a:moveTo>
                <a:cubicBezTo>
                  <a:pt x="151022" y="-19214"/>
                  <a:pt x="349187" y="62388"/>
                  <a:pt x="656643" y="0"/>
                </a:cubicBezTo>
                <a:cubicBezTo>
                  <a:pt x="945370" y="-30446"/>
                  <a:pt x="971097" y="-24886"/>
                  <a:pt x="1262775" y="0"/>
                </a:cubicBezTo>
                <a:cubicBezTo>
                  <a:pt x="1262698" y="6345"/>
                  <a:pt x="1262990" y="8578"/>
                  <a:pt x="1262775" y="14856"/>
                </a:cubicBezTo>
                <a:cubicBezTo>
                  <a:pt x="1036889" y="17347"/>
                  <a:pt x="835571" y="59359"/>
                  <a:pt x="644015" y="14856"/>
                </a:cubicBezTo>
                <a:cubicBezTo>
                  <a:pt x="465606" y="14710"/>
                  <a:pt x="183148" y="54006"/>
                  <a:pt x="0" y="14856"/>
                </a:cubicBezTo>
                <a:cubicBezTo>
                  <a:pt x="1169" y="7588"/>
                  <a:pt x="-190" y="3690"/>
                  <a:pt x="0" y="0"/>
                </a:cubicBezTo>
                <a:close/>
              </a:path>
              <a:path w="1262775" h="14856" stroke="0" extrusionOk="0">
                <a:moveTo>
                  <a:pt x="0" y="0"/>
                </a:moveTo>
                <a:cubicBezTo>
                  <a:pt x="248513" y="3717"/>
                  <a:pt x="332023" y="-19757"/>
                  <a:pt x="618760" y="0"/>
                </a:cubicBezTo>
                <a:cubicBezTo>
                  <a:pt x="886803" y="12396"/>
                  <a:pt x="964819" y="-28537"/>
                  <a:pt x="1262775" y="0"/>
                </a:cubicBezTo>
                <a:cubicBezTo>
                  <a:pt x="1263120" y="2772"/>
                  <a:pt x="1262511" y="9991"/>
                  <a:pt x="1262775" y="14856"/>
                </a:cubicBezTo>
                <a:cubicBezTo>
                  <a:pt x="1036778" y="12935"/>
                  <a:pt x="898226" y="43787"/>
                  <a:pt x="631388" y="14856"/>
                </a:cubicBezTo>
                <a:cubicBezTo>
                  <a:pt x="396424" y="49244"/>
                  <a:pt x="225298" y="-1739"/>
                  <a:pt x="0" y="14856"/>
                </a:cubicBezTo>
                <a:cubicBezTo>
                  <a:pt x="425" y="8506"/>
                  <a:pt x="-1301" y="3661"/>
                  <a:pt x="0" y="0"/>
                </a:cubicBezTo>
                <a:close/>
              </a:path>
              <a:path w="1262775" h="14856" fill="none" stroke="0" extrusionOk="0">
                <a:moveTo>
                  <a:pt x="0" y="0"/>
                </a:moveTo>
                <a:cubicBezTo>
                  <a:pt x="107534" y="-40799"/>
                  <a:pt x="340790" y="43463"/>
                  <a:pt x="656643" y="0"/>
                </a:cubicBezTo>
                <a:cubicBezTo>
                  <a:pt x="948613" y="-30822"/>
                  <a:pt x="966043" y="-25564"/>
                  <a:pt x="1262775" y="0"/>
                </a:cubicBezTo>
                <a:cubicBezTo>
                  <a:pt x="1263027" y="6564"/>
                  <a:pt x="1262831" y="8757"/>
                  <a:pt x="1262775" y="14856"/>
                </a:cubicBezTo>
                <a:cubicBezTo>
                  <a:pt x="1000264" y="-12729"/>
                  <a:pt x="873557" y="50497"/>
                  <a:pt x="644015" y="14856"/>
                </a:cubicBezTo>
                <a:cubicBezTo>
                  <a:pt x="465104" y="-153"/>
                  <a:pt x="163688" y="14903"/>
                  <a:pt x="0" y="14856"/>
                </a:cubicBezTo>
                <a:cubicBezTo>
                  <a:pt x="482" y="8084"/>
                  <a:pt x="-798" y="446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62775"/>
                      <a:gd name="connsiteY0" fmla="*/ 0 h 14856"/>
                      <a:gd name="connsiteX1" fmla="*/ 656643 w 1262775"/>
                      <a:gd name="connsiteY1" fmla="*/ 0 h 14856"/>
                      <a:gd name="connsiteX2" fmla="*/ 1262775 w 1262775"/>
                      <a:gd name="connsiteY2" fmla="*/ 0 h 14856"/>
                      <a:gd name="connsiteX3" fmla="*/ 1262775 w 1262775"/>
                      <a:gd name="connsiteY3" fmla="*/ 14856 h 14856"/>
                      <a:gd name="connsiteX4" fmla="*/ 644015 w 1262775"/>
                      <a:gd name="connsiteY4" fmla="*/ 14856 h 14856"/>
                      <a:gd name="connsiteX5" fmla="*/ 0 w 1262775"/>
                      <a:gd name="connsiteY5" fmla="*/ 14856 h 14856"/>
                      <a:gd name="connsiteX6" fmla="*/ 0 w 1262775"/>
                      <a:gd name="connsiteY6" fmla="*/ 0 h 148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62775" h="14856" fill="none" extrusionOk="0">
                        <a:moveTo>
                          <a:pt x="0" y="0"/>
                        </a:moveTo>
                        <a:cubicBezTo>
                          <a:pt x="151609" y="-13613"/>
                          <a:pt x="370950" y="32144"/>
                          <a:pt x="656643" y="0"/>
                        </a:cubicBezTo>
                        <a:cubicBezTo>
                          <a:pt x="942336" y="-32144"/>
                          <a:pt x="968017" y="-25627"/>
                          <a:pt x="1262775" y="0"/>
                        </a:cubicBezTo>
                        <a:cubicBezTo>
                          <a:pt x="1263172" y="6422"/>
                          <a:pt x="1262880" y="8488"/>
                          <a:pt x="1262775" y="14856"/>
                        </a:cubicBezTo>
                        <a:cubicBezTo>
                          <a:pt x="1026227" y="1476"/>
                          <a:pt x="832837" y="31041"/>
                          <a:pt x="644015" y="14856"/>
                        </a:cubicBezTo>
                        <a:cubicBezTo>
                          <a:pt x="455193" y="-1329"/>
                          <a:pt x="159038" y="24473"/>
                          <a:pt x="0" y="14856"/>
                        </a:cubicBezTo>
                        <a:cubicBezTo>
                          <a:pt x="584" y="8100"/>
                          <a:pt x="-243" y="3939"/>
                          <a:pt x="0" y="0"/>
                        </a:cubicBezTo>
                        <a:close/>
                      </a:path>
                      <a:path w="1262775" h="14856" stroke="0" extrusionOk="0">
                        <a:moveTo>
                          <a:pt x="0" y="0"/>
                        </a:moveTo>
                        <a:cubicBezTo>
                          <a:pt x="259888" y="1849"/>
                          <a:pt x="341770" y="-13031"/>
                          <a:pt x="618760" y="0"/>
                        </a:cubicBezTo>
                        <a:cubicBezTo>
                          <a:pt x="895750" y="13031"/>
                          <a:pt x="968792" y="-20438"/>
                          <a:pt x="1262775" y="0"/>
                        </a:cubicBezTo>
                        <a:cubicBezTo>
                          <a:pt x="1263069" y="3465"/>
                          <a:pt x="1262871" y="9781"/>
                          <a:pt x="1262775" y="14856"/>
                        </a:cubicBezTo>
                        <a:cubicBezTo>
                          <a:pt x="1043723" y="517"/>
                          <a:pt x="864735" y="18900"/>
                          <a:pt x="631388" y="14856"/>
                        </a:cubicBezTo>
                        <a:cubicBezTo>
                          <a:pt x="398041" y="10812"/>
                          <a:pt x="206420" y="9459"/>
                          <a:pt x="0" y="14856"/>
                        </a:cubicBezTo>
                        <a:cubicBezTo>
                          <a:pt x="485" y="8410"/>
                          <a:pt x="-673" y="36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6DF8D-FD2F-15F8-B633-8F4D6E5BF7C6}"/>
              </a:ext>
            </a:extLst>
          </p:cNvPr>
          <p:cNvSpPr txBox="1"/>
          <p:nvPr/>
        </p:nvSpPr>
        <p:spPr>
          <a:xfrm>
            <a:off x="5478229" y="4250578"/>
            <a:ext cx="5048624" cy="1399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740664">
              <a:lnSpc>
                <a:spcPct val="90000"/>
              </a:lnSpc>
              <a:spcAft>
                <a:spcPts val="486"/>
              </a:spcAft>
            </a:pPr>
            <a:r>
              <a:rPr lang="en-US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Команда</a:t>
            </a:r>
            <a:r>
              <a:rPr lang="ru-RU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782" dirty="0"/>
              <a:t>That IT (AI Talent Hub)</a:t>
            </a:r>
            <a:r>
              <a:rPr lang="en-US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ru-RU" sz="178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40664">
              <a:lnSpc>
                <a:spcPct val="90000"/>
              </a:lnSpc>
              <a:spcAft>
                <a:spcPts val="486"/>
              </a:spcAft>
            </a:pPr>
            <a:r>
              <a:rPr lang="en-US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Хозин Никита Игоревич</a:t>
            </a:r>
          </a:p>
          <a:p>
            <a:pPr defTabSz="740664">
              <a:lnSpc>
                <a:spcPct val="90000"/>
              </a:lnSpc>
              <a:spcAft>
                <a:spcPts val="486"/>
              </a:spcAft>
            </a:pPr>
            <a:r>
              <a:rPr lang="en-US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Флорес Угарте Рензо Александер</a:t>
            </a:r>
            <a:endParaRPr lang="en-US" sz="22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C20E246-D92C-76C3-74B7-41FF51CBEB46}"/>
              </a:ext>
            </a:extLst>
          </p:cNvPr>
          <p:cNvCxnSpPr/>
          <p:nvPr/>
        </p:nvCxnSpPr>
        <p:spPr>
          <a:xfrm>
            <a:off x="5292527" y="4250578"/>
            <a:ext cx="0" cy="133109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91EECF3-523D-DF6A-6DD8-576A5D5F2AC7}"/>
              </a:ext>
            </a:extLst>
          </p:cNvPr>
          <p:cNvSpPr/>
          <p:nvPr/>
        </p:nvSpPr>
        <p:spPr>
          <a:xfrm>
            <a:off x="5245101" y="4204859"/>
            <a:ext cx="100350" cy="1621902"/>
          </a:xfrm>
          <a:prstGeom prst="rect">
            <a:avLst/>
          </a:prstGeom>
          <a:solidFill>
            <a:srgbClr val="63C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65C67F-CE5E-8CE4-3A61-C5CD161AAF37}"/>
              </a:ext>
            </a:extLst>
          </p:cNvPr>
          <p:cNvSpPr txBox="1"/>
          <p:nvPr/>
        </p:nvSpPr>
        <p:spPr>
          <a:xfrm>
            <a:off x="3553427" y="3265199"/>
            <a:ext cx="4705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Чат-бот для случайных встреч за чашкой кофе</a:t>
            </a:r>
            <a:endParaRPr lang="en-US" dirty="0"/>
          </a:p>
        </p:txBody>
      </p:sp>
      <p:pic>
        <p:nvPicPr>
          <p:cNvPr id="4" name="Picture 3" descr="A group of people talking&#10;&#10;Description automatically generated">
            <a:extLst>
              <a:ext uri="{FF2B5EF4-FFF2-40B4-BE49-F238E27FC236}">
                <a16:creationId xmlns:a16="http://schemas.microsoft.com/office/drawing/2014/main" id="{2D24D837-1FD1-619D-F4C9-BFEC75330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993" y="911143"/>
            <a:ext cx="1268873" cy="12688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5839B3-4A31-2C54-0E54-9D21949A756E}"/>
              </a:ext>
            </a:extLst>
          </p:cNvPr>
          <p:cNvSpPr txBox="1"/>
          <p:nvPr/>
        </p:nvSpPr>
        <p:spPr>
          <a:xfrm>
            <a:off x="9474301" y="274134"/>
            <a:ext cx="2466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Кейс 17: </a:t>
            </a:r>
            <a:r>
              <a:rPr lang="en-US" dirty="0"/>
              <a:t>Random coffee</a:t>
            </a:r>
          </a:p>
        </p:txBody>
      </p:sp>
    </p:spTree>
    <p:extLst>
      <p:ext uri="{BB962C8B-B14F-4D97-AF65-F5344CB8AC3E}">
        <p14:creationId xmlns:p14="http://schemas.microsoft.com/office/powerpoint/2010/main" val="1399088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33BC6-D243-E668-AE7B-43D7E6E1A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49675"/>
            <a:ext cx="4284420" cy="1615362"/>
          </a:xfrm>
        </p:spPr>
        <p:txBody>
          <a:bodyPr anchor="t">
            <a:normAutofit/>
          </a:bodyPr>
          <a:lstStyle/>
          <a:p>
            <a:r>
              <a:rPr lang="ru-RU" sz="3700" b="0" i="1">
                <a:solidFill>
                  <a:schemeClr val="bg1"/>
                </a:solidFill>
                <a:effectLst/>
                <a:latin typeface="Söhne"/>
              </a:rPr>
              <a:t>Добро пожаловать в </a:t>
            </a:r>
            <a:r>
              <a:rPr lang="en-US" sz="3700" b="0" i="1">
                <a:solidFill>
                  <a:schemeClr val="bg1"/>
                </a:solidFill>
                <a:effectLst/>
                <a:latin typeface="Söhne"/>
              </a:rPr>
              <a:t>MeetCafeBot!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E608DFC-269C-48CD-B176-15DEB1DA2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2425546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ouple of women sitting in chairs talking&#10;&#10;Description automatically generated">
            <a:extLst>
              <a:ext uri="{FF2B5EF4-FFF2-40B4-BE49-F238E27FC236}">
                <a16:creationId xmlns:a16="http://schemas.microsoft.com/office/drawing/2014/main" id="{B05E4680-5222-B808-4E48-5FDA912AE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" r="3" b="3"/>
          <a:stretch/>
        </p:blipFill>
        <p:spPr>
          <a:xfrm>
            <a:off x="1155557" y="2631774"/>
            <a:ext cx="4284420" cy="35793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E2819-520D-85BE-C11D-BDE346636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5524" y="2663997"/>
            <a:ext cx="4310716" cy="3547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0" i="0" dirty="0" err="1">
                <a:effectLst/>
                <a:latin typeface="Söhne"/>
              </a:rPr>
              <a:t>MeetCafeBot</a:t>
            </a:r>
            <a:r>
              <a:rPr lang="ru-RU" sz="2000" b="0" i="0" dirty="0">
                <a:effectLst/>
                <a:latin typeface="Söhne"/>
              </a:rPr>
              <a:t> - </a:t>
            </a:r>
            <a:r>
              <a:rPr lang="ru-RU" sz="2000" dirty="0">
                <a:latin typeface="Söhne"/>
              </a:rPr>
              <a:t>это незаменимый помощник для создания новых знакомств в чате Telegram.</a:t>
            </a:r>
          </a:p>
          <a:p>
            <a:pPr marL="0" indent="0">
              <a:buNone/>
            </a:pPr>
            <a:r>
              <a:rPr lang="ru-RU" sz="2000" dirty="0">
                <a:latin typeface="Söhne"/>
              </a:rPr>
              <a:t>Созданный для организации случайных онлайн встреч за чашкой кофе, этот бот объединяет участников группы в пары для непринужденных бесед один на один.</a:t>
            </a:r>
            <a:endParaRPr lang="ru-RU" sz="2000" b="0" i="0" dirty="0"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32175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2118" y="0"/>
            <a:ext cx="752987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6" y="2052748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5DCDE-3A93-6B1A-4BAC-DED0AF885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976" y="2578115"/>
            <a:ext cx="5605398" cy="395519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>
                <a:effectLst/>
                <a:latin typeface="Söhne"/>
              </a:rPr>
              <a:t>Время становится всё более ценным ресурсом, и мы предлагаем инновационный способ встреч с минимальными затратами времени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>
                <a:effectLst/>
                <a:latin typeface="Söhne"/>
              </a:rPr>
              <a:t>MeetCafeBot облегчает создание важных деловых и личных связей, подходящих для современного образа жизни</a:t>
            </a:r>
          </a:p>
          <a:p>
            <a:endParaRPr lang="en-US" sz="2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CF6F6F0-C006-4311-AAA9-0C896E3BE3C8}"/>
              </a:ext>
            </a:extLst>
          </p:cNvPr>
          <p:cNvSpPr txBox="1">
            <a:spLocks/>
          </p:cNvSpPr>
          <p:nvPr/>
        </p:nvSpPr>
        <p:spPr>
          <a:xfrm>
            <a:off x="5439976" y="168756"/>
            <a:ext cx="5464968" cy="155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dirty="0">
                <a:latin typeface="Söhne"/>
              </a:rPr>
              <a:t>Актуальность</a:t>
            </a:r>
            <a:endParaRPr lang="en-US" sz="4000" dirty="0"/>
          </a:p>
        </p:txBody>
      </p:sp>
      <p:pic>
        <p:nvPicPr>
          <p:cNvPr id="2050" name="Picture 2" descr="Coffee cup icon - Openclipart">
            <a:extLst>
              <a:ext uri="{FF2B5EF4-FFF2-40B4-BE49-F238E27FC236}">
                <a16:creationId xmlns:a16="http://schemas.microsoft.com/office/drawing/2014/main" id="{4CF3400E-9CED-44D0-AD37-BC252A0D9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99" y="1815797"/>
            <a:ext cx="3365382" cy="336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08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DEFF2D-FE4D-DC2E-E9B1-1C430B034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4"/>
            <a:ext cx="2910051" cy="1305540"/>
          </a:xfrm>
        </p:spPr>
        <p:txBody>
          <a:bodyPr anchor="t">
            <a:normAutofit/>
          </a:bodyPr>
          <a:lstStyle/>
          <a:p>
            <a:r>
              <a:rPr lang="ru-RU" sz="2700" i="1" dirty="0" err="1">
                <a:solidFill>
                  <a:schemeClr val="bg1"/>
                </a:solidFill>
                <a:latin typeface="Söhne"/>
              </a:rPr>
              <a:t>MeetCafeBot</a:t>
            </a:r>
            <a:r>
              <a:rPr lang="ru-RU" sz="2700" i="1" dirty="0">
                <a:solidFill>
                  <a:schemeClr val="bg1"/>
                </a:solidFill>
                <a:latin typeface="Söhne"/>
              </a:rPr>
              <a:t> - простой и эффективный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2118" y="0"/>
            <a:ext cx="752987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6" y="2052748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DA366-CAE8-1BC6-CBEB-50E23AB47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957" y="2259334"/>
            <a:ext cx="5605398" cy="3955195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1900" b="0" i="0" dirty="0">
                <a:effectLst/>
                <a:latin typeface="Söhne"/>
              </a:rPr>
              <a:t>Логирование пользователей при присоединении и выходе из чата</a:t>
            </a:r>
          </a:p>
          <a:p>
            <a:pPr>
              <a:buFont typeface="+mj-lt"/>
              <a:buAutoNum type="arabicPeriod"/>
            </a:pPr>
            <a:r>
              <a:rPr lang="ru-RU" sz="1900" b="0" i="0" dirty="0">
                <a:effectLst/>
                <a:latin typeface="Söhne"/>
              </a:rPr>
              <a:t>Обработка сообщений с предложениями времени для встреч</a:t>
            </a:r>
          </a:p>
          <a:p>
            <a:pPr>
              <a:buFont typeface="+mj-lt"/>
              <a:buAutoNum type="arabicPeriod"/>
            </a:pPr>
            <a:r>
              <a:rPr lang="ru-RU" sz="1900" b="0" i="0" dirty="0">
                <a:effectLst/>
                <a:latin typeface="Söhne"/>
              </a:rPr>
              <a:t>Рекурсивный алгоритм формирует пары, учитывая свободное время и доступные комнаты</a:t>
            </a:r>
          </a:p>
          <a:p>
            <a:pPr>
              <a:buFont typeface="+mj-lt"/>
              <a:buAutoNum type="arabicPeriod"/>
            </a:pPr>
            <a:r>
              <a:rPr lang="ru-RU" sz="1900" b="0" i="0" dirty="0">
                <a:effectLst/>
                <a:latin typeface="Söhne"/>
              </a:rPr>
              <a:t>Уведомления о предстоящих встречах и визуализация расписания</a:t>
            </a:r>
          </a:p>
          <a:p>
            <a:pPr>
              <a:buFont typeface="+mj-lt"/>
              <a:buAutoNum type="arabicPeriod"/>
            </a:pPr>
            <a:r>
              <a:rPr lang="ru-RU" sz="1900" b="0" i="0" dirty="0">
                <a:effectLst/>
                <a:latin typeface="Söhne"/>
              </a:rPr>
              <a:t>Автоматическое обновление статусов и возможность удаления истории</a:t>
            </a:r>
            <a:r>
              <a:rPr lang="en-US" sz="1900" b="0" i="0" dirty="0">
                <a:effectLst/>
                <a:latin typeface="Söhne"/>
              </a:rPr>
              <a:t> </a:t>
            </a:r>
            <a:r>
              <a:rPr lang="ru-RU" sz="1900" b="0" i="0" dirty="0">
                <a:effectLst/>
                <a:latin typeface="Söhne"/>
              </a:rPr>
              <a:t>встреч</a:t>
            </a:r>
          </a:p>
          <a:p>
            <a:pPr>
              <a:buFont typeface="+mj-lt"/>
              <a:buAutoNum type="arabicPeriod"/>
            </a:pPr>
            <a:r>
              <a:rPr lang="ru-RU" sz="1900" b="0" i="0" dirty="0">
                <a:effectLst/>
                <a:latin typeface="Söhne"/>
              </a:rPr>
              <a:t>Логирование всех ключевых этапов для будущей аналитики</a:t>
            </a:r>
          </a:p>
          <a:p>
            <a:endParaRPr lang="en-US" sz="1900" dirty="0"/>
          </a:p>
        </p:txBody>
      </p:sp>
      <p:pic>
        <p:nvPicPr>
          <p:cNvPr id="6" name="Picture 5" descr="A qr code with a logo&#10;&#10;Description automatically generated">
            <a:extLst>
              <a:ext uri="{FF2B5EF4-FFF2-40B4-BE49-F238E27FC236}">
                <a16:creationId xmlns:a16="http://schemas.microsoft.com/office/drawing/2014/main" id="{C5E26E01-BC13-2440-AE42-18B10E42C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8" b="94008" l="1014" r="98818">
                        <a14:foregroundMark x1="27872" y1="8389" x2="29223" y2="16112"/>
                        <a14:foregroundMark x1="29223" y1="16112" x2="31757" y2="20107"/>
                        <a14:foregroundMark x1="12500" y1="18908" x2="20608" y2="32623"/>
                        <a14:foregroundMark x1="20608" y1="32623" x2="46622" y2="36751"/>
                        <a14:foregroundMark x1="46622" y1="36751" x2="51689" y2="28362"/>
                        <a14:foregroundMark x1="2711" y1="3400" x2="676" y2="4660"/>
                        <a14:foregroundMark x1="7770" y1="266" x2="3282" y2="3046"/>
                        <a14:foregroundMark x1="676" y1="4660" x2="4223" y2="61385"/>
                        <a14:foregroundMark x1="4223" y1="61385" x2="0" y2="76698"/>
                        <a14:foregroundMark x1="0" y1="76698" x2="2534" y2="87750"/>
                        <a14:foregroundMark x1="2534" y1="87750" x2="16385" y2="99334"/>
                        <a14:foregroundMark x1="16385" y1="99334" x2="86149" y2="90945"/>
                        <a14:foregroundMark x1="86149" y1="90945" x2="93750" y2="84021"/>
                        <a14:foregroundMark x1="93750" y1="84021" x2="86486" y2="39414"/>
                        <a14:foregroundMark x1="86486" y1="39414" x2="91554" y2="12117"/>
                        <a14:foregroundMark x1="91554" y1="12117" x2="77196" y2="2929"/>
                        <a14:foregroundMark x1="77196" y1="2929" x2="63851" y2="12117"/>
                        <a14:foregroundMark x1="63851" y1="12117" x2="42399" y2="16378"/>
                        <a14:foregroundMark x1="42399" y1="16378" x2="9966" y2="1065"/>
                        <a14:foregroundMark x1="9966" y1="1065" x2="3547" y2="6125"/>
                        <a14:foregroundMark x1="3547" y1="6125" x2="18243" y2="51664"/>
                        <a14:foregroundMark x1="18243" y1="51664" x2="12162" y2="90679"/>
                        <a14:foregroundMark x1="12162" y1="90679" x2="48311" y2="60453"/>
                        <a14:foregroundMark x1="48311" y1="60453" x2="79223" y2="50200"/>
                        <a14:foregroundMark x1="79223" y1="50200" x2="43581" y2="88948"/>
                        <a14:foregroundMark x1="43581" y1="88948" x2="58784" y2="81225"/>
                        <a14:foregroundMark x1="58784" y1="81225" x2="95946" y2="37017"/>
                        <a14:foregroundMark x1="95946" y1="37017" x2="85811" y2="27430"/>
                        <a14:foregroundMark x1="85811" y1="27430" x2="26689" y2="54194"/>
                        <a14:foregroundMark x1="26689" y1="54194" x2="78547" y2="13848"/>
                        <a14:foregroundMark x1="78547" y1="13848" x2="22635" y2="31425"/>
                        <a14:foregroundMark x1="22635" y1="31425" x2="11993" y2="47403"/>
                        <a14:foregroundMark x1="11993" y1="47403" x2="53041" y2="16245"/>
                        <a14:foregroundMark x1="53041" y1="16245" x2="66216" y2="13981"/>
                        <a14:foregroundMark x1="66216" y1="13981" x2="30068" y2="46072"/>
                        <a14:foregroundMark x1="30068" y1="46072" x2="80068" y2="20373"/>
                        <a14:foregroundMark x1="80068" y1="20373" x2="46284" y2="84554"/>
                        <a14:foregroundMark x1="46284" y1="84554" x2="22635" y2="83089"/>
                        <a14:foregroundMark x1="22635" y1="83089" x2="60304" y2="77497"/>
                        <a14:foregroundMark x1="60304" y1="77497" x2="44257" y2="77763"/>
                        <a14:foregroundMark x1="44257" y1="77763" x2="6757" y2="89214"/>
                        <a14:foregroundMark x1="6757" y1="89214" x2="19257" y2="94274"/>
                        <a14:foregroundMark x1="19257" y1="94274" x2="25169" y2="93742"/>
                        <a14:foregroundMark x1="17568" y1="4660" x2="9628" y2="8123"/>
                        <a14:foregroundMark x1="9628" y1="8123" x2="338" y2="17577"/>
                        <a14:foregroundMark x1="338" y1="17577" x2="3547" y2="68575"/>
                        <a14:foregroundMark x1="3547" y1="68575" x2="676" y2="39947"/>
                        <a14:foregroundMark x1="676" y1="39947" x2="8615" y2="98535"/>
                        <a14:foregroundMark x1="8615" y1="98535" x2="27703" y2="97204"/>
                        <a14:foregroundMark x1="27703" y1="97204" x2="44595" y2="99467"/>
                        <a14:foregroundMark x1="44595" y1="99467" x2="88345" y2="96937"/>
                        <a14:foregroundMark x1="88345" y1="96937" x2="94764" y2="84953"/>
                        <a14:foregroundMark x1="94764" y1="84953" x2="95439" y2="6658"/>
                        <a14:foregroundMark x1="95439" y1="6658" x2="76182" y2="1198"/>
                        <a14:foregroundMark x1="56085" y1="10656" x2="53547" y2="11851"/>
                        <a14:foregroundMark x1="76182" y1="1198" x2="64362" y2="6761"/>
                        <a14:foregroundMark x1="53547" y1="11851" x2="38176" y2="14913"/>
                        <a14:foregroundMark x1="32171" y1="7250" x2="31596" y2="6516"/>
                        <a14:foregroundMark x1="38176" y1="14913" x2="33541" y2="8998"/>
                        <a14:foregroundMark x1="29480" y1="5453" x2="21115" y2="3329"/>
                        <a14:foregroundMark x1="21115" y1="3329" x2="5912" y2="3862"/>
                        <a14:foregroundMark x1="1959" y1="5753" x2="1182" y2="6125"/>
                        <a14:foregroundMark x1="5912" y1="3862" x2="2151" y2="5662"/>
                        <a14:foregroundMark x1="8108" y1="11185" x2="16892" y2="21172"/>
                        <a14:foregroundMark x1="16892" y1="21172" x2="22635" y2="35286"/>
                        <a14:foregroundMark x1="22635" y1="35286" x2="49324" y2="44874"/>
                        <a14:foregroundMark x1="49324" y1="44874" x2="83953" y2="18908"/>
                        <a14:foregroundMark x1="83953" y1="18908" x2="91723" y2="7856"/>
                        <a14:foregroundMark x1="91723" y1="7856" x2="98480" y2="15979"/>
                        <a14:foregroundMark x1="98480" y1="15979" x2="94257" y2="94807"/>
                        <a14:foregroundMark x1="94257" y1="94807" x2="60135" y2="99601"/>
                        <a14:foregroundMark x1="60135" y1="99601" x2="21791" y2="96937"/>
                        <a14:foregroundMark x1="21791" y1="96937" x2="10473" y2="99334"/>
                        <a14:foregroundMark x1="10473" y1="99334" x2="1520" y2="97071"/>
                        <a14:foregroundMark x1="1520" y1="97071" x2="10304" y2="5326"/>
                        <a14:foregroundMark x1="10304" y1="5326" x2="17061" y2="133"/>
                        <a14:foregroundMark x1="17061" y1="133" x2="30743" y2="1864"/>
                        <a14:foregroundMark x1="33510" y1="8992" x2="37669" y2="19707"/>
                        <a14:foregroundMark x1="30743" y1="1864" x2="31218" y2="3088"/>
                        <a14:foregroundMark x1="37669" y1="19707" x2="62162" y2="17044"/>
                        <a14:foregroundMark x1="62162" y1="17044" x2="63996" y2="7260"/>
                        <a14:foregroundMark x1="65543" y1="5152" x2="88851" y2="1731"/>
                        <a14:foregroundMark x1="88851" y1="1731" x2="99155" y2="6658"/>
                        <a14:foregroundMark x1="99155" y1="6658" x2="97128" y2="13049"/>
                        <a14:foregroundMark x1="73649" y1="8123" x2="81926" y2="266"/>
                        <a14:foregroundMark x1="81926" y1="266" x2="96959" y2="2130"/>
                        <a14:foregroundMark x1="96959" y1="2130" x2="96453" y2="2530"/>
                        <a14:foregroundMark x1="25000" y1="60053" x2="19257" y2="81625"/>
                        <a14:foregroundMark x1="10135" y1="91744" x2="49831" y2="83755"/>
                        <a14:foregroundMark x1="37162" y1="76964" x2="38682" y2="70040"/>
                        <a14:foregroundMark x1="38682" y1="70040" x2="37162" y2="64048"/>
                        <a14:foregroundMark x1="1520" y1="3595" x2="2703" y2="4261"/>
                        <a14:foregroundMark x1="4899" y1="1598" x2="3378" y2="2130"/>
                        <a14:backgroundMark x1="44245" y1="6214" x2="57463" y2="6798"/>
                        <a14:backgroundMark x1="58882" y1="6131" x2="49324" y2="799"/>
                        <a14:backgroundMark x1="49324" y1="799" x2="38007" y2="3995"/>
                        <a14:backgroundMark x1="38007" y1="3995" x2="38926" y2="4546"/>
                        <a14:backgroundMark x1="46620" y1="8795" x2="48986" y2="9188"/>
                        <a14:backgroundMark x1="47475" y1="7227" x2="59628" y2="2929"/>
                        <a14:backgroundMark x1="59628" y1="2929" x2="45270" y2="2663"/>
                        <a14:backgroundMark x1="45270" y1="2663" x2="51351" y2="7190"/>
                        <a14:backgroundMark x1="40878" y1="7989" x2="46284" y2="9854"/>
                        <a14:backgroundMark x1="507" y1="133" x2="676" y2="1731"/>
                        <a14:backgroundMark x1="31250" y1="3063" x2="44764" y2="9854"/>
                        <a14:backgroundMark x1="44764" y1="9854" x2="63851" y2="7457"/>
                        <a14:backgroundMark x1="63851" y1="7457" x2="63851" y2="399"/>
                        <a14:backgroundMark x1="33108" y1="6258" x2="50676" y2="9454"/>
                        <a14:backgroundMark x1="50676" y1="9454" x2="62331" y2="5060"/>
                        <a14:backgroundMark x1="62331" y1="5060" x2="65709" y2="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90"/>
          <a:stretch/>
        </p:blipFill>
        <p:spPr>
          <a:xfrm>
            <a:off x="680522" y="2052748"/>
            <a:ext cx="3031394" cy="40560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10AEA3-3222-465C-AB81-AEF52766E899}"/>
              </a:ext>
            </a:extLst>
          </p:cNvPr>
          <p:cNvSpPr txBox="1">
            <a:spLocks/>
          </p:cNvSpPr>
          <p:nvPr/>
        </p:nvSpPr>
        <p:spPr>
          <a:xfrm>
            <a:off x="5223743" y="143431"/>
            <a:ext cx="5464968" cy="155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i="1" dirty="0">
                <a:latin typeface="Söhne"/>
              </a:rPr>
              <a:t>Текущая реализация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40224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tue of a person&#10;&#10;Description automatically generated">
            <a:extLst>
              <a:ext uri="{FF2B5EF4-FFF2-40B4-BE49-F238E27FC236}">
                <a16:creationId xmlns:a16="http://schemas.microsoft.com/office/drawing/2014/main" id="{F84F14F5-BD9A-4C4D-3490-45375F71AA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02" r="20831" b="-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256-4D60-92F4-5CCD-26ACE57B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1442" y="363348"/>
            <a:ext cx="5464968" cy="1559301"/>
          </a:xfrm>
        </p:spPr>
        <p:txBody>
          <a:bodyPr>
            <a:normAutofit/>
          </a:bodyPr>
          <a:lstStyle/>
          <a:p>
            <a:r>
              <a:rPr lang="ru-RU" sz="4000" b="0" i="1" dirty="0">
                <a:effectLst/>
                <a:latin typeface="Söhne"/>
              </a:rPr>
              <a:t>Будущее MeetCafeBot</a:t>
            </a:r>
            <a:br>
              <a:rPr lang="ru-RU" sz="4000" b="0" i="0" dirty="0">
                <a:effectLst/>
                <a:latin typeface="Söhne"/>
              </a:rPr>
            </a:br>
            <a:endParaRPr lang="en-US" sz="4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586830-DF62-41F9-ADD6-7E4BFC087E25}"/>
              </a:ext>
            </a:extLst>
          </p:cNvPr>
          <p:cNvSpPr/>
          <p:nvPr/>
        </p:nvSpPr>
        <p:spPr>
          <a:xfrm>
            <a:off x="5911442" y="2370671"/>
            <a:ext cx="6096000" cy="28146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D1D5DB"/>
                </a:solidFill>
                <a:latin typeface="Söhne"/>
              </a:rPr>
              <a:t>Автоматическое добавление встреч в календарь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D1D5DB"/>
                </a:solidFill>
                <a:latin typeface="Söhne"/>
              </a:rPr>
              <a:t>Оповещения о предстоящей встрече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D1D5DB"/>
                </a:solidFill>
                <a:latin typeface="Söhne"/>
              </a:rPr>
              <a:t>Обратная связь и исключение участников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D1D5DB"/>
                </a:solidFill>
                <a:latin typeface="Söhne"/>
              </a:rPr>
              <a:t>Тематические встречи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D1D5DB"/>
                </a:solidFill>
                <a:latin typeface="Söhne"/>
              </a:rPr>
              <a:t>Групповые встречи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D1D5DB"/>
                </a:solidFill>
                <a:latin typeface="Söhne"/>
              </a:rPr>
              <a:t>Аналитика и статистика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DA3035-41DA-4D46-97B3-9EFC79931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884" y="2007321"/>
            <a:ext cx="120967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40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holding money and coins&#10;&#10;Description automatically generated">
            <a:extLst>
              <a:ext uri="{FF2B5EF4-FFF2-40B4-BE49-F238E27FC236}">
                <a16:creationId xmlns:a16="http://schemas.microsoft.com/office/drawing/2014/main" id="{7EB1FA55-7F77-6C85-CB10-056945EC35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22" r="1319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C8742-B014-A81E-2A0D-632CDE735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450" y="171971"/>
            <a:ext cx="5464968" cy="1559301"/>
          </a:xfrm>
        </p:spPr>
        <p:txBody>
          <a:bodyPr>
            <a:normAutofit/>
          </a:bodyPr>
          <a:lstStyle/>
          <a:p>
            <a:r>
              <a:rPr lang="ru-RU" sz="4000" b="0" i="1" dirty="0">
                <a:solidFill>
                  <a:srgbClr val="D1D5DB"/>
                </a:solidFill>
                <a:effectLst/>
                <a:latin typeface="Söhne"/>
              </a:rPr>
              <a:t>Монетизация</a:t>
            </a:r>
            <a:endParaRPr lang="en-US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964DF-91C7-FF62-ED2D-60802139E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451" y="1731272"/>
            <a:ext cx="6112041" cy="427509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b="0" i="0" dirty="0">
                <a:solidFill>
                  <a:srgbClr val="D1D5DB"/>
                </a:solidFill>
                <a:effectLst/>
                <a:latin typeface="Söhne"/>
              </a:rPr>
              <a:t>Реклама внутри бота</a:t>
            </a:r>
            <a:endParaRPr lang="es-419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D1D5DB"/>
                </a:solidFill>
                <a:effectLst/>
                <a:latin typeface="Söhne"/>
              </a:rPr>
              <a:t>Премиум подписка (больше встреч, групповые встречи, блокировка, фильтрация, без рекламы)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D1D5DB"/>
                </a:solidFill>
                <a:effectLst/>
                <a:latin typeface="Söhne"/>
              </a:rPr>
              <a:t>Платные события (игры, мероприятия)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D1D5DB"/>
                </a:solidFill>
                <a:effectLst/>
                <a:latin typeface="Söhne"/>
              </a:rPr>
              <a:t>Донаты (жест благодарности)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76B5B2-9E54-4685-8B93-4EA41C111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943" y="2087112"/>
            <a:ext cx="120967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01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E7388F-D6AE-111E-37D2-776B1616C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34" y="548403"/>
            <a:ext cx="3785559" cy="1687143"/>
          </a:xfrm>
        </p:spPr>
        <p:txBody>
          <a:bodyPr anchor="t">
            <a:normAutofit fontScale="90000"/>
          </a:bodyPr>
          <a:lstStyle/>
          <a:p>
            <a:r>
              <a:rPr lang="ru-RU" sz="4100" b="0" i="1" dirty="0">
                <a:solidFill>
                  <a:schemeClr val="bg1"/>
                </a:solidFill>
                <a:effectLst/>
                <a:latin typeface="Söhne"/>
              </a:rPr>
              <a:t>Почему стоит выбрать </a:t>
            </a:r>
            <a:r>
              <a:rPr lang="en-US" sz="4100" b="0" i="1" dirty="0" err="1">
                <a:solidFill>
                  <a:schemeClr val="bg1"/>
                </a:solidFill>
                <a:effectLst/>
                <a:latin typeface="Söhne"/>
              </a:rPr>
              <a:t>MeetCafeBot</a:t>
            </a:r>
            <a:r>
              <a:rPr lang="ru-RU" sz="4100" b="0" i="1" dirty="0">
                <a:solidFill>
                  <a:schemeClr val="bg1"/>
                </a:solidFill>
                <a:effectLst/>
                <a:latin typeface="Söhne"/>
              </a:rPr>
              <a:t>?</a:t>
            </a: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49" y="2416891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18374F0-72DF-408D-B911-AD1F7D13AE18}"/>
              </a:ext>
            </a:extLst>
          </p:cNvPr>
          <p:cNvSpPr txBox="1">
            <a:spLocks/>
          </p:cNvSpPr>
          <p:nvPr/>
        </p:nvSpPr>
        <p:spPr>
          <a:xfrm>
            <a:off x="6516151" y="2114719"/>
            <a:ext cx="5505273" cy="4275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2"/>
                </a:solidFill>
                <a:latin typeface="Söhne"/>
              </a:rPr>
              <a:t>Беззаботное создание новых контактов и знакомств</a:t>
            </a:r>
          </a:p>
          <a:p>
            <a:r>
              <a:rPr lang="ru-RU" sz="2000" dirty="0">
                <a:solidFill>
                  <a:schemeClr val="tx2"/>
                </a:solidFill>
                <a:latin typeface="Söhne"/>
              </a:rPr>
              <a:t>Простая организация и управление встречами</a:t>
            </a:r>
          </a:p>
          <a:p>
            <a:r>
              <a:rPr lang="ru-RU" sz="2000" dirty="0">
                <a:solidFill>
                  <a:schemeClr val="tx2"/>
                </a:solidFill>
                <a:latin typeface="Söhne"/>
              </a:rPr>
              <a:t>Вовремя получайте уведомления о предстоящих встречах</a:t>
            </a:r>
          </a:p>
          <a:p>
            <a:r>
              <a:rPr lang="ru-RU" sz="2000" dirty="0">
                <a:solidFill>
                  <a:schemeClr val="tx2"/>
                </a:solidFill>
                <a:latin typeface="Söhne"/>
              </a:rPr>
              <a:t>Легко управляйте и отслеживайте историю встреч</a:t>
            </a:r>
          </a:p>
          <a:p>
            <a:r>
              <a:rPr lang="ru-RU" sz="2000" dirty="0">
                <a:solidFill>
                  <a:schemeClr val="tx2"/>
                </a:solidFill>
                <a:latin typeface="Söhne"/>
              </a:rPr>
              <a:t>Будущее эффективной и увлекательной сетевой активности в Telegram</a:t>
            </a:r>
          </a:p>
        </p:txBody>
      </p:sp>
      <p:pic>
        <p:nvPicPr>
          <p:cNvPr id="1026" name="Picture 2" descr="Знакомства – Бесплатные иконки: люди">
            <a:extLst>
              <a:ext uri="{FF2B5EF4-FFF2-40B4-BE49-F238E27FC236}">
                <a16:creationId xmlns:a16="http://schemas.microsoft.com/office/drawing/2014/main" id="{B188DFF2-B000-43B5-BBBF-6DB4C940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834" y="2336817"/>
            <a:ext cx="3576342" cy="357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14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EA7BA-2E9F-1F79-2C16-238ECD29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49675"/>
            <a:ext cx="4284420" cy="1615362"/>
          </a:xfrm>
        </p:spPr>
        <p:txBody>
          <a:bodyPr anchor="t">
            <a:normAutofit/>
          </a:bodyPr>
          <a:lstStyle/>
          <a:p>
            <a:r>
              <a:rPr lang="ru-RU" sz="4100" b="0" i="1" dirty="0">
                <a:solidFill>
                  <a:schemeClr val="bg1"/>
                </a:solidFill>
                <a:effectLst/>
                <a:latin typeface="Söhne"/>
              </a:rPr>
              <a:t>Присоединяйтесь к разговору!</a:t>
            </a: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608DFC-269C-48CD-B176-15DEB1DA2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2425546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CCD00-29E6-60D3-0363-2A0538E53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638" y="2629877"/>
            <a:ext cx="5200687" cy="35470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b="0" i="0" dirty="0">
                <a:solidFill>
                  <a:schemeClr val="tx2"/>
                </a:solidFill>
                <a:effectLst/>
                <a:latin typeface="Söhne"/>
              </a:rPr>
              <a:t>Присоединитесь к группе Telegram</a:t>
            </a:r>
          </a:p>
          <a:p>
            <a:pPr>
              <a:lnSpc>
                <a:spcPct val="150000"/>
              </a:lnSpc>
            </a:pPr>
            <a:r>
              <a:rPr lang="ru-RU" sz="2400" b="0" i="0" dirty="0">
                <a:solidFill>
                  <a:schemeClr val="tx2"/>
                </a:solidFill>
                <a:effectLst/>
                <a:latin typeface="Söhne"/>
              </a:rPr>
              <a:t>Поприветствуйте </a:t>
            </a:r>
            <a:r>
              <a:rPr lang="ru-RU" sz="2400" b="0" i="0" dirty="0" err="1">
                <a:solidFill>
                  <a:schemeClr val="tx2"/>
                </a:solidFill>
                <a:effectLst/>
                <a:latin typeface="Söhne"/>
              </a:rPr>
              <a:t>MeetCafeBot</a:t>
            </a:r>
            <a:endParaRPr lang="ru-RU" sz="2400" b="0" i="0" dirty="0">
              <a:solidFill>
                <a:schemeClr val="tx2"/>
              </a:solidFill>
              <a:effectLst/>
              <a:latin typeface="Söhne"/>
            </a:endParaRPr>
          </a:p>
          <a:p>
            <a:pPr>
              <a:lnSpc>
                <a:spcPct val="150000"/>
              </a:lnSpc>
            </a:pPr>
            <a:r>
              <a:rPr lang="ru-RU" sz="2400" b="0" i="0" dirty="0">
                <a:solidFill>
                  <a:schemeClr val="tx2"/>
                </a:solidFill>
                <a:effectLst/>
                <a:latin typeface="Söhne"/>
              </a:rPr>
              <a:t>Позвольте MeetCafeBot сделать свою магию!</a:t>
            </a:r>
          </a:p>
          <a:p>
            <a:endParaRPr lang="en-US" sz="2000" dirty="0"/>
          </a:p>
        </p:txBody>
      </p:sp>
      <p:pic>
        <p:nvPicPr>
          <p:cNvPr id="6" name="Picture 5" descr="A qr code with a logo&#10;&#10;Description automatically generated">
            <a:extLst>
              <a:ext uri="{FF2B5EF4-FFF2-40B4-BE49-F238E27FC236}">
                <a16:creationId xmlns:a16="http://schemas.microsoft.com/office/drawing/2014/main" id="{89500A4B-801B-FE9E-76C3-C40B16052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8" b="94008" l="1014" r="98818">
                        <a14:foregroundMark x1="27872" y1="8389" x2="29223" y2="16112"/>
                        <a14:foregroundMark x1="29223" y1="16112" x2="31757" y2="20107"/>
                        <a14:foregroundMark x1="12500" y1="18908" x2="20608" y2="32623"/>
                        <a14:foregroundMark x1="20608" y1="32623" x2="46622" y2="36751"/>
                        <a14:foregroundMark x1="46622" y1="36751" x2="51689" y2="28362"/>
                        <a14:foregroundMark x1="2711" y1="3400" x2="676" y2="4660"/>
                        <a14:foregroundMark x1="7770" y1="266" x2="3282" y2="3046"/>
                        <a14:foregroundMark x1="676" y1="4660" x2="4223" y2="61385"/>
                        <a14:foregroundMark x1="4223" y1="61385" x2="0" y2="76698"/>
                        <a14:foregroundMark x1="0" y1="76698" x2="2534" y2="87750"/>
                        <a14:foregroundMark x1="2534" y1="87750" x2="16385" y2="99334"/>
                        <a14:foregroundMark x1="16385" y1="99334" x2="86149" y2="90945"/>
                        <a14:foregroundMark x1="86149" y1="90945" x2="93750" y2="84021"/>
                        <a14:foregroundMark x1="93750" y1="84021" x2="86486" y2="39414"/>
                        <a14:foregroundMark x1="86486" y1="39414" x2="91554" y2="12117"/>
                        <a14:foregroundMark x1="91554" y1="12117" x2="77196" y2="2929"/>
                        <a14:foregroundMark x1="77196" y1="2929" x2="63851" y2="12117"/>
                        <a14:foregroundMark x1="63851" y1="12117" x2="42399" y2="16378"/>
                        <a14:foregroundMark x1="42399" y1="16378" x2="9966" y2="1065"/>
                        <a14:foregroundMark x1="9966" y1="1065" x2="3547" y2="6125"/>
                        <a14:foregroundMark x1="3547" y1="6125" x2="18243" y2="51664"/>
                        <a14:foregroundMark x1="18243" y1="51664" x2="12162" y2="90679"/>
                        <a14:foregroundMark x1="12162" y1="90679" x2="48311" y2="60453"/>
                        <a14:foregroundMark x1="48311" y1="60453" x2="79223" y2="50200"/>
                        <a14:foregroundMark x1="79223" y1="50200" x2="43581" y2="88948"/>
                        <a14:foregroundMark x1="43581" y1="88948" x2="58784" y2="81225"/>
                        <a14:foregroundMark x1="58784" y1="81225" x2="95946" y2="37017"/>
                        <a14:foregroundMark x1="95946" y1="37017" x2="85811" y2="27430"/>
                        <a14:foregroundMark x1="85811" y1="27430" x2="26689" y2="54194"/>
                        <a14:foregroundMark x1="26689" y1="54194" x2="78547" y2="13848"/>
                        <a14:foregroundMark x1="78547" y1="13848" x2="22635" y2="31425"/>
                        <a14:foregroundMark x1="22635" y1="31425" x2="11993" y2="47403"/>
                        <a14:foregroundMark x1="11993" y1="47403" x2="53041" y2="16245"/>
                        <a14:foregroundMark x1="53041" y1="16245" x2="66216" y2="13981"/>
                        <a14:foregroundMark x1="66216" y1="13981" x2="30068" y2="46072"/>
                        <a14:foregroundMark x1="30068" y1="46072" x2="80068" y2="20373"/>
                        <a14:foregroundMark x1="80068" y1="20373" x2="46284" y2="84554"/>
                        <a14:foregroundMark x1="46284" y1="84554" x2="22635" y2="83089"/>
                        <a14:foregroundMark x1="22635" y1="83089" x2="60304" y2="77497"/>
                        <a14:foregroundMark x1="60304" y1="77497" x2="44257" y2="77763"/>
                        <a14:foregroundMark x1="44257" y1="77763" x2="6757" y2="89214"/>
                        <a14:foregroundMark x1="6757" y1="89214" x2="19257" y2="94274"/>
                        <a14:foregroundMark x1="19257" y1="94274" x2="25169" y2="93742"/>
                        <a14:foregroundMark x1="17568" y1="4660" x2="9628" y2="8123"/>
                        <a14:foregroundMark x1="9628" y1="8123" x2="338" y2="17577"/>
                        <a14:foregroundMark x1="338" y1="17577" x2="3547" y2="68575"/>
                        <a14:foregroundMark x1="3547" y1="68575" x2="676" y2="39947"/>
                        <a14:foregroundMark x1="676" y1="39947" x2="8615" y2="98535"/>
                        <a14:foregroundMark x1="8615" y1="98535" x2="27703" y2="97204"/>
                        <a14:foregroundMark x1="27703" y1="97204" x2="44595" y2="99467"/>
                        <a14:foregroundMark x1="44595" y1="99467" x2="88345" y2="96937"/>
                        <a14:foregroundMark x1="88345" y1="96937" x2="94764" y2="84953"/>
                        <a14:foregroundMark x1="94764" y1="84953" x2="95439" y2="6658"/>
                        <a14:foregroundMark x1="95439" y1="6658" x2="76182" y2="1198"/>
                        <a14:foregroundMark x1="56085" y1="10656" x2="53547" y2="11851"/>
                        <a14:foregroundMark x1="76182" y1="1198" x2="64362" y2="6761"/>
                        <a14:foregroundMark x1="53547" y1="11851" x2="38176" y2="14913"/>
                        <a14:foregroundMark x1="32171" y1="7250" x2="31596" y2="6516"/>
                        <a14:foregroundMark x1="38176" y1="14913" x2="33541" y2="8998"/>
                        <a14:foregroundMark x1="29480" y1="5453" x2="21115" y2="3329"/>
                        <a14:foregroundMark x1="21115" y1="3329" x2="5912" y2="3862"/>
                        <a14:foregroundMark x1="1959" y1="5753" x2="1182" y2="6125"/>
                        <a14:foregroundMark x1="5912" y1="3862" x2="2151" y2="5662"/>
                        <a14:foregroundMark x1="8108" y1="11185" x2="16892" y2="21172"/>
                        <a14:foregroundMark x1="16892" y1="21172" x2="22635" y2="35286"/>
                        <a14:foregroundMark x1="22635" y1="35286" x2="49324" y2="44874"/>
                        <a14:foregroundMark x1="49324" y1="44874" x2="83953" y2="18908"/>
                        <a14:foregroundMark x1="83953" y1="18908" x2="91723" y2="7856"/>
                        <a14:foregroundMark x1="91723" y1="7856" x2="98480" y2="15979"/>
                        <a14:foregroundMark x1="98480" y1="15979" x2="94257" y2="94807"/>
                        <a14:foregroundMark x1="94257" y1="94807" x2="60135" y2="99601"/>
                        <a14:foregroundMark x1="60135" y1="99601" x2="21791" y2="96937"/>
                        <a14:foregroundMark x1="21791" y1="96937" x2="10473" y2="99334"/>
                        <a14:foregroundMark x1="10473" y1="99334" x2="1520" y2="97071"/>
                        <a14:foregroundMark x1="1520" y1="97071" x2="10304" y2="5326"/>
                        <a14:foregroundMark x1="10304" y1="5326" x2="17061" y2="133"/>
                        <a14:foregroundMark x1="17061" y1="133" x2="30743" y2="1864"/>
                        <a14:foregroundMark x1="33510" y1="8992" x2="37669" y2="19707"/>
                        <a14:foregroundMark x1="30743" y1="1864" x2="31218" y2="3088"/>
                        <a14:foregroundMark x1="37669" y1="19707" x2="62162" y2="17044"/>
                        <a14:foregroundMark x1="62162" y1="17044" x2="63996" y2="7260"/>
                        <a14:foregroundMark x1="65543" y1="5152" x2="88851" y2="1731"/>
                        <a14:foregroundMark x1="88851" y1="1731" x2="99155" y2="6658"/>
                        <a14:foregroundMark x1="99155" y1="6658" x2="97128" y2="13049"/>
                        <a14:foregroundMark x1="73649" y1="8123" x2="81926" y2="266"/>
                        <a14:foregroundMark x1="81926" y1="266" x2="96959" y2="2130"/>
                        <a14:foregroundMark x1="96959" y1="2130" x2="96453" y2="2530"/>
                        <a14:foregroundMark x1="25000" y1="60053" x2="19257" y2="81625"/>
                        <a14:foregroundMark x1="10135" y1="91744" x2="49831" y2="83755"/>
                        <a14:foregroundMark x1="37162" y1="76964" x2="38682" y2="70040"/>
                        <a14:foregroundMark x1="38682" y1="70040" x2="37162" y2="64048"/>
                        <a14:foregroundMark x1="1520" y1="3595" x2="2703" y2="4261"/>
                        <a14:foregroundMark x1="4899" y1="1598" x2="3378" y2="2130"/>
                        <a14:backgroundMark x1="44245" y1="6214" x2="57463" y2="6798"/>
                        <a14:backgroundMark x1="58882" y1="6131" x2="49324" y2="799"/>
                        <a14:backgroundMark x1="49324" y1="799" x2="38007" y2="3995"/>
                        <a14:backgroundMark x1="38007" y1="3995" x2="38926" y2="4546"/>
                        <a14:backgroundMark x1="46620" y1="8795" x2="48986" y2="9188"/>
                        <a14:backgroundMark x1="47475" y1="7227" x2="59628" y2="2929"/>
                        <a14:backgroundMark x1="59628" y1="2929" x2="45270" y2="2663"/>
                        <a14:backgroundMark x1="45270" y1="2663" x2="51351" y2="7190"/>
                        <a14:backgroundMark x1="40878" y1="7989" x2="46284" y2="9854"/>
                        <a14:backgroundMark x1="507" y1="133" x2="676" y2="1731"/>
                        <a14:backgroundMark x1="31250" y1="3063" x2="44764" y2="9854"/>
                        <a14:backgroundMark x1="44764" y1="9854" x2="63851" y2="7457"/>
                        <a14:backgroundMark x1="63851" y1="7457" x2="63851" y2="399"/>
                        <a14:backgroundMark x1="33108" y1="6258" x2="50676" y2="9454"/>
                        <a14:backgroundMark x1="50676" y1="9454" x2="62331" y2="5060"/>
                        <a14:backgroundMark x1="62331" y1="5060" x2="65709" y2="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90"/>
          <a:stretch/>
        </p:blipFill>
        <p:spPr>
          <a:xfrm>
            <a:off x="1412270" y="1863438"/>
            <a:ext cx="3031394" cy="405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21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" y="0"/>
            <a:ext cx="6099048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0E8668-41B5-0794-2E3C-582BE4D9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038" y="398193"/>
            <a:ext cx="5311207" cy="16621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0" i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Благодарим</a:t>
            </a:r>
            <a:r>
              <a:rPr lang="en-US" sz="4000" b="0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0" i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</a:t>
            </a:r>
            <a:r>
              <a:rPr lang="en-US" sz="4000" b="0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0" i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внимание</a:t>
            </a:r>
            <a:r>
              <a:rPr lang="en-US" sz="4000" b="0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!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420" y="4343144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Знакомства – Бесплатные иконки: люди">
            <a:extLst>
              <a:ext uri="{FF2B5EF4-FFF2-40B4-BE49-F238E27FC236}">
                <a16:creationId xmlns:a16="http://schemas.microsoft.com/office/drawing/2014/main" id="{961BB594-F752-4C50-950F-3E79D0869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362" y="1473049"/>
            <a:ext cx="3576342" cy="357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FB8945E-B4C7-4E2F-9505-161758B3F9C2}"/>
              </a:ext>
            </a:extLst>
          </p:cNvPr>
          <p:cNvSpPr/>
          <p:nvPr/>
        </p:nvSpPr>
        <p:spPr>
          <a:xfrm>
            <a:off x="746141" y="5236832"/>
            <a:ext cx="4805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solidFill>
                  <a:schemeClr val="bg1"/>
                </a:solidFill>
                <a:latin typeface="Söhne"/>
              </a:rPr>
              <a:t>MeetCafeBot</a:t>
            </a:r>
            <a:r>
              <a:rPr lang="en-US" i="1" dirty="0">
                <a:solidFill>
                  <a:schemeClr val="bg1"/>
                </a:solidFill>
                <a:latin typeface="Söhne"/>
              </a:rPr>
              <a:t> – </a:t>
            </a:r>
            <a:r>
              <a:rPr lang="ru-RU" i="1" dirty="0">
                <a:solidFill>
                  <a:schemeClr val="bg1"/>
                </a:solidFill>
                <a:latin typeface="Söhne"/>
              </a:rPr>
              <a:t>ваш путь к бесконечным возможностям в мире знакомств и общения!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E0533FD-0A01-4423-80AD-6B2DC58334F6}"/>
              </a:ext>
            </a:extLst>
          </p:cNvPr>
          <p:cNvSpPr/>
          <p:nvPr/>
        </p:nvSpPr>
        <p:spPr>
          <a:xfrm>
            <a:off x="6694019" y="3322306"/>
            <a:ext cx="2436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Söhne"/>
                <a:hlinkClick r:id="rId3"/>
              </a:rPr>
              <a:t>@nkhozin</a:t>
            </a:r>
            <a:endParaRPr lang="en-US" sz="2400" dirty="0">
              <a:latin typeface="Söhne"/>
            </a:endParaRPr>
          </a:p>
          <a:p>
            <a:r>
              <a:rPr lang="en-US" sz="2400" dirty="0">
                <a:latin typeface="Söhne"/>
                <a:hlinkClick r:id="rId4"/>
              </a:rPr>
              <a:t>@</a:t>
            </a:r>
            <a:r>
              <a:rPr lang="en-US" sz="2400" dirty="0" err="1">
                <a:latin typeface="Söhne"/>
                <a:hlinkClick r:id="rId4"/>
              </a:rPr>
              <a:t>Renzoafu</a:t>
            </a:r>
            <a:endParaRPr lang="en-US" sz="2400" dirty="0">
              <a:latin typeface="Söhne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6A5926-F2B3-4935-9CA7-CCD8EBEB1AF3}"/>
              </a:ext>
            </a:extLst>
          </p:cNvPr>
          <p:cNvSpPr/>
          <p:nvPr/>
        </p:nvSpPr>
        <p:spPr>
          <a:xfrm>
            <a:off x="6640038" y="2728785"/>
            <a:ext cx="4361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Команда</a:t>
            </a:r>
            <a:r>
              <a:rPr lang="ru-RU" sz="2400" dirty="0"/>
              <a:t> - </a:t>
            </a:r>
            <a:r>
              <a:rPr lang="en-US" sz="2400" dirty="0"/>
              <a:t>That IT (AI Talent Hub)</a:t>
            </a:r>
            <a:endParaRPr lang="ru-RU" sz="2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D2FAFD5-AB4B-4DD0-B7FE-D0BB2DB09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1214" y="4366004"/>
            <a:ext cx="723900" cy="9810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2E0E42-8F92-486A-BEF9-A53D54634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3904" y="2286531"/>
            <a:ext cx="838200" cy="5048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1FDC6E-C1CC-4856-AF23-6385FAE304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3904" y="4194553"/>
            <a:ext cx="10858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90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2.10.2023_12.25.37_REC">
            <a:hlinkClick r:id="" action="ppaction://media"/>
            <a:extLst>
              <a:ext uri="{FF2B5EF4-FFF2-40B4-BE49-F238E27FC236}">
                <a16:creationId xmlns:a16="http://schemas.microsoft.com/office/drawing/2014/main" id="{CAEEB6AF-B987-3F3E-6FF2-730D1EA157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0" y="0"/>
            <a:ext cx="7832785" cy="681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4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237</TotalTime>
  <Words>296</Words>
  <Application>Microsoft Office PowerPoint</Application>
  <PresentationFormat>Widescreen</PresentationFormat>
  <Paragraphs>47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Söhne</vt:lpstr>
      <vt:lpstr>Office Theme</vt:lpstr>
      <vt:lpstr>PowerPoint Presentation</vt:lpstr>
      <vt:lpstr>Добро пожаловать в MeetCafeBot!</vt:lpstr>
      <vt:lpstr>PowerPoint Presentation</vt:lpstr>
      <vt:lpstr>MeetCafeBot - простой и эффективный</vt:lpstr>
      <vt:lpstr>Будущее MeetCafeBot </vt:lpstr>
      <vt:lpstr>Монетизация</vt:lpstr>
      <vt:lpstr>Почему стоит выбрать MeetCafeBot?</vt:lpstr>
      <vt:lpstr>Присоединяйтесь к разговору!</vt:lpstr>
      <vt:lpstr>Благодарим за внимание!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Renzo Alexander Flores Ugarte</dc:creator>
  <cp:lastModifiedBy>Renzo Alexander Flores Ugarte</cp:lastModifiedBy>
  <cp:revision>3</cp:revision>
  <dcterms:created xsi:type="dcterms:W3CDTF">2023-10-21T18:13:51Z</dcterms:created>
  <dcterms:modified xsi:type="dcterms:W3CDTF">2023-10-22T09:38:05Z</dcterms:modified>
</cp:coreProperties>
</file>