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  <p:sldMasterId id="2147483674" r:id="rId3"/>
  </p:sldMasterIdLst>
  <p:notesMasterIdLst>
    <p:notesMasterId r:id="rId16"/>
  </p:notesMasterIdLst>
  <p:sldIdLst>
    <p:sldId id="256" r:id="rId4"/>
    <p:sldId id="257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7"/>
      <p:bold r:id="rId18"/>
      <p:italic r:id="rId19"/>
      <p:boldItalic r:id="rId20"/>
    </p:embeddedFont>
    <p:embeddedFont>
      <p:font typeface="Helvetica Neue" panose="020B0604020202020204" charset="0"/>
      <p:regular r:id="rId21"/>
      <p:bold r:id="rId22"/>
      <p:italic r:id="rId23"/>
      <p:boldItalic r:id="rId24"/>
    </p:embeddedFont>
    <p:embeddedFont>
      <p:font typeface="Montserrat" panose="00000500000000000000" pitchFamily="2" charset="-52"/>
      <p:regular r:id="rId25"/>
      <p:bold r:id="rId26"/>
      <p:italic r:id="rId27"/>
      <p:boldItalic r:id="rId28"/>
    </p:embeddedFont>
    <p:embeddedFont>
      <p:font typeface="Raleway" pitchFamily="2" charset="-52"/>
      <p:regular r:id="rId29"/>
      <p:bold r:id="rId30"/>
      <p:italic r:id="rId31"/>
      <p:boldItalic r:id="rId32"/>
    </p:embeddedFont>
    <p:embeddedFont>
      <p:font typeface="Raleway SemiBold" pitchFamily="2" charset="-52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jNzdf8HrbSiE7R6xusDrOU0X/r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139B8E1-B809-46B0-970E-7900C7D2C1E8}">
  <a:tblStyle styleId="{7139B8E1-B809-46B0-970E-7900C7D2C1E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customschemas.google.com/relationships/presentationmetadata" Target="meta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4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2" name="Google Shape;34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8" name="Google Shape;3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1 ВАРИАНТ ИСПОЛЬЗОВАНИЯ</a:t>
            </a:r>
            <a:endParaRPr/>
          </a:p>
        </p:txBody>
      </p:sp>
      <p:sp>
        <p:nvSpPr>
          <p:cNvPr id="192" name="Google Shape;1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6" name="Google Shape;2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0" name="Google Shape;2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8" name="Google Shape;2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0" name="Google Shape;2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4" name="Google Shape;30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dt" idx="10"/>
          </p:nvPr>
        </p:nvSpPr>
        <p:spPr>
          <a:xfrm>
            <a:off x="6208184" y="4767792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298450" y="465481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9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0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0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5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ние раздела 1">
  <p:cSld name="SECTION_HEADER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800"/>
              <a:buFont typeface="Raleway SemiBold"/>
              <a:buNone/>
              <a:defRPr b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E46962"/>
          </p15:clr>
        </p15:guide>
        <p15:guide id="2" orient="horz" pos="800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3" name="Google Shape;103;p2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4" name="Google Shape;104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1" name="Google Shape;111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3" name="Google Shape;123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6" name="Google Shape;126;p3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  <a:defRPr b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E46962"/>
          </p15:clr>
        </p15:guide>
        <p15:guide id="2" orient="horz" pos="800">
          <p15:clr>
            <a:srgbClr val="E46962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3"/>
          <p:cNvSpPr txBox="1">
            <a:spLocks noGrp="1"/>
          </p:cNvSpPr>
          <p:nvPr>
            <p:ph type="ctrTitle"/>
          </p:nvPr>
        </p:nvSpPr>
        <p:spPr>
          <a:xfrm>
            <a:off x="441819" y="1465988"/>
            <a:ext cx="3813600" cy="11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None/>
              <a:defRPr sz="3000">
                <a:solidFill>
                  <a:srgbClr val="9900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2" name="Google Shape;142;p33"/>
          <p:cNvSpPr txBox="1">
            <a:spLocks noGrp="1"/>
          </p:cNvSpPr>
          <p:nvPr>
            <p:ph type="subTitle" idx="1"/>
          </p:nvPr>
        </p:nvSpPr>
        <p:spPr>
          <a:xfrm>
            <a:off x="441819" y="2812219"/>
            <a:ext cx="42693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aleway"/>
              <a:buNone/>
              <a:defRPr sz="1700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43" name="Google Shape;143;p33"/>
          <p:cNvSpPr txBox="1">
            <a:spLocks noGrp="1"/>
          </p:cNvSpPr>
          <p:nvPr>
            <p:ph type="sldNum" idx="12"/>
          </p:nvPr>
        </p:nvSpPr>
        <p:spPr>
          <a:xfrm>
            <a:off x="-106904" y="4724286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4" name="Google Shape;144;p33"/>
          <p:cNvSpPr txBox="1"/>
          <p:nvPr/>
        </p:nvSpPr>
        <p:spPr>
          <a:xfrm>
            <a:off x="545478" y="3499856"/>
            <a:ext cx="4044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8">
          <p15:clr>
            <a:srgbClr val="E46962"/>
          </p15:clr>
        </p15:guide>
        <p15:guide id="2" orient="horz" pos="923">
          <p15:clr>
            <a:srgbClr val="E46962"/>
          </p15:clr>
        </p15:guide>
        <p15:guide id="3" pos="2968">
          <p15:clr>
            <a:srgbClr val="E46962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ш макет 1">
  <p:cSld name="CUSTOM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4"/>
          <p:cNvSpPr txBox="1">
            <a:spLocks noGrp="1"/>
          </p:cNvSpPr>
          <p:nvPr>
            <p:ph type="title"/>
          </p:nvPr>
        </p:nvSpPr>
        <p:spPr>
          <a:xfrm>
            <a:off x="432332" y="1957500"/>
            <a:ext cx="6181800" cy="1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147" name="Google Shape;147;p34"/>
          <p:cNvSpPr/>
          <p:nvPr/>
        </p:nvSpPr>
        <p:spPr>
          <a:xfrm>
            <a:off x="432332" y="1258838"/>
            <a:ext cx="1038900" cy="515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p34"/>
          <p:cNvSpPr txBox="1">
            <a:spLocks noGrp="1"/>
          </p:cNvSpPr>
          <p:nvPr>
            <p:ph type="title" idx="2"/>
          </p:nvPr>
        </p:nvSpPr>
        <p:spPr>
          <a:xfrm>
            <a:off x="432332" y="1221750"/>
            <a:ext cx="6181800" cy="8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aleway SemiBold"/>
              <a:buNone/>
              <a:defRPr sz="2200" b="0">
                <a:solidFill>
                  <a:schemeClr val="lt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2">
          <p15:clr>
            <a:srgbClr val="E46962"/>
          </p15:clr>
        </p15:guide>
        <p15:guide id="2" orient="horz" pos="793">
          <p15:clr>
            <a:srgbClr val="E46962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2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2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7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7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6" name="Google Shape;156;p37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157" name="Google Shape;157;p37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1_Title and body 2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8"/>
          <p:cNvPicPr preferRelativeResize="0"/>
          <p:nvPr/>
        </p:nvPicPr>
        <p:blipFill rotWithShape="1">
          <a:blip r:embed="rId2">
            <a:alphaModFix/>
          </a:blip>
          <a:srcRect t="1755" r="2181" b="4320"/>
          <a:stretch/>
        </p:blipFill>
        <p:spPr>
          <a:xfrm>
            <a:off x="5397690" y="0"/>
            <a:ext cx="3746309" cy="5143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8"/>
          <p:cNvPicPr preferRelativeResize="0"/>
          <p:nvPr/>
        </p:nvPicPr>
        <p:blipFill rotWithShape="1">
          <a:blip r:embed="rId3">
            <a:alphaModFix amt="32000"/>
          </a:blip>
          <a:srcRect/>
          <a:stretch/>
        </p:blipFill>
        <p:spPr>
          <a:xfrm>
            <a:off x="132603" y="4283434"/>
            <a:ext cx="1314430" cy="79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8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64848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8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3" name="Google Shape;163;p38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164" name="Google Shape;164;p38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1_Title and body 3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391827" y="-157074"/>
            <a:ext cx="1277952" cy="1827647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9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9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9" name="Google Shape;169;p39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170" name="Google Shape;170;p39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>
            <a:endParaRPr/>
          </a:p>
        </p:txBody>
      </p:sp>
      <p:sp>
        <p:nvSpPr>
          <p:cNvPr id="174" name="Google Shape;174;p4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>
            <a:endParaRPr/>
          </a:p>
        </p:txBody>
      </p:sp>
      <p:sp>
        <p:nvSpPr>
          <p:cNvPr id="175" name="Google Shape;175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176" name="Google Shape;176;p40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4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4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44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4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7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7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47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8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8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8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"/>
              <a:buNone/>
              <a:defRPr sz="2700" b="1" i="0" u="none" strike="noStrike" cap="none">
                <a:solidFill>
                  <a:srgbClr val="8F00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303017" cy="5185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23005" y="277235"/>
            <a:ext cx="1025173" cy="396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4906" y="249944"/>
            <a:ext cx="765356" cy="595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"/>
          <p:cNvSpPr txBox="1"/>
          <p:nvPr/>
        </p:nvSpPr>
        <p:spPr>
          <a:xfrm>
            <a:off x="289240" y="1999359"/>
            <a:ext cx="414337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VR </a:t>
            </a:r>
            <a:r>
              <a:rPr lang="ru-RU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Машина скорой помощи</a:t>
            </a:r>
            <a:endParaRPr lang="en-US" sz="2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r>
              <a:rPr lang="ru-RU" sz="2000" dirty="0">
                <a:latin typeface="Montserrat" panose="00000500000000000000" pitchFamily="2" charset="-52"/>
              </a:rPr>
              <a:t>Для студентов и фельдшеров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86" name="Google Shape;186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80921" y="317090"/>
            <a:ext cx="1115247" cy="316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126" y="277235"/>
            <a:ext cx="1067037" cy="461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56500" y="2662492"/>
            <a:ext cx="2481008" cy="24810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37B423-C139-DF8C-F150-31ABE400DB09}"/>
              </a:ext>
            </a:extLst>
          </p:cNvPr>
          <p:cNvSpPr txBox="1"/>
          <p:nvPr/>
        </p:nvSpPr>
        <p:spPr>
          <a:xfrm>
            <a:off x="0" y="4518633"/>
            <a:ext cx="47261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Спикеры: Лидер Батнина Дарья</a:t>
            </a:r>
            <a:r>
              <a:rPr lang="ru-RU"/>
              <a:t>, Аналитики </a:t>
            </a:r>
            <a:r>
              <a:rPr lang="ru-RU" dirty="0"/>
              <a:t>данных Гараева Лейла и Карцева Алина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2"/>
          <p:cNvSpPr txBox="1">
            <a:spLocks noGrp="1"/>
          </p:cNvSpPr>
          <p:nvPr>
            <p:ph type="title"/>
          </p:nvPr>
        </p:nvSpPr>
        <p:spPr>
          <a:xfrm>
            <a:off x="456817" y="278156"/>
            <a:ext cx="4655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>
                <a:solidFill>
                  <a:schemeClr val="dk1"/>
                </a:solidFill>
              </a:rPr>
              <a:t>КОМАНДА СТАРТАПА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334" name="Google Shape;334;p12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" name="Google Shape;335;p12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2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7" name="Google Shape;337;p12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8" name="Google Shape;338;p12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9" name="Google Shape;339;p12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0D44B19-E1FC-0B55-902D-545113981D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476237"/>
              </p:ext>
            </p:extLst>
          </p:nvPr>
        </p:nvGraphicFramePr>
        <p:xfrm>
          <a:off x="627321" y="999459"/>
          <a:ext cx="7495954" cy="403926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747977">
                  <a:extLst>
                    <a:ext uri="{9D8B030D-6E8A-4147-A177-3AD203B41FA5}">
                      <a16:colId xmlns:a16="http://schemas.microsoft.com/office/drawing/2014/main" val="928877705"/>
                    </a:ext>
                  </a:extLst>
                </a:gridCol>
                <a:gridCol w="3747977">
                  <a:extLst>
                    <a:ext uri="{9D8B030D-6E8A-4147-A177-3AD203B41FA5}">
                      <a16:colId xmlns:a16="http://schemas.microsoft.com/office/drawing/2014/main" val="1298516890"/>
                    </a:ext>
                  </a:extLst>
                </a:gridCol>
              </a:tblGrid>
              <a:tr h="50490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Роль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Фамилия Имя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4767867"/>
                  </a:ext>
                </a:extLst>
              </a:tr>
              <a:tr h="50490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Лидер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Батнина Дарья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781917"/>
                  </a:ext>
                </a:extLst>
              </a:tr>
              <a:tr h="50490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Дизайнер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Маликова Дарья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996773"/>
                  </a:ext>
                </a:extLst>
              </a:tr>
              <a:tr h="50490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Аналитик данных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Есипова Анна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250152"/>
                  </a:ext>
                </a:extLst>
              </a:tr>
              <a:tr h="50490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Генератор идей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Клименко София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090753"/>
                  </a:ext>
                </a:extLst>
              </a:tr>
              <a:tr h="50490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Аналитик данных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Карцева Алина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773497"/>
                  </a:ext>
                </a:extLst>
              </a:tr>
              <a:tr h="50490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Интервьюер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Полякова Варвара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620030"/>
                  </a:ext>
                </a:extLst>
              </a:tr>
              <a:tr h="50490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Аналитик данных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2"/>
                          </a:solidFill>
                        </a:rPr>
                        <a:t>Гараева Лейла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27132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3"/>
          <p:cNvSpPr txBox="1">
            <a:spLocks noGrp="1"/>
          </p:cNvSpPr>
          <p:nvPr>
            <p:ph type="title"/>
          </p:nvPr>
        </p:nvSpPr>
        <p:spPr>
          <a:xfrm>
            <a:off x="1544617" y="582331"/>
            <a:ext cx="4655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800" dirty="0">
                <a:solidFill>
                  <a:schemeClr val="dk1"/>
                </a:solidFill>
              </a:rPr>
              <a:t>ПЛАНЫ РАЗВИТИЯ</a:t>
            </a:r>
            <a:endParaRPr sz="2800" dirty="0">
              <a:solidFill>
                <a:schemeClr val="dk1"/>
              </a:solidFill>
            </a:endParaRPr>
          </a:p>
        </p:txBody>
      </p:sp>
      <p:sp>
        <p:nvSpPr>
          <p:cNvPr id="345" name="Google Shape;345;p13"/>
          <p:cNvSpPr txBox="1">
            <a:spLocks noGrp="1"/>
          </p:cNvSpPr>
          <p:nvPr>
            <p:ph type="body" idx="1"/>
          </p:nvPr>
        </p:nvSpPr>
        <p:spPr>
          <a:xfrm>
            <a:off x="0" y="1314745"/>
            <a:ext cx="8788123" cy="334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</a:pPr>
            <a:endParaRPr lang="ru-RU" sz="1300" dirty="0">
              <a:solidFill>
                <a:srgbClr val="132C40"/>
              </a:solidFill>
            </a:endParaRPr>
          </a:p>
          <a:p>
            <a:pPr lvl="0" indent="-228600">
              <a:buClr>
                <a:srgbClr val="132C40"/>
              </a:buClr>
              <a:buSzPts val="1300"/>
              <a:buNone/>
            </a:pPr>
            <a:r>
              <a:rPr lang="ru-RU" sz="1300" b="1" dirty="0">
                <a:solidFill>
                  <a:srgbClr val="132C40"/>
                </a:solidFill>
              </a:rPr>
              <a:t>· </a:t>
            </a:r>
            <a:r>
              <a:rPr lang="ru-RU" sz="1400" b="1" dirty="0">
                <a:solidFill>
                  <a:srgbClr val="132C40"/>
                </a:solidFill>
              </a:rPr>
              <a:t>Краткосрочные (6 месяцев):</a:t>
            </a:r>
            <a:br>
              <a:rPr lang="ru-RU" sz="1300" dirty="0">
                <a:solidFill>
                  <a:srgbClr val="132C40"/>
                </a:solidFill>
              </a:rPr>
            </a:br>
            <a:r>
              <a:rPr lang="ru-RU" sz="1300" dirty="0">
                <a:solidFill>
                  <a:srgbClr val="132C40"/>
                </a:solidFill>
              </a:rPr>
              <a:t>1. Проведение </a:t>
            </a:r>
            <a:r>
              <a:rPr lang="ru-RU" sz="1300" dirty="0" err="1">
                <a:solidFill>
                  <a:srgbClr val="132C40"/>
                </a:solidFill>
              </a:rPr>
              <a:t>касдева</a:t>
            </a:r>
            <a:r>
              <a:rPr lang="ru-RU" sz="1300" dirty="0">
                <a:solidFill>
                  <a:srgbClr val="132C40"/>
                </a:solidFill>
              </a:rPr>
              <a:t> для выявления основных функций</a:t>
            </a:r>
            <a:br>
              <a:rPr lang="ru-RU" sz="1300" dirty="0">
                <a:solidFill>
                  <a:srgbClr val="132C40"/>
                </a:solidFill>
              </a:rPr>
            </a:br>
            <a:r>
              <a:rPr lang="ru-RU" sz="1300" dirty="0">
                <a:solidFill>
                  <a:srgbClr val="132C40"/>
                </a:solidFill>
              </a:rPr>
              <a:t>2. Осуществить поиск специалистов </a:t>
            </a:r>
            <a:r>
              <a:rPr lang="en-US" sz="1300" dirty="0">
                <a:solidFill>
                  <a:srgbClr val="132C40"/>
                </a:solidFill>
              </a:rPr>
              <a:t>IT</a:t>
            </a:r>
            <a:r>
              <a:rPr lang="ru-RU" sz="1300" dirty="0">
                <a:solidFill>
                  <a:srgbClr val="132C40"/>
                </a:solidFill>
              </a:rPr>
              <a:t>, составление ТЗ</a:t>
            </a:r>
            <a:br>
              <a:rPr lang="ru-RU" sz="1300" dirty="0">
                <a:solidFill>
                  <a:srgbClr val="132C40"/>
                </a:solidFill>
              </a:rPr>
            </a:br>
            <a:r>
              <a:rPr lang="ru-RU" sz="1300" dirty="0">
                <a:solidFill>
                  <a:srgbClr val="132C40"/>
                </a:solidFill>
              </a:rPr>
              <a:t>3. Определить детально </a:t>
            </a:r>
            <a:r>
              <a:rPr lang="ru-RU" sz="1300" dirty="0" err="1">
                <a:solidFill>
                  <a:srgbClr val="132C40"/>
                </a:solidFill>
              </a:rPr>
              <a:t>фин</a:t>
            </a:r>
            <a:r>
              <a:rPr lang="ru-RU" sz="1300" dirty="0">
                <a:solidFill>
                  <a:srgbClr val="132C40"/>
                </a:solidFill>
              </a:rPr>
              <a:t> модель</a:t>
            </a:r>
          </a:p>
          <a:p>
            <a:pPr lvl="0" indent="-228600">
              <a:buClr>
                <a:srgbClr val="132C40"/>
              </a:buClr>
              <a:buSzPts val="1300"/>
              <a:buNone/>
            </a:pPr>
            <a:r>
              <a:rPr lang="ru-RU" sz="1300" dirty="0">
                <a:solidFill>
                  <a:srgbClr val="132C40"/>
                </a:solidFill>
              </a:rPr>
              <a:t>· </a:t>
            </a:r>
            <a:r>
              <a:rPr lang="ru-RU" sz="1400" b="1" dirty="0">
                <a:solidFill>
                  <a:srgbClr val="132C40"/>
                </a:solidFill>
              </a:rPr>
              <a:t>Среднесрочные (1-3 года):</a:t>
            </a:r>
            <a:br>
              <a:rPr lang="ru-RU" sz="1400" b="1" dirty="0">
                <a:solidFill>
                  <a:srgbClr val="132C40"/>
                </a:solidFill>
              </a:rPr>
            </a:br>
            <a:r>
              <a:rPr lang="ru-RU" sz="1300" dirty="0">
                <a:solidFill>
                  <a:srgbClr val="132C40"/>
                </a:solidFill>
              </a:rPr>
              <a:t>1. Создание и тестирование прототипа, собрать данные и кейсы</a:t>
            </a:r>
          </a:p>
          <a:p>
            <a:pPr lvl="0" indent="-228600">
              <a:buClr>
                <a:srgbClr val="132C40"/>
              </a:buClr>
              <a:buSzPts val="1300"/>
              <a:buNone/>
            </a:pPr>
            <a:r>
              <a:rPr lang="ru-RU" sz="1300" dirty="0">
                <a:solidFill>
                  <a:srgbClr val="132C40"/>
                </a:solidFill>
              </a:rPr>
              <a:t>     2. Нанять ключевых сотрудников в отделы продаж и маркетинга</a:t>
            </a:r>
          </a:p>
          <a:p>
            <a:pPr lvl="0" indent="-228600">
              <a:buClr>
                <a:srgbClr val="132C40"/>
              </a:buClr>
              <a:buSzPts val="1300"/>
              <a:buNone/>
            </a:pPr>
            <a:r>
              <a:rPr lang="ru-RU" sz="1300" dirty="0">
                <a:solidFill>
                  <a:srgbClr val="132C40"/>
                </a:solidFill>
              </a:rPr>
              <a:t>     3. Привлечение партнеров и финансирования</a:t>
            </a: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300"/>
              <a:buNone/>
            </a:pPr>
            <a:r>
              <a:rPr lang="ru-RU" sz="1300" dirty="0">
                <a:solidFill>
                  <a:srgbClr val="132C40"/>
                </a:solidFill>
              </a:rPr>
              <a:t>  </a:t>
            </a:r>
            <a:r>
              <a:rPr lang="ru-RU" sz="1400" b="1" dirty="0">
                <a:solidFill>
                  <a:srgbClr val="132C40"/>
                </a:solidFill>
              </a:rPr>
              <a:t>· Долгосрочные (3-5 лет):</a:t>
            </a: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300"/>
              <a:buNone/>
            </a:pPr>
            <a:r>
              <a:rPr lang="ru-RU" sz="1300" dirty="0">
                <a:solidFill>
                  <a:srgbClr val="132C40"/>
                </a:solidFill>
              </a:rPr>
              <a:t>     1. Стать стандартом оснащения для скорой помощи в крупных мегаполисах.</a:t>
            </a: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300"/>
              <a:buNone/>
            </a:pPr>
            <a:r>
              <a:rPr lang="ru-RU" sz="1300" dirty="0">
                <a:solidFill>
                  <a:srgbClr val="132C40"/>
                </a:solidFill>
              </a:rPr>
              <a:t>  </a:t>
            </a:r>
            <a:endParaRPr sz="1300" dirty="0">
              <a:solidFill>
                <a:srgbClr val="132C40"/>
              </a:solidFill>
            </a:endParaRPr>
          </a:p>
        </p:txBody>
      </p:sp>
      <p:sp>
        <p:nvSpPr>
          <p:cNvPr id="346" name="Google Shape;346;p13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7" name="Google Shape;347;p13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3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15" y="656236"/>
            <a:ext cx="539947" cy="539947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3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1" name="Google Shape;351;p13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2" name="Google Shape;352;p13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3" name="Google Shape;353;p13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4"/>
          <p:cNvSpPr txBox="1">
            <a:spLocks noGrp="1"/>
          </p:cNvSpPr>
          <p:nvPr>
            <p:ph type="title"/>
          </p:nvPr>
        </p:nvSpPr>
        <p:spPr>
          <a:xfrm>
            <a:off x="456817" y="154363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КОНТАКТЫ ЛИДЕРА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361" name="Google Shape;361;p14"/>
          <p:cNvSpPr txBox="1">
            <a:spLocks noGrp="1"/>
          </p:cNvSpPr>
          <p:nvPr>
            <p:ph type="body" idx="1"/>
          </p:nvPr>
        </p:nvSpPr>
        <p:spPr>
          <a:xfrm>
            <a:off x="456818" y="2454581"/>
            <a:ext cx="36036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2000" dirty="0" err="1">
                <a:solidFill>
                  <a:srgbClr val="132C40"/>
                </a:solidFill>
              </a:rPr>
              <a:t>Батнина</a:t>
            </a:r>
            <a:r>
              <a:rPr lang="ru-RU" sz="2000" dirty="0">
                <a:solidFill>
                  <a:srgbClr val="132C40"/>
                </a:solidFill>
              </a:rPr>
              <a:t> Дарья Вячеславовна</a:t>
            </a: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2000" dirty="0">
                <a:solidFill>
                  <a:srgbClr val="132C40"/>
                </a:solidFill>
              </a:rPr>
              <a:t>Данные и как связаться:</a:t>
            </a: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2000" dirty="0">
                <a:solidFill>
                  <a:srgbClr val="132C40"/>
                </a:solidFill>
              </a:rPr>
              <a:t>Номер телефона: +79397051920</a:t>
            </a: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2000" dirty="0">
                <a:solidFill>
                  <a:srgbClr val="132C40"/>
                </a:solidFill>
              </a:rPr>
              <a:t>Телеграмм:@</a:t>
            </a:r>
            <a:r>
              <a:rPr lang="ru-RU" sz="2000" dirty="0" err="1">
                <a:solidFill>
                  <a:srgbClr val="132C40"/>
                </a:solidFill>
              </a:rPr>
              <a:t>b_dashulka</a:t>
            </a:r>
            <a:endParaRPr lang="ru-RU" sz="2000" dirty="0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rgbClr val="132C4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1F0B2EA-05E4-5085-965B-1552A120F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9246" y="2535298"/>
            <a:ext cx="2200847" cy="1975275"/>
          </a:xfrm>
          <a:prstGeom prst="rect">
            <a:avLst/>
          </a:prstGeom>
        </p:spPr>
      </p:pic>
      <p:sp>
        <p:nvSpPr>
          <p:cNvPr id="362" name="Google Shape;362;p14"/>
          <p:cNvSpPr txBox="1">
            <a:spLocks noGrp="1"/>
          </p:cNvSpPr>
          <p:nvPr>
            <p:ph type="body" idx="1"/>
          </p:nvPr>
        </p:nvSpPr>
        <p:spPr>
          <a:xfrm>
            <a:off x="4351972" y="2454581"/>
            <a:ext cx="36036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rgbClr val="132C40"/>
              </a:solidFill>
            </a:endParaRPr>
          </a:p>
        </p:txBody>
      </p:sp>
      <p:sp>
        <p:nvSpPr>
          <p:cNvPr id="363" name="Google Shape;363;p14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4" name="Google Shape;364;p14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4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" name="Google Shape;36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726" y="656231"/>
            <a:ext cx="539947" cy="539947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4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8" name="Google Shape;368;p14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9" name="Google Shape;369;p14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0" name="Google Shape;370;p14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"/>
          <p:cNvSpPr txBox="1"/>
          <p:nvPr/>
        </p:nvSpPr>
        <p:spPr>
          <a:xfrm>
            <a:off x="7440246" y="312615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"/>
          <p:cNvSpPr/>
          <p:nvPr/>
        </p:nvSpPr>
        <p:spPr>
          <a:xfrm>
            <a:off x="7229232" y="0"/>
            <a:ext cx="1914000" cy="369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7" name="Google Shape;197;p2"/>
          <p:cNvSpPr/>
          <p:nvPr/>
        </p:nvSpPr>
        <p:spPr>
          <a:xfrm>
            <a:off x="7494444" y="3461532"/>
            <a:ext cx="1648500" cy="16938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8" name="Google Shape;198;p2"/>
          <p:cNvSpPr/>
          <p:nvPr/>
        </p:nvSpPr>
        <p:spPr>
          <a:xfrm>
            <a:off x="7494443" y="321818"/>
            <a:ext cx="1648500" cy="15699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9" name="Google Shape;199;p2"/>
          <p:cNvSpPr/>
          <p:nvPr/>
        </p:nvSpPr>
        <p:spPr>
          <a:xfrm>
            <a:off x="7494443" y="1891712"/>
            <a:ext cx="1648500" cy="15699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0" name="Google Shape;20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4182" y="3916831"/>
            <a:ext cx="869415" cy="869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84189" y="671990"/>
            <a:ext cx="869415" cy="86941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"/>
          <p:cNvSpPr/>
          <p:nvPr/>
        </p:nvSpPr>
        <p:spPr>
          <a:xfrm>
            <a:off x="7229232" y="309844"/>
            <a:ext cx="265500" cy="48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3" name="Google Shape;203;p2"/>
          <p:cNvSpPr txBox="1"/>
          <p:nvPr/>
        </p:nvSpPr>
        <p:spPr>
          <a:xfrm>
            <a:off x="-15742" y="1430222"/>
            <a:ext cx="7000933" cy="341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6096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</a:pPr>
            <a:r>
              <a:rPr lang="ru-RU" b="1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b="1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Улучшение качества оказания медицинских услуг через обучение персонала:</a:t>
            </a:r>
          </a:p>
          <a:p>
            <a:pPr marL="7810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</a:pPr>
            <a:r>
              <a:rPr lang="ru-RU" b="1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Дефицит специалистов</a:t>
            </a:r>
            <a:r>
              <a:rPr lang="ru-RU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: Врачи узкой специальности физически не могут присутствовать на каждом вызове. </a:t>
            </a:r>
            <a:r>
              <a:rPr lang="ru-RU" b="1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· </a:t>
            </a:r>
          </a:p>
          <a:p>
            <a:pPr marL="7810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</a:pPr>
            <a:r>
              <a:rPr lang="ru-RU" b="1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"Золотой час" в медицине</a:t>
            </a:r>
            <a:r>
              <a:rPr lang="ru-RU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: Исход многих критических состояний решается в первые 60 минут. Быстрая и точная оказанная услуга при транспортировке позволяет начать правильное лечение еще до прибытия в стационар.</a:t>
            </a:r>
          </a:p>
          <a:p>
            <a:pPr marL="7810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</a:pPr>
            <a:r>
              <a:rPr lang="ru-RU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b="1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Развитие телемедицины </a:t>
            </a:r>
            <a:r>
              <a:rPr lang="ru-RU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: Технологии удаленного </a:t>
            </a:r>
            <a:r>
              <a:rPr lang="ru-RU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обучения и практики</a:t>
            </a:r>
            <a:r>
              <a:rPr lang="ru-RU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стали стандартом.</a:t>
            </a:r>
          </a:p>
          <a:p>
            <a:pPr marL="7810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</a:pPr>
            <a:r>
              <a:rPr lang="ru-RU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b="1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Зрелость VR/AR технологий</a:t>
            </a:r>
            <a:r>
              <a:rPr lang="ru-RU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: Современные VR-шлемы стали легче, надежнее, имеют лучшее разрешение и отслеживание, что делает их применимыми в стрессовых полевых условиях.</a:t>
            </a:r>
          </a:p>
          <a:p>
            <a:pPr marL="7810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</a:pPr>
            <a:r>
              <a:rPr lang="ru-RU" b="1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Пандемический опыт</a:t>
            </a:r>
            <a:r>
              <a:rPr lang="ru-RU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: COVID-19 ускорил внедрение удаленных решений в здравоохранении, показав их эффективность.</a:t>
            </a:r>
          </a:p>
        </p:txBody>
      </p:sp>
      <p:sp>
        <p:nvSpPr>
          <p:cNvPr id="204" name="Google Shape;204;p2"/>
          <p:cNvSpPr txBox="1"/>
          <p:nvPr/>
        </p:nvSpPr>
        <p:spPr>
          <a:xfrm>
            <a:off x="532950" y="915175"/>
            <a:ext cx="6208200" cy="6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750" tIns="77750" rIns="77750" bIns="777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0" i="0" u="none" strike="noStrike" cap="none" dirty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АКТУАЛЬНОСТЬ ПРОЕКТА</a:t>
            </a:r>
            <a:endParaRPr sz="3000" b="0" i="0" u="none" strike="noStrike" cap="none" dirty="0">
              <a:solidFill>
                <a:srgbClr val="8F00FF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205" name="Google Shape;205;p2"/>
          <p:cNvGrpSpPr/>
          <p:nvPr/>
        </p:nvGrpSpPr>
        <p:grpSpPr>
          <a:xfrm>
            <a:off x="0" y="681925"/>
            <a:ext cx="4728304" cy="97200"/>
            <a:chOff x="0" y="692501"/>
            <a:chExt cx="2624940" cy="97200"/>
          </a:xfrm>
        </p:grpSpPr>
        <p:sp>
          <p:nvSpPr>
            <p:cNvPr id="206" name="Google Shape;206;p2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"/>
          <p:cNvSpPr txBox="1">
            <a:spLocks noGrp="1"/>
          </p:cNvSpPr>
          <p:nvPr>
            <p:ph type="title"/>
          </p:nvPr>
        </p:nvSpPr>
        <p:spPr>
          <a:xfrm>
            <a:off x="456818" y="1270100"/>
            <a:ext cx="4655700" cy="1225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 dirty="0">
                <a:solidFill>
                  <a:schemeClr val="dk1"/>
                </a:solidFill>
              </a:rPr>
              <a:t>ПРОБЛЕМА</a:t>
            </a:r>
            <a:br>
              <a:rPr lang="ru" sz="3000" dirty="0">
                <a:solidFill>
                  <a:schemeClr val="dk1"/>
                </a:solidFill>
              </a:rPr>
            </a:br>
            <a:r>
              <a:rPr lang="ru-RU" sz="1400" b="1" dirty="0">
                <a:solidFill>
                  <a:schemeClr val="bg2"/>
                </a:solidFill>
              </a:rPr>
              <a:t>Почему важна качественная отработка навыков работников скорой медицинской помощи?</a:t>
            </a:r>
            <a:br>
              <a:rPr lang="ru-RU" sz="1400" b="1" dirty="0">
                <a:solidFill>
                  <a:schemeClr val="bg2"/>
                </a:solidFill>
              </a:rPr>
            </a:br>
            <a:endParaRPr sz="1400" b="1" dirty="0">
              <a:solidFill>
                <a:schemeClr val="bg2"/>
              </a:solidFill>
            </a:endParaRPr>
          </a:p>
        </p:txBody>
      </p:sp>
      <p:sp>
        <p:nvSpPr>
          <p:cNvPr id="229" name="Google Shape;229;p4"/>
          <p:cNvSpPr txBox="1">
            <a:spLocks noGrp="1"/>
          </p:cNvSpPr>
          <p:nvPr>
            <p:ph type="body" idx="1"/>
          </p:nvPr>
        </p:nvSpPr>
        <p:spPr>
          <a:xfrm>
            <a:off x="530725" y="2359866"/>
            <a:ext cx="6568200" cy="2559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 </a:t>
            </a:r>
            <a:r>
              <a:rPr lang="ru-RU" b="1" dirty="0">
                <a:solidFill>
                  <a:srgbClr val="132C40"/>
                </a:solidFill>
              </a:rPr>
              <a:t>Разрыв в качестве помощи</a:t>
            </a:r>
            <a:r>
              <a:rPr lang="ru-RU" dirty="0">
                <a:solidFill>
                  <a:srgbClr val="132C40"/>
                </a:solidFill>
              </a:rPr>
              <a:t>: начинающим практикантам может не хватать узкоспециализированных знаний для принятия сложных решений.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 </a:t>
            </a:r>
            <a:r>
              <a:rPr lang="ru-RU" b="1" dirty="0">
                <a:solidFill>
                  <a:srgbClr val="132C40"/>
                </a:solidFill>
              </a:rPr>
              <a:t>Потеря времени</a:t>
            </a:r>
            <a:r>
              <a:rPr lang="ru-RU" dirty="0">
                <a:solidFill>
                  <a:srgbClr val="132C40"/>
                </a:solidFill>
              </a:rPr>
              <a:t>: неуверенная работа на практике может привести к потере времени, если пациента нужно везти в профильную клинику.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b="1" dirty="0">
                <a:solidFill>
                  <a:srgbClr val="132C40"/>
                </a:solidFill>
              </a:rPr>
              <a:t>Стресс и когнитивная нагрузка</a:t>
            </a:r>
            <a:r>
              <a:rPr lang="ru-RU" dirty="0">
                <a:solidFill>
                  <a:srgbClr val="132C40"/>
                </a:solidFill>
              </a:rPr>
              <a:t>: Парамедики работают в условиях крайнего стресса, где высока вероятность ошибки. Наш проект нацелен на помощь в отработке реальных случаев, что поможет снизить риски и стресс парамедиков.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b="1" dirty="0">
                <a:solidFill>
                  <a:srgbClr val="132C40"/>
                </a:solidFill>
              </a:rPr>
              <a:t>Неравенство в доступе к практике</a:t>
            </a:r>
            <a:r>
              <a:rPr lang="ru-RU" dirty="0">
                <a:solidFill>
                  <a:srgbClr val="132C40"/>
                </a:solidFill>
              </a:rPr>
              <a:t>: не всегда удается качественно подготовиться к своим первым шагам в профессии.</a:t>
            </a:r>
            <a:endParaRPr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dirty="0">
              <a:solidFill>
                <a:srgbClr val="132C40"/>
              </a:solidFill>
            </a:endParaRPr>
          </a:p>
          <a:p>
            <a:pPr marL="10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dirty="0">
              <a:solidFill>
                <a:srgbClr val="132C40"/>
              </a:solidFill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1" name="Google Shape;231;p4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4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4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4" name="Google Shape;234;p4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5" name="Google Shape;235;p4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6" name="Google Shape;236;p4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37" name="Google Shape;23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25" y="656236"/>
            <a:ext cx="539947" cy="539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349E8F-DBF5-1A4C-3290-58E7577A76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376" y="106417"/>
            <a:ext cx="3500758" cy="19596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"/>
          <p:cNvSpPr txBox="1">
            <a:spLocks noGrp="1"/>
          </p:cNvSpPr>
          <p:nvPr>
            <p:ph type="title"/>
          </p:nvPr>
        </p:nvSpPr>
        <p:spPr>
          <a:xfrm>
            <a:off x="456818" y="1389599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 dirty="0">
                <a:solidFill>
                  <a:schemeClr val="dk1"/>
                </a:solidFill>
              </a:rPr>
              <a:t>ЦЕЛЕВАЯ АУДИТОРИЯ</a:t>
            </a:r>
            <a:endParaRPr sz="3000" dirty="0">
              <a:solidFill>
                <a:schemeClr val="dk1"/>
              </a:solidFill>
            </a:endParaRPr>
          </a:p>
        </p:txBody>
      </p:sp>
      <p:sp>
        <p:nvSpPr>
          <p:cNvPr id="243" name="Google Shape;243;p5"/>
          <p:cNvSpPr txBox="1">
            <a:spLocks noGrp="1"/>
          </p:cNvSpPr>
          <p:nvPr>
            <p:ph type="body" idx="1"/>
          </p:nvPr>
        </p:nvSpPr>
        <p:spPr>
          <a:xfrm>
            <a:off x="124358" y="1969199"/>
            <a:ext cx="8407666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387350" indent="-285750">
              <a:buSzPts val="1800"/>
            </a:pPr>
            <a:r>
              <a:rPr lang="ru-RU" sz="1400" b="1" dirty="0">
                <a:solidFill>
                  <a:srgbClr val="132C40"/>
                </a:solidFill>
              </a:rPr>
              <a:t> Прямые покупатели:</a:t>
            </a:r>
          </a:p>
          <a:p>
            <a:pPr marL="101600" indent="0">
              <a:buSzPts val="1800"/>
              <a:buNone/>
            </a:pPr>
            <a:r>
              <a:rPr lang="ru-RU" sz="1300" dirty="0">
                <a:solidFill>
                  <a:srgbClr val="132C40"/>
                </a:solidFill>
              </a:rPr>
              <a:t>  ·</a:t>
            </a:r>
            <a:r>
              <a:rPr lang="ru-RU" sz="1300" b="1" dirty="0">
                <a:solidFill>
                  <a:srgbClr val="132C40"/>
                </a:solidFill>
              </a:rPr>
              <a:t>Государственные и муниципальные службы скорой помощи</a:t>
            </a:r>
            <a:r>
              <a:rPr lang="ru-RU" sz="1300" dirty="0">
                <a:solidFill>
                  <a:srgbClr val="132C40"/>
                </a:solidFill>
              </a:rPr>
              <a:t>: Крупнейший и самый вероятный заказчик.</a:t>
            </a:r>
          </a:p>
          <a:p>
            <a:pPr marL="101600" indent="0">
              <a:buSzPts val="1800"/>
              <a:buNone/>
            </a:pPr>
            <a:r>
              <a:rPr lang="ru-RU" sz="1300" dirty="0">
                <a:solidFill>
                  <a:srgbClr val="132C40"/>
                </a:solidFill>
              </a:rPr>
              <a:t> · </a:t>
            </a:r>
            <a:r>
              <a:rPr lang="ru-RU" sz="1300" b="1" dirty="0">
                <a:solidFill>
                  <a:srgbClr val="132C40"/>
                </a:solidFill>
              </a:rPr>
              <a:t>Частные службы скорой помощи</a:t>
            </a:r>
            <a:r>
              <a:rPr lang="ru-RU" sz="1300" dirty="0">
                <a:solidFill>
                  <a:srgbClr val="132C40"/>
                </a:solidFill>
              </a:rPr>
              <a:t>: Как конкурентное преимущество для привлечения корпоративных клиентов.</a:t>
            </a:r>
          </a:p>
          <a:p>
            <a:pPr marL="101600" indent="0">
              <a:buSzPts val="1800"/>
              <a:buNone/>
            </a:pPr>
            <a:r>
              <a:rPr lang="ru-RU" sz="1300" dirty="0">
                <a:solidFill>
                  <a:srgbClr val="132C40"/>
                </a:solidFill>
              </a:rPr>
              <a:t> · </a:t>
            </a:r>
            <a:r>
              <a:rPr lang="ru-RU" sz="1300" b="1" dirty="0">
                <a:solidFill>
                  <a:srgbClr val="132C40"/>
                </a:solidFill>
              </a:rPr>
              <a:t>Крупные больницы и медицинские центры</a:t>
            </a:r>
            <a:r>
              <a:rPr lang="ru-RU" sz="1300" dirty="0">
                <a:solidFill>
                  <a:srgbClr val="132C40"/>
                </a:solidFill>
              </a:rPr>
              <a:t>: Для координации работы своей "скорой" и приема сложных пациентов.</a:t>
            </a:r>
          </a:p>
          <a:p>
            <a:pPr marL="387350" indent="-285750">
              <a:buSzPts val="1800"/>
            </a:pPr>
            <a:r>
              <a:rPr lang="ru-RU" sz="1300" dirty="0">
                <a:solidFill>
                  <a:srgbClr val="132C40"/>
                </a:solidFill>
              </a:rPr>
              <a:t> </a:t>
            </a:r>
            <a:r>
              <a:rPr lang="ru-RU" sz="1400" b="1" dirty="0">
                <a:solidFill>
                  <a:srgbClr val="132C40"/>
                </a:solidFill>
              </a:rPr>
              <a:t>Конечные пользователи</a:t>
            </a:r>
            <a:r>
              <a:rPr lang="ru-RU" sz="1300" dirty="0">
                <a:solidFill>
                  <a:srgbClr val="132C40"/>
                </a:solidFill>
              </a:rPr>
              <a:t>:</a:t>
            </a:r>
          </a:p>
          <a:p>
            <a:pPr marL="101600" indent="0">
              <a:buSzPts val="1800"/>
              <a:buNone/>
            </a:pPr>
            <a:r>
              <a:rPr lang="ru-RU" sz="1300" dirty="0">
                <a:solidFill>
                  <a:srgbClr val="132C40"/>
                </a:solidFill>
              </a:rPr>
              <a:t> · Бригады парамедиков: непосредственные пользователи оборудования в полевых условиях</a:t>
            </a:r>
          </a:p>
          <a:p>
            <a:pPr marL="101600" indent="0">
              <a:buSzPts val="1800"/>
              <a:buNone/>
            </a:pPr>
            <a:r>
              <a:rPr lang="ru-RU" sz="1300" dirty="0">
                <a:solidFill>
                  <a:srgbClr val="132C40"/>
                </a:solidFill>
              </a:rPr>
              <a:t> · Врачи-специалисты (эксперты).</a:t>
            </a:r>
            <a:endParaRPr sz="1300" dirty="0">
              <a:solidFill>
                <a:srgbClr val="132C40"/>
              </a:solidFill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5" name="Google Shape;245;p5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5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5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8" name="Google Shape;248;p5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9" name="Google Shape;249;p5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0" name="Google Shape;250;p5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51" name="Google Shape;25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30" y="656240"/>
            <a:ext cx="539947" cy="539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6AFCCE-2446-FCA6-1237-864088F64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9706" y="113256"/>
            <a:ext cx="3085080" cy="20885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6"/>
          <p:cNvSpPr txBox="1">
            <a:spLocks noGrp="1"/>
          </p:cNvSpPr>
          <p:nvPr>
            <p:ph type="title"/>
          </p:nvPr>
        </p:nvSpPr>
        <p:spPr>
          <a:xfrm>
            <a:off x="456817" y="154363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РЕШЕНИЕ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257" name="Google Shape;257;p6"/>
          <p:cNvSpPr txBox="1">
            <a:spLocks noGrp="1"/>
          </p:cNvSpPr>
          <p:nvPr>
            <p:ph type="body" idx="1"/>
          </p:nvPr>
        </p:nvSpPr>
        <p:spPr>
          <a:xfrm>
            <a:off x="401716" y="2238552"/>
            <a:ext cx="7993200" cy="162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285750" indent="-285750"/>
            <a:r>
              <a:rPr lang="ru-RU" sz="1600" b="1" dirty="0">
                <a:solidFill>
                  <a:schemeClr val="bg2"/>
                </a:solidFill>
                <a:latin typeface="Raleway" pitchFamily="2" charset="-52"/>
              </a:rPr>
              <a:t>Наша </a:t>
            </a:r>
            <a:r>
              <a:rPr lang="en-US" sz="1600" b="1" dirty="0">
                <a:solidFill>
                  <a:schemeClr val="bg2"/>
                </a:solidFill>
                <a:latin typeface="Raleway" pitchFamily="2" charset="-52"/>
                <a:ea typeface="Arial"/>
                <a:cs typeface="Arial"/>
                <a:sym typeface="Arial"/>
              </a:rPr>
              <a:t>VR </a:t>
            </a:r>
            <a:r>
              <a:rPr lang="ru-RU" sz="1600" b="1" dirty="0">
                <a:solidFill>
                  <a:schemeClr val="bg2"/>
                </a:solidFill>
                <a:latin typeface="Raleway" pitchFamily="2" charset="-52"/>
                <a:ea typeface="Arial"/>
                <a:cs typeface="Arial"/>
                <a:sym typeface="Arial"/>
              </a:rPr>
              <a:t>Машина скорой помощи состоит из 3 элементов:</a:t>
            </a:r>
            <a:endParaRPr lang="en-US" sz="1600" b="1" dirty="0">
              <a:solidFill>
                <a:schemeClr val="bg2"/>
              </a:solidFill>
              <a:latin typeface="Raleway" pitchFamily="2" charset="-52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r>
              <a:rPr lang="ru-RU" sz="1400" dirty="0">
                <a:solidFill>
                  <a:srgbClr val="132C40"/>
                </a:solidFill>
                <a:latin typeface="Raleway" pitchFamily="2" charset="-52"/>
              </a:rPr>
              <a:t>· Защищенный </a:t>
            </a:r>
            <a:r>
              <a:rPr lang="ru-RU" sz="1400" b="1" dirty="0">
                <a:solidFill>
                  <a:srgbClr val="132C40"/>
                </a:solidFill>
                <a:latin typeface="Raleway" pitchFamily="2" charset="-52"/>
              </a:rPr>
              <a:t>VR-шлем</a:t>
            </a:r>
            <a:r>
              <a:rPr lang="ru-RU" sz="1400" dirty="0">
                <a:solidFill>
                  <a:srgbClr val="132C40"/>
                </a:solidFill>
                <a:latin typeface="Raleway" pitchFamily="2" charset="-52"/>
              </a:rPr>
              <a:t> с камерами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132C40"/>
                </a:solidFill>
                <a:latin typeface="Raleway" pitchFamily="2" charset="-52"/>
              </a:rPr>
              <a:t>· </a:t>
            </a:r>
            <a:r>
              <a:rPr lang="ru-RU" sz="1400" b="1" dirty="0">
                <a:solidFill>
                  <a:srgbClr val="132C40"/>
                </a:solidFill>
                <a:latin typeface="Raleway" pitchFamily="2" charset="-52"/>
              </a:rPr>
              <a:t>ПО</a:t>
            </a:r>
            <a:r>
              <a:rPr lang="ru-RU" sz="1400" dirty="0">
                <a:solidFill>
                  <a:srgbClr val="132C40"/>
                </a:solidFill>
                <a:latin typeface="Raleway" pitchFamily="2" charset="-52"/>
              </a:rPr>
              <a:t> (для практики): Передает в реальном времени "взгляд" парамедика, данные о пациенте (ЭКГ, пульс, сатурация.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132C40"/>
                </a:solidFill>
                <a:latin typeface="Raleway" pitchFamily="2" charset="-52"/>
              </a:rPr>
              <a:t>· Компактный </a:t>
            </a:r>
            <a:r>
              <a:rPr lang="ru-RU" sz="1400" b="1" dirty="0">
                <a:solidFill>
                  <a:srgbClr val="132C40"/>
                </a:solidFill>
                <a:latin typeface="Raleway" pitchFamily="2" charset="-52"/>
              </a:rPr>
              <a:t>кейс для хранения </a:t>
            </a:r>
            <a:r>
              <a:rPr lang="ru-RU" sz="1400" dirty="0">
                <a:solidFill>
                  <a:srgbClr val="132C40"/>
                </a:solidFill>
                <a:latin typeface="Raleway" pitchFamily="2" charset="-52"/>
              </a:rPr>
              <a:t>и </a:t>
            </a:r>
            <a:r>
              <a:rPr lang="ru-RU" sz="1400" b="1" dirty="0">
                <a:solidFill>
                  <a:srgbClr val="132C40"/>
                </a:solidFill>
                <a:latin typeface="Raleway" pitchFamily="2" charset="-52"/>
              </a:rPr>
              <a:t>зарядки</a:t>
            </a:r>
            <a:r>
              <a:rPr lang="ru-RU" sz="1400" dirty="0">
                <a:solidFill>
                  <a:srgbClr val="132C40"/>
                </a:solidFill>
                <a:latin typeface="Raleway" pitchFamily="2" charset="-52"/>
              </a:rPr>
              <a:t>.</a:t>
            </a:r>
          </a:p>
          <a:p>
            <a:pPr marL="285750" indent="-285750"/>
            <a:endParaRPr lang="ru-RU" sz="1300" dirty="0">
              <a:solidFill>
                <a:srgbClr val="132C40"/>
              </a:solidFill>
            </a:endParaRPr>
          </a:p>
        </p:txBody>
      </p:sp>
      <p:sp>
        <p:nvSpPr>
          <p:cNvPr id="258" name="Google Shape;258;p6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9" name="Google Shape;259;p6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6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6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2" name="Google Shape;262;p6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3" name="Google Shape;263;p6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4" name="Google Shape;264;p6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5" name="Google Shape;26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21" y="656236"/>
            <a:ext cx="539947" cy="539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1" name="Google Shape;271;p7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7"/>
          <p:cNvSpPr/>
          <p:nvPr/>
        </p:nvSpPr>
        <p:spPr>
          <a:xfrm>
            <a:off x="456826" y="1270150"/>
            <a:ext cx="2846700" cy="51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7"/>
          <p:cNvSpPr txBox="1"/>
          <p:nvPr/>
        </p:nvSpPr>
        <p:spPr>
          <a:xfrm>
            <a:off x="198316" y="2088579"/>
            <a:ext cx="6936600" cy="283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8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Зарубежные аналоги:</a:t>
            </a:r>
            <a:endParaRPr lang="en-US" sz="18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8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1. Health </a:t>
            </a:r>
            <a:r>
              <a:rPr lang="ru-RU" sz="18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Scholars</a:t>
            </a:r>
            <a:r>
              <a:rPr lang="ru-RU" sz="18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(США)</a:t>
            </a:r>
            <a:endParaRPr lang="en-US" sz="18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en-US" sz="18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2. Oxford Medical Simulation (</a:t>
            </a:r>
            <a:r>
              <a:rPr lang="ru-RU" sz="18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Великобритания)</a:t>
            </a:r>
            <a:endParaRPr lang="en-US" sz="18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en-US" sz="18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3.SimX / OMS (</a:t>
            </a:r>
            <a:r>
              <a:rPr lang="ru-RU" sz="18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США)</a:t>
            </a:r>
            <a:endParaRPr lang="en-US" sz="18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8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4. Флагманские продукты от </a:t>
            </a:r>
            <a:r>
              <a:rPr lang="ru-RU" sz="18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Laerdal</a:t>
            </a:r>
            <a:r>
              <a:rPr lang="ru-RU" sz="18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, CAE </a:t>
            </a:r>
            <a:r>
              <a:rPr lang="ru-RU" sz="18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Healthcare</a:t>
            </a:r>
            <a:endParaRPr lang="ru-RU" sz="18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endParaRPr lang="ru-RU" sz="1800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15240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</a:pPr>
            <a:r>
              <a:rPr lang="ru-RU" sz="18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В РФ аналоги отсутствуют.</a:t>
            </a:r>
            <a:endParaRPr lang="en-US" sz="18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15240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</a:pPr>
            <a:endParaRPr lang="ru-RU" sz="12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endParaRPr lang="ru-RU" sz="12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4" name="Google Shape;274;p7"/>
          <p:cNvSpPr txBox="1">
            <a:spLocks noGrp="1"/>
          </p:cNvSpPr>
          <p:nvPr>
            <p:ph type="title"/>
          </p:nvPr>
        </p:nvSpPr>
        <p:spPr>
          <a:xfrm>
            <a:off x="456825" y="1235650"/>
            <a:ext cx="2846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>
                <a:solidFill>
                  <a:schemeClr val="lt1"/>
                </a:solidFill>
              </a:rPr>
              <a:t>КОНКУРЕНТЫ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275" name="Google Shape;275;p7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7" name="Google Shape;277;p7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8" name="Google Shape;278;p7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37EC43-05F5-1554-067D-544056BC6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953" y="136039"/>
            <a:ext cx="4089170" cy="23001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9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3" name="Google Shape;293;p9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9"/>
          <p:cNvSpPr/>
          <p:nvPr/>
        </p:nvSpPr>
        <p:spPr>
          <a:xfrm>
            <a:off x="456818" y="1270144"/>
            <a:ext cx="1568400" cy="51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9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>
                <a:solidFill>
                  <a:schemeClr val="lt1"/>
                </a:solidFill>
              </a:rPr>
              <a:t>РЫНОК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297" name="Google Shape;297;p9"/>
          <p:cNvSpPr txBox="1">
            <a:spLocks noGrp="1"/>
          </p:cNvSpPr>
          <p:nvPr>
            <p:ph type="body" idx="1"/>
          </p:nvPr>
        </p:nvSpPr>
        <p:spPr>
          <a:xfrm>
            <a:off x="457200" y="1886183"/>
            <a:ext cx="7993200" cy="272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sz="1400" dirty="0"/>
              <a:t>Общий доступный рынок (TAM): Глобальный рынок телемедицины и услуг скорой помощи. 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sz="1400" dirty="0"/>
              <a:t> Целевой рынок (SAM): Крупные городские службы скорой помощи, частные клиники и вузы. 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sz="1400" dirty="0"/>
              <a:t>Доля рынка (SOM): На начальном этапе — пилотные проекты в 1-2 крупных городах Самарской области. Цель — запустить пилотные проекты в 3 образовательных организациях, в первый год в Самарской области.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dirty="0"/>
          </a:p>
        </p:txBody>
      </p:sp>
      <p:sp>
        <p:nvSpPr>
          <p:cNvPr id="298" name="Google Shape;298;p9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9" name="Google Shape;299;p9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0" name="Google Shape;300;p9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1" name="Google Shape;301;p9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0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8" name="Google Shape;308;p10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0"/>
          <p:cNvSpPr/>
          <p:nvPr/>
        </p:nvSpPr>
        <p:spPr>
          <a:xfrm>
            <a:off x="310513" y="405031"/>
            <a:ext cx="3524700" cy="59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0"/>
          <p:cNvSpPr txBox="1">
            <a:spLocks noGrp="1"/>
          </p:cNvSpPr>
          <p:nvPr>
            <p:ph type="title"/>
          </p:nvPr>
        </p:nvSpPr>
        <p:spPr>
          <a:xfrm>
            <a:off x="310513" y="353131"/>
            <a:ext cx="4655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 dirty="0">
                <a:solidFill>
                  <a:schemeClr val="lt1"/>
                </a:solidFill>
              </a:rPr>
              <a:t>БИЗНЕС-МОДЕЛЬ</a:t>
            </a:r>
            <a:endParaRPr sz="3000" dirty="0">
              <a:solidFill>
                <a:schemeClr val="lt1"/>
              </a:solidFill>
            </a:endParaRPr>
          </a:p>
        </p:txBody>
      </p:sp>
      <p:sp>
        <p:nvSpPr>
          <p:cNvPr id="311" name="Google Shape;311;p10"/>
          <p:cNvSpPr txBox="1">
            <a:spLocks noGrp="1"/>
          </p:cNvSpPr>
          <p:nvPr>
            <p:ph type="body" idx="1"/>
          </p:nvPr>
        </p:nvSpPr>
        <p:spPr>
          <a:xfrm>
            <a:off x="457200" y="1178404"/>
            <a:ext cx="7847160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0" lvl="0" indent="0">
              <a:lnSpc>
                <a:spcPct val="150000"/>
              </a:lnSpc>
              <a:buClr>
                <a:schemeClr val="dk1"/>
              </a:buClr>
              <a:buNone/>
            </a:pPr>
            <a:r>
              <a:rPr lang="ru-RU" b="1" dirty="0"/>
              <a:t>Покупатель приобретает VR-оборудование и лицензию на использование ПО.</a:t>
            </a:r>
          </a:p>
          <a:p>
            <a:pPr marL="260350" indent="-171450">
              <a:lnSpc>
                <a:spcPct val="150000"/>
              </a:lnSpc>
              <a:buClr>
                <a:schemeClr val="dk1"/>
              </a:buClr>
            </a:pPr>
            <a:r>
              <a:rPr lang="ru-RU" b="1" dirty="0"/>
              <a:t>Состав услуги: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ежемесячная подписка на одну оснащенную машину скорой помощи.</a:t>
            </a:r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/>
              <a:t>Что входит в подписку:</a:t>
            </a:r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/>
              <a:t>  · Доступ к облачной платформе (режимы обучения) и ПО.</a:t>
            </a:r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/>
              <a:t>  · Техническая поддержка и обновления.</a:t>
            </a:r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/>
              <a:t>  · Базовое обучение.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b="1" dirty="0"/>
              <a:t>Дополнительные услуги:</a:t>
            </a:r>
          </a:p>
          <a:p>
            <a:pPr marL="88900" lvl="0" indent="0">
              <a:lnSpc>
                <a:spcPct val="150000"/>
              </a:lnSpc>
              <a:buClr>
                <a:schemeClr val="dk1"/>
              </a:buClr>
              <a:buNone/>
            </a:pPr>
            <a:r>
              <a:rPr lang="ru-RU" dirty="0"/>
              <a:t>  · Аренда VR-оборудования с ПО.</a:t>
            </a:r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/>
              <a:t>  · Интеграция с больничными информационными системами (HIS).</a:t>
            </a:r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/>
              <a:t>  · Расширенная аналитика и отчетность.</a:t>
            </a:r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/>
              <a:t>  · Обучение и сертификация бригад.</a:t>
            </a:r>
          </a:p>
        </p:txBody>
      </p:sp>
      <p:sp>
        <p:nvSpPr>
          <p:cNvPr id="312" name="Google Shape;312;p10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3" name="Google Shape;313;p10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4" name="Google Shape;314;p10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1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b="1">
                <a:latin typeface="Raleway"/>
                <a:ea typeface="Raleway"/>
                <a:cs typeface="Raleway"/>
                <a:sym typeface="Raleway"/>
              </a:rPr>
              <a:t>ТЕКУЩИЕ РЕЗУЛЬТАТЫ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1" name="Google Shape;321;p11"/>
          <p:cNvSpPr txBox="1">
            <a:spLocks noGrp="1"/>
          </p:cNvSpPr>
          <p:nvPr>
            <p:ph type="body" idx="1"/>
          </p:nvPr>
        </p:nvSpPr>
        <p:spPr>
          <a:xfrm>
            <a:off x="456817" y="2094240"/>
            <a:ext cx="7993200" cy="238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</a:pPr>
            <a:r>
              <a:rPr lang="ru-RU" sz="1800" dirty="0"/>
              <a:t>Разработка идеи и концепции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</a:pPr>
            <a:r>
              <a:rPr lang="ru-RU" sz="1800" dirty="0"/>
              <a:t>Сбор команды и распределение ролей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</a:pPr>
            <a:r>
              <a:rPr lang="ru-RU" sz="1800" dirty="0"/>
              <a:t>Описание основных функций модели, планирование и анализ рынка</a:t>
            </a:r>
            <a:endParaRPr sz="1800" dirty="0"/>
          </a:p>
        </p:txBody>
      </p:sp>
      <p:sp>
        <p:nvSpPr>
          <p:cNvPr id="322" name="Google Shape;322;p11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3" name="Google Shape;323;p11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4" name="Google Shape;324;p11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5" name="Google Shape;325;p11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8F00FF"/>
      </a:dk1>
      <a:lt1>
        <a:srgbClr val="FFFFFF"/>
      </a:lt1>
      <a:dk2>
        <a:srgbClr val="000000"/>
      </a:dk2>
      <a:lt2>
        <a:srgbClr val="000000"/>
      </a:lt2>
      <a:accent1>
        <a:srgbClr val="FBB3C1"/>
      </a:accent1>
      <a:accent2>
        <a:srgbClr val="FCAF17"/>
      </a:accent2>
      <a:accent3>
        <a:srgbClr val="FD493D"/>
      </a:accent3>
      <a:accent4>
        <a:srgbClr val="DBE6FD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738</Words>
  <Application>Microsoft Office PowerPoint</Application>
  <PresentationFormat>Экран (16:9)</PresentationFormat>
  <Paragraphs>98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Raleway SemiBold</vt:lpstr>
      <vt:lpstr>Century Gothic</vt:lpstr>
      <vt:lpstr>Arial</vt:lpstr>
      <vt:lpstr>Raleway</vt:lpstr>
      <vt:lpstr>Helvetica Neue</vt:lpstr>
      <vt:lpstr>Montserrat</vt:lpstr>
      <vt:lpstr>Calibri</vt:lpstr>
      <vt:lpstr>Тема Office</vt:lpstr>
      <vt:lpstr>Simple Light</vt:lpstr>
      <vt:lpstr>Simple Light</vt:lpstr>
      <vt:lpstr>Презентация PowerPoint</vt:lpstr>
      <vt:lpstr>Презентация PowerPoint</vt:lpstr>
      <vt:lpstr>ПРОБЛЕМА Почему важна качественная отработка навыков работников скорой медицинской помощи? </vt:lpstr>
      <vt:lpstr>ЦЕЛЕВАЯ АУДИТОРИЯ</vt:lpstr>
      <vt:lpstr>РЕШЕНИЕ</vt:lpstr>
      <vt:lpstr>КОНКУРЕНТЫ</vt:lpstr>
      <vt:lpstr>РЫНОК</vt:lpstr>
      <vt:lpstr>БИЗНЕС-МОДЕЛЬ</vt:lpstr>
      <vt:lpstr>ТЕКУЩИЕ РЕЗУЛЬТАТЫ</vt:lpstr>
      <vt:lpstr>КОМАНДА СТАРТАПА</vt:lpstr>
      <vt:lpstr>ПЛАНЫ РАЗВИТИЯ</vt:lpstr>
      <vt:lpstr>КОНТАКТЫ ЛИДЕРА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Persona</dc:creator>
  <cp:lastModifiedBy>Дарья Батнина</cp:lastModifiedBy>
  <cp:revision>14</cp:revision>
  <dcterms:modified xsi:type="dcterms:W3CDTF">2025-10-29T11:12:58Z</dcterms:modified>
</cp:coreProperties>
</file>