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6858000" cx="12192000"/>
  <p:notesSz cx="6858000" cy="9144000"/>
  <p:embeddedFontLst>
    <p:embeddedFont>
      <p:font typeface="Helvetica Neue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93">
          <p15:clr>
            <a:srgbClr val="A4A3A4"/>
          </p15:clr>
        </p15:guide>
        <p15:guide id="3" orient="horz" pos="1502">
          <p15:clr>
            <a:srgbClr val="A4A3A4"/>
          </p15:clr>
        </p15:guide>
      </p15:sldGuideLst>
    </p:ext>
    <p:ext uri="GoogleSlidesCustomDataVersion2">
      <go:slidesCustomData xmlns:go="http://customooxmlschemas.google.com/" r:id="rId26" roundtripDataSignature="AMtx7mjrJxV6iCoN1O5tbAtQB3NKhrmx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040C711-9FC5-4FB8-BAA7-21D1F95858F9}">
  <a:tblStyle styleId="{E040C711-9FC5-4FB8-BAA7-21D1F95858F9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wholeTbl>
    <a:band1H>
      <a:tcTxStyle/>
    </a:band1H>
    <a:band2H>
      <a:tcTxStyle b="off" i="off"/>
      <a:tcStyle>
        <a:fill>
          <a:solidFill>
            <a:srgbClr val="FFFFFF"/>
          </a:solidFill>
        </a:fill>
      </a:tcStyle>
    </a:band2H>
    <a:band1V>
      <a:tcTxStyle/>
    </a:band1V>
    <a:band2V>
      <a:tcTxStyle/>
    </a:band2V>
    <a:lastCol>
      <a:tcTxStyle/>
    </a:lastCol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93"/>
        <p:guide pos="1502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HelveticaNeue-regular.fntdata"/><Relationship Id="rId21" Type="http://schemas.openxmlformats.org/officeDocument/2006/relationships/slide" Target="slides/slide15.xml"/><Relationship Id="rId24" Type="http://schemas.openxmlformats.org/officeDocument/2006/relationships/font" Target="fonts/HelveticaNeue-italic.fntdata"/><Relationship Id="rId23" Type="http://schemas.openxmlformats.org/officeDocument/2006/relationships/font" Target="fonts/HelveticaNeue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customschemas.google.com/relationships/presentationmetadata" Target="metadata"/><Relationship Id="rId25" Type="http://schemas.openxmlformats.org/officeDocument/2006/relationships/font" Target="fonts/HelveticaNeue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Google Shape;101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1f58c3b31d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1f58c3b31d_0_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1f58c3b31d_0_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1f58c3b31d_0_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1f58c3b31d_0_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1f58c3b31d_0_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0" name="Google Shape;340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1f6999fc3a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31f6999fc3a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f6999fc3a_0_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31f6999fc3a_0_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12"/>
          <p:cNvSpPr txBox="1"/>
          <p:nvPr>
            <p:ph idx="1" type="body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indent="-228600" lvl="1" marL="914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indent="-228600" lvl="2" marL="1371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indent="-228600" lvl="3" marL="1828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indent="-228600" lvl="4" marL="22860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" name="Google Shape;12;p12"/>
          <p:cNvSpPr txBox="1"/>
          <p:nvPr>
            <p:ph idx="12" type="sldNum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2" type="sldNum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>
  <p:cSld name="Заголовок раздела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" type="body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2" type="sldNum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>
  <p:cSld name="Два объекта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/>
        </p:nvSpPr>
        <p:spPr>
          <a:xfrm>
            <a:off x="510703" y="1925952"/>
            <a:ext cx="6518934" cy="70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sp>
        <p:nvSpPr>
          <p:cNvPr id="23" name="Google Shape;23;p15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к ответу! </a:t>
            </a:r>
            <a:endParaRPr b="0" i="0" sz="1200" u="none" cap="none" strike="noStrik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24" name="Google Shape;24;p15"/>
          <p:cNvSpPr txBox="1"/>
          <p:nvPr/>
        </p:nvSpPr>
        <p:spPr>
          <a:xfrm>
            <a:off x="6944993" y="3175193"/>
            <a:ext cx="4345769" cy="1158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Плюсы</a:t>
            </a:r>
            <a:endParaRPr b="0" i="0" sz="1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Минусы</a:t>
            </a:r>
            <a:endParaRPr b="0" i="0" sz="1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Сомнительные моменты</a:t>
            </a:r>
            <a:endParaRPr/>
          </a:p>
        </p:txBody>
      </p:sp>
      <p:sp>
        <p:nvSpPr>
          <p:cNvPr id="25" name="Google Shape;25;p15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6" name="Google Shape;26;p15"/>
          <p:cNvGrpSpPr/>
          <p:nvPr/>
        </p:nvGrpSpPr>
        <p:grpSpPr>
          <a:xfrm>
            <a:off x="9488631" y="6157384"/>
            <a:ext cx="2343183" cy="705156"/>
            <a:chOff x="-2" y="-2"/>
            <a:chExt cx="2343182" cy="705155"/>
          </a:xfrm>
        </p:grpSpPr>
        <p:sp>
          <p:nvSpPr>
            <p:cNvPr id="27" name="Google Shape;27;p15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" name="Google Shape;28;p15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ДОКЛАДА</a:t>
              </a:r>
              <a:endParaRPr/>
            </a:p>
          </p:txBody>
        </p:sp>
      </p:grpSp>
      <p:pic>
        <p:nvPicPr>
          <p:cNvPr descr="Рисунок 9" id="29" name="Google Shape;29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15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31" name="Google Shape;31;p15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" name="Google Shape;32;p15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</p:grpSp>
      <p:grpSp>
        <p:nvGrpSpPr>
          <p:cNvPr id="33" name="Google Shape;33;p15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34" name="Google Shape;34;p15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" name="Google Shape;35;p15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36" name="Google Shape;36;p15"/>
          <p:cNvSpPr txBox="1"/>
          <p:nvPr>
            <p:ph idx="12" type="sldNum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>
  <p:cSld name="Сравнение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6"/>
          <p:cNvSpPr/>
          <p:nvPr/>
        </p:nvSpPr>
        <p:spPr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" name="Google Shape;39;p16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pic>
        <p:nvPicPr>
          <p:cNvPr descr="Рисунок 9" id="40" name="Google Shape;4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6"/>
          <p:cNvSpPr txBox="1"/>
          <p:nvPr/>
        </p:nvSpPr>
        <p:spPr>
          <a:xfrm>
            <a:off x="6249911" y="227512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2" name="Google Shape;42;p16"/>
          <p:cNvSpPr txBox="1"/>
          <p:nvPr/>
        </p:nvSpPr>
        <p:spPr>
          <a:xfrm>
            <a:off x="6141718" y="3165168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43" name="Google Shape;43;p16"/>
          <p:cNvSpPr txBox="1"/>
          <p:nvPr/>
        </p:nvSpPr>
        <p:spPr>
          <a:xfrm>
            <a:off x="9319724" y="1625929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44" name="Google Shape;44;p16"/>
          <p:cNvSpPr txBox="1"/>
          <p:nvPr/>
        </p:nvSpPr>
        <p:spPr>
          <a:xfrm>
            <a:off x="9832523" y="4088596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45" name="Google Shape;45;p16"/>
          <p:cNvSpPr txBox="1"/>
          <p:nvPr/>
        </p:nvSpPr>
        <p:spPr>
          <a:xfrm>
            <a:off x="6207392" y="4738556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46" name="Google Shape;46;p16"/>
          <p:cNvSpPr txBox="1"/>
          <p:nvPr/>
        </p:nvSpPr>
        <p:spPr>
          <a:xfrm>
            <a:off x="6297379" y="1736275"/>
            <a:ext cx="1565012" cy="774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47" name="Google Shape;47;p16"/>
          <p:cNvSpPr txBox="1"/>
          <p:nvPr/>
        </p:nvSpPr>
        <p:spPr>
          <a:xfrm>
            <a:off x="9353136" y="3153597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48" name="Google Shape;48;p16"/>
          <p:cNvSpPr txBox="1"/>
          <p:nvPr/>
        </p:nvSpPr>
        <p:spPr>
          <a:xfrm>
            <a:off x="9901276" y="5614599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49" name="Google Shape;49;p16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Рисунок 9" id="50" name="Google Shape;5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16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52" name="Google Shape;52;p16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3" name="Google Shape;53;p16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</p:grpSp>
      <p:grpSp>
        <p:nvGrpSpPr>
          <p:cNvPr id="54" name="Google Shape;54;p16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55" name="Google Shape;55;p16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6" name="Google Shape;56;p16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57" name="Google Shape;57;p16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к ответу! </a:t>
            </a:r>
            <a:endParaRPr b="0" i="0" sz="1200" u="none" cap="none" strike="noStrik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58" name="Google Shape;58;p16"/>
          <p:cNvSpPr/>
          <p:nvPr/>
        </p:nvSpPr>
        <p:spPr>
          <a:xfrm>
            <a:off x="7111999" y="1187053"/>
            <a:ext cx="2162014" cy="132392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cap="flat" cmpd="sng" w="63500">
            <a:solidFill>
              <a:srgbClr val="FCAF17"/>
            </a:solidFill>
            <a:prstDash val="solid"/>
            <a:miter lim="8000"/>
            <a:headEnd len="sm" w="sm" type="none"/>
            <a:tailEnd len="med" w="med" type="triangl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" name="Google Shape;59;p16"/>
          <p:cNvSpPr/>
          <p:nvPr/>
        </p:nvSpPr>
        <p:spPr>
          <a:xfrm flipH="1">
            <a:off x="7298266" y="2878664"/>
            <a:ext cx="1828805" cy="106680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cap="flat" cmpd="sng" w="63500">
            <a:solidFill>
              <a:srgbClr val="FCAF17"/>
            </a:solidFill>
            <a:prstDash val="solid"/>
            <a:miter lim="8000"/>
            <a:headEnd len="sm" w="sm" type="none"/>
            <a:tailEnd len="med" w="med" type="triangl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16"/>
          <p:cNvSpPr/>
          <p:nvPr/>
        </p:nvSpPr>
        <p:spPr>
          <a:xfrm>
            <a:off x="7298266" y="4347023"/>
            <a:ext cx="2319867" cy="82257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cap="flat" cmpd="sng" w="63500">
            <a:solidFill>
              <a:srgbClr val="FCAF17"/>
            </a:solidFill>
            <a:prstDash val="solid"/>
            <a:miter lim="8000"/>
            <a:headEnd len="sm" w="sm" type="none"/>
            <a:tailEnd len="med" w="med" type="triangl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16"/>
          <p:cNvSpPr txBox="1"/>
          <p:nvPr>
            <p:ph idx="12" type="sldNum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/>
          <p:nvPr/>
        </p:nvSpPr>
        <p:spPr>
          <a:xfrm>
            <a:off x="498318" y="1526966"/>
            <a:ext cx="9290344" cy="1547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2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ct val="100000"/>
              <a:buFont typeface="Arial"/>
              <a:buNone/>
            </a:pPr>
            <a:r>
              <a:rPr b="0" i="0" lang="en-US" sz="7200" u="none" cap="none" strike="noStrik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НАЗВАНИЕ  РАЗДЕЛА</a:t>
            </a:r>
            <a:endParaRPr/>
          </a:p>
        </p:txBody>
      </p:sp>
      <p:sp>
        <p:nvSpPr>
          <p:cNvPr id="64" name="Google Shape;64;p17"/>
          <p:cNvSpPr txBox="1"/>
          <p:nvPr>
            <p:ph idx="12" type="sldNum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>
  <p:cSld name="Пустой слайд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/>
          <p:nvPr>
            <p:ph idx="12" type="sldNum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>
  <p:cSld name="Объект с подписью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" name="Google Shape;69;p19"/>
          <p:cNvSpPr txBox="1"/>
          <p:nvPr/>
        </p:nvSpPr>
        <p:spPr>
          <a:xfrm>
            <a:off x="540509" y="836534"/>
            <a:ext cx="6518934" cy="70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pic>
        <p:nvPicPr>
          <p:cNvPr descr="Рисунок 9" id="70" name="Google Shape;70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1" name="Google Shape;71;p19"/>
          <p:cNvGraphicFramePr/>
          <p:nvPr/>
        </p:nvGraphicFramePr>
        <p:xfrm>
          <a:off x="623887" y="1633920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{E040C711-9FC5-4FB8-BAA7-21D1F95858F9}</a:tableStyleId>
              </a:tblPr>
              <a:tblGrid>
                <a:gridCol w="1785425"/>
                <a:gridCol w="1785425"/>
                <a:gridCol w="1785425"/>
                <a:gridCol w="1785425"/>
                <a:gridCol w="1785425"/>
                <a:gridCol w="1785425"/>
              </a:tblGrid>
              <a:tr h="73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AFC1"/>
                    </a:solidFill>
                  </a:tcPr>
                </a:tc>
              </a:tr>
              <a:tr h="73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3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3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3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3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0500" marB="40500" marR="40500" marL="40500">
                    <a:lnL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AFC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72" name="Google Shape;72;p19"/>
          <p:cNvGrpSpPr/>
          <p:nvPr/>
        </p:nvGrpSpPr>
        <p:grpSpPr>
          <a:xfrm>
            <a:off x="9488631" y="6157384"/>
            <a:ext cx="2343183" cy="705156"/>
            <a:chOff x="-2" y="-2"/>
            <a:chExt cx="2343182" cy="705155"/>
          </a:xfrm>
        </p:grpSpPr>
        <p:sp>
          <p:nvSpPr>
            <p:cNvPr id="73" name="Google Shape;73;p19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4" name="Google Shape;74;p19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ДОКЛАДА</a:t>
              </a:r>
              <a:endParaRPr/>
            </a:p>
          </p:txBody>
        </p:sp>
      </p:grpSp>
      <p:grpSp>
        <p:nvGrpSpPr>
          <p:cNvPr id="75" name="Google Shape;75;p19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76" name="Google Shape;76;p19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7" name="Google Shape;77;p19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</p:grpSp>
      <p:grpSp>
        <p:nvGrpSpPr>
          <p:cNvPr id="78" name="Google Shape;78;p19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79" name="Google Shape;79;p19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0" name="Google Shape;80;p19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81" name="Google Shape;81;p19"/>
          <p:cNvSpPr txBox="1"/>
          <p:nvPr>
            <p:ph idx="12" type="sldNum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>
  <p:cSld name="Рисунок с подписью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2-11-09 02.38.22.jpg" id="83" name="Google Shape;8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48067" y="-3"/>
            <a:ext cx="4880971" cy="68580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9" id="84" name="Google Shape;8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0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sp>
        <p:nvSpPr>
          <p:cNvPr id="86" name="Google Shape;86;p20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Рисунок 9" id="87" name="Google Shape;8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20"/>
          <p:cNvGrpSpPr/>
          <p:nvPr/>
        </p:nvGrpSpPr>
        <p:grpSpPr>
          <a:xfrm>
            <a:off x="9488631" y="6157384"/>
            <a:ext cx="2343183" cy="705156"/>
            <a:chOff x="-2" y="-2"/>
            <a:chExt cx="2343182" cy="705155"/>
          </a:xfrm>
        </p:grpSpPr>
        <p:sp>
          <p:nvSpPr>
            <p:cNvPr id="89" name="Google Shape;89;p20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0" name="Google Shape;90;p20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ДОКЛАДА</a:t>
              </a:r>
              <a:endParaRPr/>
            </a:p>
          </p:txBody>
        </p:sp>
      </p:grpSp>
      <p:grpSp>
        <p:nvGrpSpPr>
          <p:cNvPr id="91" name="Google Shape;91;p20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92" name="Google Shape;92;p20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3" name="Google Shape;93;p20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</p:grpSp>
      <p:grpSp>
        <p:nvGrpSpPr>
          <p:cNvPr id="94" name="Google Shape;94;p20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95" name="Google Shape;95;p20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6" name="Google Shape;96;p20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97" name="Google Shape;97;p20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к ответу! </a:t>
            </a:r>
            <a:endParaRPr b="0" i="0" sz="1200" u="none" cap="none" strike="noStrik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2" type="sldNum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1.png"/><Relationship Id="rId4" Type="http://schemas.openxmlformats.org/officeDocument/2006/relationships/image" Target="../media/image12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40" Type="http://schemas.openxmlformats.org/officeDocument/2006/relationships/image" Target="../media/image52.png"/><Relationship Id="rId20" Type="http://schemas.openxmlformats.org/officeDocument/2006/relationships/image" Target="../media/image31.png"/><Relationship Id="rId42" Type="http://schemas.openxmlformats.org/officeDocument/2006/relationships/image" Target="../media/image49.png"/><Relationship Id="rId41" Type="http://schemas.openxmlformats.org/officeDocument/2006/relationships/image" Target="../media/image56.png"/><Relationship Id="rId22" Type="http://schemas.openxmlformats.org/officeDocument/2006/relationships/image" Target="../media/image40.png"/><Relationship Id="rId44" Type="http://schemas.openxmlformats.org/officeDocument/2006/relationships/image" Target="../media/image55.png"/><Relationship Id="rId21" Type="http://schemas.openxmlformats.org/officeDocument/2006/relationships/image" Target="../media/image30.png"/><Relationship Id="rId43" Type="http://schemas.openxmlformats.org/officeDocument/2006/relationships/image" Target="../media/image50.png"/><Relationship Id="rId24" Type="http://schemas.openxmlformats.org/officeDocument/2006/relationships/image" Target="../media/image32.png"/><Relationship Id="rId46" Type="http://schemas.openxmlformats.org/officeDocument/2006/relationships/image" Target="../media/image53.png"/><Relationship Id="rId23" Type="http://schemas.openxmlformats.org/officeDocument/2006/relationships/image" Target="../media/image34.png"/><Relationship Id="rId45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9.png"/><Relationship Id="rId26" Type="http://schemas.openxmlformats.org/officeDocument/2006/relationships/image" Target="../media/image33.png"/><Relationship Id="rId25" Type="http://schemas.openxmlformats.org/officeDocument/2006/relationships/image" Target="../media/image44.png"/><Relationship Id="rId47" Type="http://schemas.openxmlformats.org/officeDocument/2006/relationships/image" Target="../media/image54.png"/><Relationship Id="rId28" Type="http://schemas.openxmlformats.org/officeDocument/2006/relationships/image" Target="../media/image36.png"/><Relationship Id="rId27" Type="http://schemas.openxmlformats.org/officeDocument/2006/relationships/image" Target="../media/image3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29" Type="http://schemas.openxmlformats.org/officeDocument/2006/relationships/image" Target="../media/image38.png"/><Relationship Id="rId7" Type="http://schemas.openxmlformats.org/officeDocument/2006/relationships/image" Target="../media/image6.png"/><Relationship Id="rId8" Type="http://schemas.openxmlformats.org/officeDocument/2006/relationships/image" Target="../media/image5.png"/><Relationship Id="rId31" Type="http://schemas.openxmlformats.org/officeDocument/2006/relationships/image" Target="../media/image42.png"/><Relationship Id="rId30" Type="http://schemas.openxmlformats.org/officeDocument/2006/relationships/image" Target="../media/image37.png"/><Relationship Id="rId11" Type="http://schemas.openxmlformats.org/officeDocument/2006/relationships/image" Target="../media/image22.png"/><Relationship Id="rId33" Type="http://schemas.openxmlformats.org/officeDocument/2006/relationships/image" Target="../media/image41.png"/><Relationship Id="rId10" Type="http://schemas.openxmlformats.org/officeDocument/2006/relationships/image" Target="../media/image21.png"/><Relationship Id="rId32" Type="http://schemas.openxmlformats.org/officeDocument/2006/relationships/image" Target="../media/image35.png"/><Relationship Id="rId13" Type="http://schemas.openxmlformats.org/officeDocument/2006/relationships/image" Target="../media/image23.png"/><Relationship Id="rId35" Type="http://schemas.openxmlformats.org/officeDocument/2006/relationships/image" Target="../media/image46.png"/><Relationship Id="rId12" Type="http://schemas.openxmlformats.org/officeDocument/2006/relationships/image" Target="../media/image16.png"/><Relationship Id="rId34" Type="http://schemas.openxmlformats.org/officeDocument/2006/relationships/image" Target="../media/image43.png"/><Relationship Id="rId15" Type="http://schemas.openxmlformats.org/officeDocument/2006/relationships/image" Target="../media/image18.png"/><Relationship Id="rId37" Type="http://schemas.openxmlformats.org/officeDocument/2006/relationships/image" Target="../media/image45.png"/><Relationship Id="rId14" Type="http://schemas.openxmlformats.org/officeDocument/2006/relationships/image" Target="../media/image24.png"/><Relationship Id="rId36" Type="http://schemas.openxmlformats.org/officeDocument/2006/relationships/image" Target="../media/image47.png"/><Relationship Id="rId17" Type="http://schemas.openxmlformats.org/officeDocument/2006/relationships/image" Target="../media/image26.png"/><Relationship Id="rId39" Type="http://schemas.openxmlformats.org/officeDocument/2006/relationships/image" Target="../media/image57.png"/><Relationship Id="rId16" Type="http://schemas.openxmlformats.org/officeDocument/2006/relationships/image" Target="../media/image20.png"/><Relationship Id="rId38" Type="http://schemas.openxmlformats.org/officeDocument/2006/relationships/image" Target="../media/image48.png"/><Relationship Id="rId19" Type="http://schemas.openxmlformats.org/officeDocument/2006/relationships/image" Target="../media/image25.png"/><Relationship Id="rId18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/>
          <p:nvPr/>
        </p:nvSpPr>
        <p:spPr>
          <a:xfrm>
            <a:off x="6102320" y="2345381"/>
            <a:ext cx="6122342" cy="4529333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6103137" y="-2"/>
            <a:ext cx="6121526" cy="2345384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6101107" y="5359336"/>
            <a:ext cx="6121528" cy="1514425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p1"/>
          <p:cNvSpPr txBox="1"/>
          <p:nvPr/>
        </p:nvSpPr>
        <p:spPr>
          <a:xfrm>
            <a:off x="187425" y="1615825"/>
            <a:ext cx="5679600" cy="41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000"/>
              <a:buFont typeface="Arial"/>
              <a:buNone/>
            </a:pPr>
            <a:r>
              <a:rPr lang="en-US" sz="4000">
                <a:solidFill>
                  <a:srgbClr val="8F00FF"/>
                </a:solidFill>
              </a:rPr>
              <a:t>“Пункт сбора батареек”</a:t>
            </a:r>
            <a:endParaRPr b="0" i="0" sz="4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8F00FF"/>
                </a:solidFill>
              </a:rPr>
              <a:t>Орехова Виктория</a:t>
            </a:r>
            <a:endParaRPr sz="2300">
              <a:solidFill>
                <a:srgbClr val="8F00FF"/>
              </a:solidFill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8F00FF"/>
                </a:solidFill>
              </a:rPr>
              <a:t>Броварная Ксения</a:t>
            </a:r>
            <a:endParaRPr sz="2300">
              <a:solidFill>
                <a:srgbClr val="8F00FF"/>
              </a:solidFill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8F00FF"/>
                </a:solidFill>
              </a:rPr>
              <a:t>Ермакова Алина</a:t>
            </a:r>
            <a:endParaRPr sz="2300">
              <a:solidFill>
                <a:srgbClr val="8F00FF"/>
              </a:solidFill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8F00FF"/>
                </a:solidFill>
              </a:rPr>
              <a:t>Трубинская Анна</a:t>
            </a:r>
            <a:endParaRPr sz="2300">
              <a:solidFill>
                <a:srgbClr val="8F00FF"/>
              </a:solidFill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8F00FF"/>
                </a:solidFill>
              </a:rPr>
              <a:t>Щука Юлия</a:t>
            </a:r>
            <a:endParaRPr sz="2300">
              <a:solidFill>
                <a:srgbClr val="8F00FF"/>
              </a:solidFill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8F00FF"/>
                </a:solidFill>
              </a:rPr>
              <a:t>Дудина Милена</a:t>
            </a:r>
            <a:r>
              <a:rPr b="0" i="0" lang="en-US" sz="2300" u="none" cap="none" strike="noStrik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8818529" y="-2"/>
            <a:ext cx="3406131" cy="4274948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8E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Рисунок 22" id="108" name="Google Shape;10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7729" y="-9876106"/>
            <a:ext cx="4128544" cy="580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"/>
          <p:cNvSpPr/>
          <p:nvPr/>
        </p:nvSpPr>
        <p:spPr>
          <a:xfrm>
            <a:off x="8818526" y="2349045"/>
            <a:ext cx="3404109" cy="4529333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3C1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 выглядит как небо, человек, оранжевый, проигрыватель&#10;&#10;Автоматически созданное описание" id="110" name="Google Shape;110;p1"/>
          <p:cNvPicPr preferRelativeResize="0"/>
          <p:nvPr/>
        </p:nvPicPr>
        <p:blipFill rotWithShape="1">
          <a:blip r:embed="rId4">
            <a:alphaModFix/>
          </a:blip>
          <a:srcRect b="6860" l="1404" r="0" t="160"/>
          <a:stretch/>
        </p:blipFill>
        <p:spPr>
          <a:xfrm>
            <a:off x="8818526" y="2349916"/>
            <a:ext cx="3406182" cy="451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33902" y="123825"/>
            <a:ext cx="2678848" cy="2047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"/>
          <p:cNvSpPr/>
          <p:nvPr/>
        </p:nvSpPr>
        <p:spPr>
          <a:xfrm>
            <a:off x="589159" y="487281"/>
            <a:ext cx="4287641" cy="369328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8F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Акселератор ПсковГУ</a:t>
            </a:r>
            <a:endParaRPr b="1" i="0" sz="1800" u="none" cap="none" strike="noStrike">
              <a:solidFill>
                <a:srgbClr val="8F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1"/>
          <p:cNvSpPr/>
          <p:nvPr/>
        </p:nvSpPr>
        <p:spPr>
          <a:xfrm>
            <a:off x="589159" y="5948198"/>
            <a:ext cx="4287641" cy="369328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8F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ПУТП 2024</a:t>
            </a:r>
            <a:endParaRPr b="1" i="0" sz="1800" u="none" cap="none" strike="noStrike">
              <a:solidFill>
                <a:srgbClr val="8F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31f58c3b31d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0075" y="342700"/>
            <a:ext cx="3498300" cy="435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31f58c3b31d_0_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25225" y="342700"/>
            <a:ext cx="3681278" cy="4356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31f58c3b31d_0_11"/>
          <p:cNvSpPr txBox="1"/>
          <p:nvPr/>
        </p:nvSpPr>
        <p:spPr>
          <a:xfrm>
            <a:off x="351325" y="5080000"/>
            <a:ext cx="5275800" cy="15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8F00FF"/>
              </a:solidFill>
            </a:endParaRPr>
          </a:p>
        </p:txBody>
      </p:sp>
      <p:sp>
        <p:nvSpPr>
          <p:cNvPr id="263" name="Google Shape;263;g31f58c3b31d_0_11"/>
          <p:cNvSpPr txBox="1"/>
          <p:nvPr/>
        </p:nvSpPr>
        <p:spPr>
          <a:xfrm>
            <a:off x="6838025" y="4962700"/>
            <a:ext cx="5275800" cy="17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8F00FF"/>
              </a:solidFill>
            </a:endParaRPr>
          </a:p>
        </p:txBody>
      </p:sp>
      <p:sp>
        <p:nvSpPr>
          <p:cNvPr id="264" name="Google Shape;264;g31f58c3b31d_0_11"/>
          <p:cNvSpPr/>
          <p:nvPr/>
        </p:nvSpPr>
        <p:spPr>
          <a:xfrm>
            <a:off x="762000" y="5080000"/>
            <a:ext cx="4650300" cy="121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rgbClr val="8F00FF"/>
                </a:solidFill>
              </a:rPr>
              <a:t>Броварная Ксения Денисовна - аналитик</a:t>
            </a:r>
            <a:endParaRPr sz="3200">
              <a:solidFill>
                <a:srgbClr val="8F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31f58c3b31d_0_11"/>
          <p:cNvSpPr/>
          <p:nvPr/>
        </p:nvSpPr>
        <p:spPr>
          <a:xfrm>
            <a:off x="6506300" y="4962700"/>
            <a:ext cx="5041200" cy="1406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rgbClr val="8F00FF"/>
                </a:solidFill>
              </a:rPr>
              <a:t>Ермакова</a:t>
            </a:r>
            <a:endParaRPr sz="3200">
              <a:solidFill>
                <a:srgbClr val="8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rgbClr val="8F00FF"/>
                </a:solidFill>
              </a:rPr>
              <a:t> Алина Константиновна - исследователь</a:t>
            </a:r>
            <a:endParaRPr sz="3200">
              <a:solidFill>
                <a:srgbClr val="8F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31f58c3b31d_0_11"/>
          <p:cNvSpPr/>
          <p:nvPr/>
        </p:nvSpPr>
        <p:spPr>
          <a:xfrm>
            <a:off x="-6775" y="6310926"/>
            <a:ext cx="542400" cy="56106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31f58c3b31d_0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5025" y="546825"/>
            <a:ext cx="3413851" cy="45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31f58c3b31d_0_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4775" y="549400"/>
            <a:ext cx="3306000" cy="44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31f58c3b31d_0_18"/>
          <p:cNvSpPr txBox="1"/>
          <p:nvPr/>
        </p:nvSpPr>
        <p:spPr>
          <a:xfrm>
            <a:off x="214925" y="5646600"/>
            <a:ext cx="5548800" cy="9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8F00FF"/>
              </a:solidFill>
            </a:endParaRPr>
          </a:p>
        </p:txBody>
      </p:sp>
      <p:sp>
        <p:nvSpPr>
          <p:cNvPr id="274" name="Google Shape;274;g31f58c3b31d_0_18"/>
          <p:cNvSpPr txBox="1"/>
          <p:nvPr/>
        </p:nvSpPr>
        <p:spPr>
          <a:xfrm>
            <a:off x="6916625" y="5597700"/>
            <a:ext cx="5197200" cy="10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8F00FF"/>
              </a:solidFill>
            </a:endParaRPr>
          </a:p>
        </p:txBody>
      </p:sp>
      <p:sp>
        <p:nvSpPr>
          <p:cNvPr id="275" name="Google Shape;275;g31f58c3b31d_0_18"/>
          <p:cNvSpPr/>
          <p:nvPr/>
        </p:nvSpPr>
        <p:spPr>
          <a:xfrm>
            <a:off x="623900" y="5304650"/>
            <a:ext cx="5548800" cy="103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rgbClr val="8F00FF"/>
                </a:solidFill>
              </a:rPr>
              <a:t>Щука Юлия Александровна - визуализатор</a:t>
            </a:r>
            <a:endParaRPr sz="3200">
              <a:solidFill>
                <a:srgbClr val="8F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31f58c3b31d_0_18"/>
          <p:cNvSpPr/>
          <p:nvPr/>
        </p:nvSpPr>
        <p:spPr>
          <a:xfrm>
            <a:off x="6721250" y="5202050"/>
            <a:ext cx="5197200" cy="1240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rgbClr val="8F00FF"/>
                </a:solidFill>
              </a:rPr>
              <a:t>Трубинская Анна Витальевна - координатор</a:t>
            </a:r>
            <a:endParaRPr sz="3200">
              <a:solidFill>
                <a:srgbClr val="8F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31f58c3b31d_0_18"/>
          <p:cNvSpPr/>
          <p:nvPr/>
        </p:nvSpPr>
        <p:spPr>
          <a:xfrm>
            <a:off x="-6775" y="6310926"/>
            <a:ext cx="542400" cy="56106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31f58c3b31d_0_25"/>
          <p:cNvPicPr preferRelativeResize="0"/>
          <p:nvPr/>
        </p:nvPicPr>
        <p:blipFill rotWithShape="1">
          <a:blip r:embed="rId3">
            <a:alphaModFix/>
          </a:blip>
          <a:srcRect b="0" l="0" r="0" t="11684"/>
          <a:stretch/>
        </p:blipFill>
        <p:spPr>
          <a:xfrm>
            <a:off x="855700" y="998470"/>
            <a:ext cx="3787140" cy="505523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31f58c3b31d_0_25"/>
          <p:cNvSpPr txBox="1"/>
          <p:nvPr/>
        </p:nvSpPr>
        <p:spPr>
          <a:xfrm>
            <a:off x="5646625" y="1086450"/>
            <a:ext cx="5490300" cy="15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8F00FF"/>
              </a:solidFill>
            </a:endParaRPr>
          </a:p>
        </p:txBody>
      </p:sp>
      <p:sp>
        <p:nvSpPr>
          <p:cNvPr id="284" name="Google Shape;284;g31f58c3b31d_0_25"/>
          <p:cNvSpPr/>
          <p:nvPr/>
        </p:nvSpPr>
        <p:spPr>
          <a:xfrm>
            <a:off x="5656375" y="2590950"/>
            <a:ext cx="5470800" cy="1446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rgbClr val="8F00FF"/>
                </a:solidFill>
              </a:rPr>
              <a:t>Дудина Милена Романовна - разработчик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31f58c3b31d_0_25"/>
          <p:cNvSpPr/>
          <p:nvPr/>
        </p:nvSpPr>
        <p:spPr>
          <a:xfrm>
            <a:off x="-6775" y="6310926"/>
            <a:ext cx="542400" cy="56106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405" y="0"/>
            <a:ext cx="12208405" cy="6867228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8"/>
          <p:cNvSpPr txBox="1"/>
          <p:nvPr/>
        </p:nvSpPr>
        <p:spPr>
          <a:xfrm>
            <a:off x="551529" y="547639"/>
            <a:ext cx="6518934" cy="8309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ПИКТОГРАММЫ</a:t>
            </a:r>
            <a:endParaRPr b="0" i="0" sz="4800" u="none" cap="none" strike="noStrike">
              <a:solidFill>
                <a:srgbClr val="8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8"/>
          <p:cNvSpPr txBox="1"/>
          <p:nvPr/>
        </p:nvSpPr>
        <p:spPr>
          <a:xfrm>
            <a:off x="63058" y="56374"/>
            <a:ext cx="3205158" cy="434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ВСЕРОССИЙСКИЙ ФОРУМ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СТАРТАП-СТУДИЙ</a:t>
            </a:r>
            <a:endParaRPr/>
          </a:p>
        </p:txBody>
      </p:sp>
      <p:sp>
        <p:nvSpPr>
          <p:cNvPr id="293" name="Google Shape;293;p8"/>
          <p:cNvSpPr txBox="1"/>
          <p:nvPr/>
        </p:nvSpPr>
        <p:spPr>
          <a:xfrm>
            <a:off x="3301584" y="3248081"/>
            <a:ext cx="666312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4" name="Google Shape;29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9934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29203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10621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36872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18145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708781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754875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636293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380691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399129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66432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80547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1347789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927508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599417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8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992039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8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873457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8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3517711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8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3490054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8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271328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8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61965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8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275349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8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0146685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8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1255600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8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7928851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8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0146236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8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6819934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8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5711017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8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4602100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8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3493183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8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3493183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8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275349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8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66432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8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9037768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8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1255598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8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1255598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8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0146685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8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7928851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8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9037768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8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161965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8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2384266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8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2384266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8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4602100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8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5711017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9"/>
          <p:cNvSpPr/>
          <p:nvPr/>
        </p:nvSpPr>
        <p:spPr>
          <a:xfrm>
            <a:off x="4687122" y="2822624"/>
            <a:ext cx="7504878" cy="1477543"/>
          </a:xfrm>
          <a:prstGeom prst="rect">
            <a:avLst/>
          </a:prstGeom>
          <a:solidFill>
            <a:srgbClr val="ED3833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3" name="Google Shape;343;p9"/>
          <p:cNvSpPr/>
          <p:nvPr/>
        </p:nvSpPr>
        <p:spPr>
          <a:xfrm>
            <a:off x="7510395" y="4291684"/>
            <a:ext cx="4681605" cy="2569141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4" name="Google Shape;344;p9"/>
          <p:cNvSpPr txBox="1"/>
          <p:nvPr/>
        </p:nvSpPr>
        <p:spPr>
          <a:xfrm>
            <a:off x="7695479" y="4413787"/>
            <a:ext cx="1841914" cy="8839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#FCAF17</a:t>
            </a:r>
            <a:b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5" name="Google Shape;345;p9"/>
          <p:cNvSpPr/>
          <p:nvPr/>
        </p:nvSpPr>
        <p:spPr>
          <a:xfrm>
            <a:off x="-17067" y="-1"/>
            <a:ext cx="4722642" cy="4294159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6" name="Google Shape;346;p9"/>
          <p:cNvSpPr/>
          <p:nvPr/>
        </p:nvSpPr>
        <p:spPr>
          <a:xfrm>
            <a:off x="4705575" y="0"/>
            <a:ext cx="4723506" cy="2891048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7" name="Google Shape;347;p9"/>
          <p:cNvSpPr/>
          <p:nvPr/>
        </p:nvSpPr>
        <p:spPr>
          <a:xfrm>
            <a:off x="-4526" y="4288861"/>
            <a:ext cx="7514921" cy="2569141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8E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8" name="Google Shape;348;p9"/>
          <p:cNvSpPr txBox="1"/>
          <p:nvPr/>
        </p:nvSpPr>
        <p:spPr>
          <a:xfrm>
            <a:off x="110819" y="4426488"/>
            <a:ext cx="2916678" cy="8839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#B5D8E1</a:t>
            </a:r>
            <a:b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9" name="Google Shape;349;p9"/>
          <p:cNvSpPr txBox="1"/>
          <p:nvPr/>
        </p:nvSpPr>
        <p:spPr>
          <a:xfrm>
            <a:off x="4822933" y="122003"/>
            <a:ext cx="1623695" cy="8839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#8F00FF</a:t>
            </a:r>
            <a:b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0" name="Google Shape;350;p9"/>
          <p:cNvSpPr/>
          <p:nvPr/>
        </p:nvSpPr>
        <p:spPr>
          <a:xfrm>
            <a:off x="9424713" y="1510376"/>
            <a:ext cx="2767287" cy="137768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1" name="Google Shape;351;p9"/>
          <p:cNvSpPr txBox="1"/>
          <p:nvPr/>
        </p:nvSpPr>
        <p:spPr>
          <a:xfrm>
            <a:off x="98036" y="122003"/>
            <a:ext cx="1841913" cy="8839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#FBB3C1</a:t>
            </a:r>
            <a:b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2" name="Google Shape;352;p9"/>
          <p:cNvSpPr txBox="1"/>
          <p:nvPr/>
        </p:nvSpPr>
        <p:spPr>
          <a:xfrm>
            <a:off x="9567036" y="1642209"/>
            <a:ext cx="1841914" cy="8839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#1B1B1B</a:t>
            </a:r>
            <a:b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3" name="Google Shape;353;p9"/>
          <p:cNvSpPr txBox="1"/>
          <p:nvPr/>
        </p:nvSpPr>
        <p:spPr>
          <a:xfrm>
            <a:off x="4822933" y="2983057"/>
            <a:ext cx="1623695" cy="8839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#FD493D</a:t>
            </a:r>
            <a:b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4" name="Google Shape;354;p9"/>
          <p:cNvSpPr txBox="1"/>
          <p:nvPr/>
        </p:nvSpPr>
        <p:spPr>
          <a:xfrm>
            <a:off x="9579736" y="129623"/>
            <a:ext cx="2100802" cy="325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#FFFFFF</a:t>
            </a:r>
            <a:endParaRPr/>
          </a:p>
        </p:txBody>
      </p:sp>
      <p:sp>
        <p:nvSpPr>
          <p:cNvPr id="355" name="Google Shape;355;p9"/>
          <p:cNvSpPr txBox="1"/>
          <p:nvPr/>
        </p:nvSpPr>
        <p:spPr>
          <a:xfrm>
            <a:off x="573048" y="2476847"/>
            <a:ext cx="3928432" cy="1631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ОСНОВНЫЕ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ЦВЕТА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0"/>
          <p:cNvSpPr/>
          <p:nvPr/>
        </p:nvSpPr>
        <p:spPr>
          <a:xfrm>
            <a:off x="6103137" y="1742787"/>
            <a:ext cx="6121524" cy="5131928"/>
          </a:xfrm>
          <a:prstGeom prst="rect">
            <a:avLst/>
          </a:prstGeom>
          <a:solidFill>
            <a:srgbClr val="B5D8E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00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1" name="Google Shape;361;p10"/>
          <p:cNvSpPr/>
          <p:nvPr/>
        </p:nvSpPr>
        <p:spPr>
          <a:xfrm>
            <a:off x="6103137" y="-6261"/>
            <a:ext cx="6121526" cy="1800326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2" name="Google Shape;362;p10"/>
          <p:cNvSpPr/>
          <p:nvPr/>
        </p:nvSpPr>
        <p:spPr>
          <a:xfrm>
            <a:off x="6102381" y="5347906"/>
            <a:ext cx="2372738" cy="1515887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3" name="Google Shape;363;p10"/>
          <p:cNvSpPr/>
          <p:nvPr/>
        </p:nvSpPr>
        <p:spPr>
          <a:xfrm>
            <a:off x="8355782" y="-12041"/>
            <a:ext cx="3868878" cy="1811885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AE3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Рисунок 24" id="364" name="Google Shape;364;p10"/>
          <p:cNvPicPr preferRelativeResize="0"/>
          <p:nvPr/>
        </p:nvPicPr>
        <p:blipFill rotWithShape="1">
          <a:blip r:embed="rId3">
            <a:alphaModFix/>
          </a:blip>
          <a:srcRect b="5188" l="0" r="0" t="0"/>
          <a:stretch/>
        </p:blipFill>
        <p:spPr>
          <a:xfrm>
            <a:off x="8806690" y="2300578"/>
            <a:ext cx="3417972" cy="4557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.png" id="365" name="Google Shape;365;p10"/>
          <p:cNvPicPr preferRelativeResize="0"/>
          <p:nvPr/>
        </p:nvPicPr>
        <p:blipFill rotWithShape="1">
          <a:blip r:embed="rId4">
            <a:alphaModFix/>
          </a:blip>
          <a:srcRect b="5620" l="0" r="0" t="720"/>
          <a:stretch/>
        </p:blipFill>
        <p:spPr>
          <a:xfrm>
            <a:off x="8362274" y="1788748"/>
            <a:ext cx="3862389" cy="5087332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0"/>
          <p:cNvSpPr txBox="1"/>
          <p:nvPr/>
        </p:nvSpPr>
        <p:spPr>
          <a:xfrm>
            <a:off x="532009" y="995119"/>
            <a:ext cx="4831212" cy="4529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6900"/>
              <a:buFont typeface="Arial"/>
              <a:buNone/>
            </a:pPr>
            <a:r>
              <a:rPr b="0" i="0" lang="en-US" sz="6900" u="none" cap="none" strike="noStrik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СПАСИБО</a:t>
            </a:r>
            <a:r>
              <a:rPr b="0" i="0" lang="en-US" sz="7200" u="none" cap="none" strike="noStrik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КОНТАКТЫ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8 </a:t>
            </a:r>
            <a:r>
              <a:rPr lang="en-US" sz="2300">
                <a:solidFill>
                  <a:srgbClr val="1B1B1B"/>
                </a:solidFill>
              </a:rPr>
              <a:t>9532498089</a:t>
            </a:r>
            <a:r>
              <a:rPr b="0" i="0" lang="en-US" sz="23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300"/>
              <a:buFont typeface="Arial"/>
              <a:buNone/>
            </a:pPr>
            <a:r>
              <a:rPr lang="en-US" sz="2300">
                <a:solidFill>
                  <a:srgbClr val="1B1B1B"/>
                </a:solidFill>
              </a:rPr>
              <a:t>vika.orekhova.2000@inbox.ru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 txBox="1"/>
          <p:nvPr/>
        </p:nvSpPr>
        <p:spPr>
          <a:xfrm>
            <a:off x="559700" y="1272175"/>
            <a:ext cx="10112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</a:pPr>
            <a:r>
              <a:rPr i="0" lang="en-US" sz="3100" u="none" cap="none" strike="noStrike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</a:t>
            </a:r>
            <a:r>
              <a:rPr lang="en-US" sz="310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писание проекта, решаемая проблема, актуальность</a:t>
            </a:r>
            <a:r>
              <a:rPr lang="en-US" sz="3400">
                <a:solidFill>
                  <a:srgbClr val="1B1B1B"/>
                </a:solidFill>
              </a:rPr>
              <a:t> </a:t>
            </a:r>
            <a:endParaRPr/>
          </a:p>
        </p:txBody>
      </p:sp>
      <p:sp>
        <p:nvSpPr>
          <p:cNvPr id="119" name="Google Shape;119;p2"/>
          <p:cNvSpPr txBox="1"/>
          <p:nvPr/>
        </p:nvSpPr>
        <p:spPr>
          <a:xfrm>
            <a:off x="711200" y="2489200"/>
            <a:ext cx="51816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Мы делаем проект «Пункт сбора батареек» для компании заинтересованных в решении/поддержании экологической проблемы. Наш проект помогает решить проблему эффективного сбора батареек с помощью системы электронного подсчёта, системы QR-кодов начислением бонусов в компании-партнёры.А также решает проблему компаний, помогает им в поддержании репутации и имиджа</a:t>
            </a:r>
            <a:r>
              <a:rPr lang="en-US" sz="1800">
                <a:solidFill>
                  <a:srgbClr val="1B1B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,за счёт заинтересованности и вовлечённости в экологические проблемы .</a:t>
            </a:r>
            <a:endParaRPr sz="1800">
              <a:solidFill>
                <a:schemeClr val="dk1"/>
              </a:solidFill>
              <a:highlight>
                <a:srgbClr val="E3FEE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20" name="Google Shape;120;p2"/>
          <p:cNvGrpSpPr/>
          <p:nvPr/>
        </p:nvGrpSpPr>
        <p:grpSpPr>
          <a:xfrm>
            <a:off x="-18522" y="6358526"/>
            <a:ext cx="542262" cy="506843"/>
            <a:chOff x="-1" y="0"/>
            <a:chExt cx="542260" cy="506841"/>
          </a:xfrm>
        </p:grpSpPr>
        <p:sp>
          <p:nvSpPr>
            <p:cNvPr id="121" name="Google Shape;121;p2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2" name="Google Shape;122;p2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123" name="Google Shape;123;p2"/>
          <p:cNvSpPr txBox="1"/>
          <p:nvPr/>
        </p:nvSpPr>
        <p:spPr>
          <a:xfrm>
            <a:off x="6812100" y="2489200"/>
            <a:ext cx="49899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800">
                <a:solidFill>
                  <a:srgbClr val="1B1B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Актуальность проекта</a:t>
            </a:r>
            <a:r>
              <a:rPr lang="en-US" sz="1800">
                <a:solidFill>
                  <a:srgbClr val="1B1B1B"/>
                </a:solidFill>
              </a:rPr>
              <a:t> </a:t>
            </a: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наш проект в разы повышает доступность и эффективность сбора батареек для людей, потому как большинство людей почти ежедневно ходят в такие магазины как «Пятерочка» и «Магнит», они смогут приносить батарейки хоть каждый день.У  нас есть преимущество в выгоде для клиентов (начисление бонусов).Эффективный сбор батареек и поддержание экологии являются важными задачами для сокращения негативного воздействия на окружающую среду.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24" name="Google Shape;124;p2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125" name="Google Shape;125;p2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3"/>
          <p:cNvGrpSpPr/>
          <p:nvPr/>
        </p:nvGrpSpPr>
        <p:grpSpPr>
          <a:xfrm>
            <a:off x="-18522" y="6358526"/>
            <a:ext cx="542262" cy="506843"/>
            <a:chOff x="-1" y="0"/>
            <a:chExt cx="542260" cy="506841"/>
          </a:xfrm>
        </p:grpSpPr>
        <p:sp>
          <p:nvSpPr>
            <p:cNvPr id="135" name="Google Shape;135;p3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6" name="Google Shape;136;p3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" name="Google Shape;137;p3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138" name="Google Shape;138;p3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43" name="Google Shape;143;p3"/>
          <p:cNvSpPr txBox="1"/>
          <p:nvPr/>
        </p:nvSpPr>
        <p:spPr>
          <a:xfrm>
            <a:off x="6944993" y="3175192"/>
            <a:ext cx="434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3"/>
          <p:cNvSpPr txBox="1"/>
          <p:nvPr/>
        </p:nvSpPr>
        <p:spPr>
          <a:xfrm>
            <a:off x="939350" y="2489874"/>
            <a:ext cx="57129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269999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реализации будет использоваться система QR-кодов, путем перехода на приложение.  Которая будет работать следующим образом: счетчик-сортировщик для батареек </a:t>
            </a: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представляет собой достаточно компактное устройство, состоящее из принимающего бункера и расположенных под ним приемных карманов. Когда в бункер засыпаются батарейки, аппарат сортирует их и разбрасывает по соответствующим карманам. Одновременно производится подсчет общей суммы, которая выводится в соответствующем отчете на дисплее устройства. А для начисления бонусов будет использована система QR-кодов.</a:t>
            </a:r>
            <a:endParaRPr sz="2000"/>
          </a:p>
        </p:txBody>
      </p:sp>
      <p:sp>
        <p:nvSpPr>
          <p:cNvPr id="145" name="Google Shape;145;p3"/>
          <p:cNvSpPr txBox="1"/>
          <p:nvPr/>
        </p:nvSpPr>
        <p:spPr>
          <a:xfrm>
            <a:off x="559700" y="1678450"/>
            <a:ext cx="6854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8F00FF"/>
                </a:solidFill>
              </a:rPr>
              <a:t>Технология решения проблемы</a:t>
            </a:r>
            <a:endParaRPr/>
          </a:p>
        </p:txBody>
      </p:sp>
      <p:pic>
        <p:nvPicPr>
          <p:cNvPr id="146" name="Google Shape;146;p3"/>
          <p:cNvPicPr preferRelativeResize="0"/>
          <p:nvPr/>
        </p:nvPicPr>
        <p:blipFill rotWithShape="1">
          <a:blip r:embed="rId3">
            <a:alphaModFix/>
          </a:blip>
          <a:srcRect b="68161" l="37192" r="38295" t="2099"/>
          <a:stretch/>
        </p:blipFill>
        <p:spPr>
          <a:xfrm>
            <a:off x="7990150" y="1169425"/>
            <a:ext cx="2788901" cy="45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g31f6999fc3a_0_2"/>
          <p:cNvGrpSpPr/>
          <p:nvPr/>
        </p:nvGrpSpPr>
        <p:grpSpPr>
          <a:xfrm>
            <a:off x="-18522" y="6358526"/>
            <a:ext cx="542400" cy="506700"/>
            <a:chOff x="-1" y="0"/>
            <a:chExt cx="542400" cy="506700"/>
          </a:xfrm>
        </p:grpSpPr>
        <p:sp>
          <p:nvSpPr>
            <p:cNvPr id="152" name="Google Shape;152;g31f6999fc3a_0_2"/>
            <p:cNvSpPr/>
            <p:nvPr/>
          </p:nvSpPr>
          <p:spPr>
            <a:xfrm>
              <a:off x="-1" y="0"/>
              <a:ext cx="542400" cy="5067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3" name="Google Shape;153;g31f6999fc3a_0_2"/>
            <p:cNvSpPr txBox="1"/>
            <p:nvPr/>
          </p:nvSpPr>
          <p:spPr>
            <a:xfrm>
              <a:off x="37054" y="153867"/>
              <a:ext cx="468000" cy="19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" name="Google Shape;154;g31f6999fc3a_0_2"/>
          <p:cNvGrpSpPr/>
          <p:nvPr/>
        </p:nvGrpSpPr>
        <p:grpSpPr>
          <a:xfrm>
            <a:off x="0" y="692501"/>
            <a:ext cx="2624940" cy="97200"/>
            <a:chOff x="0" y="692501"/>
            <a:chExt cx="2624940" cy="97200"/>
          </a:xfrm>
        </p:grpSpPr>
        <p:sp>
          <p:nvSpPr>
            <p:cNvPr id="155" name="Google Shape;155;g31f6999fc3a_0_2"/>
            <p:cNvSpPr/>
            <p:nvPr/>
          </p:nvSpPr>
          <p:spPr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6" name="Google Shape;156;g31f6999fc3a_0_2"/>
            <p:cNvSpPr/>
            <p:nvPr/>
          </p:nvSpPr>
          <p:spPr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7" name="Google Shape;157;g31f6999fc3a_0_2"/>
            <p:cNvSpPr/>
            <p:nvPr/>
          </p:nvSpPr>
          <p:spPr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8" name="Google Shape;158;g31f6999fc3a_0_2"/>
            <p:cNvSpPr/>
            <p:nvPr/>
          </p:nvSpPr>
          <p:spPr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9" name="Google Shape;159;g31f6999fc3a_0_2"/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60" name="Google Shape;160;g31f6999fc3a_0_2"/>
          <p:cNvSpPr txBox="1"/>
          <p:nvPr/>
        </p:nvSpPr>
        <p:spPr>
          <a:xfrm>
            <a:off x="6944993" y="3175192"/>
            <a:ext cx="434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31f6999fc3a_0_2"/>
          <p:cNvSpPr txBox="1"/>
          <p:nvPr/>
        </p:nvSpPr>
        <p:spPr>
          <a:xfrm>
            <a:off x="939350" y="2240275"/>
            <a:ext cx="58146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180975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Мы продаем контейнер, который осуществляет эффективный сбор батареек с помощью системы электронного подсчета, системы QR-кодов начислением бонусов в компании-партнёры. Решает проблему компаний, помогая поддержать имидж фирмы как компании,заинтересованной в решении экологической проблемы.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80975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Наш проект в разы повышает доступность и эффективность сбора батареек для людей, потому как большинство людей почти ежедневно ходят в такие магазины как «Пятерочка» и «Магнит», они смогут приносить батарейки хоть каждый день. Это в том случае, если данные магазины станут с нами сотрудничать.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80975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 сравнению с нашими конкурентами  мы лучше, так как у нас есть преимушество в выгоде для клиентов (начислением бонусов), а также наш проект решает проблему компаний, помогает им в поддержании репутации и имиджа, за счет заинтересованности и вовлеченности в экологические проблемы.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Google Shape;162;g31f6999fc3a_0_2"/>
          <p:cNvSpPr txBox="1"/>
          <p:nvPr/>
        </p:nvSpPr>
        <p:spPr>
          <a:xfrm>
            <a:off x="939350" y="1316538"/>
            <a:ext cx="5013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8F00FF"/>
                </a:solidFill>
              </a:rPr>
              <a:t>Описание продукта</a:t>
            </a:r>
            <a:endParaRPr/>
          </a:p>
        </p:txBody>
      </p:sp>
      <p:pic>
        <p:nvPicPr>
          <p:cNvPr id="163" name="Google Shape;163;g31f6999fc3a_0_2"/>
          <p:cNvPicPr preferRelativeResize="0"/>
          <p:nvPr/>
        </p:nvPicPr>
        <p:blipFill rotWithShape="1">
          <a:blip r:embed="rId3">
            <a:alphaModFix/>
          </a:blip>
          <a:srcRect b="0" l="26939" r="29277" t="0"/>
          <a:stretch/>
        </p:blipFill>
        <p:spPr>
          <a:xfrm>
            <a:off x="7711925" y="1649725"/>
            <a:ext cx="3182124" cy="381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g31f6999fc3a_0_20"/>
          <p:cNvGrpSpPr/>
          <p:nvPr/>
        </p:nvGrpSpPr>
        <p:grpSpPr>
          <a:xfrm>
            <a:off x="-18522" y="6358526"/>
            <a:ext cx="542400" cy="506700"/>
            <a:chOff x="-1" y="0"/>
            <a:chExt cx="542400" cy="506700"/>
          </a:xfrm>
        </p:grpSpPr>
        <p:sp>
          <p:nvSpPr>
            <p:cNvPr id="169" name="Google Shape;169;g31f6999fc3a_0_20"/>
            <p:cNvSpPr/>
            <p:nvPr/>
          </p:nvSpPr>
          <p:spPr>
            <a:xfrm>
              <a:off x="-1" y="0"/>
              <a:ext cx="542400" cy="5067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0" name="Google Shape;170;g31f6999fc3a_0_20"/>
            <p:cNvSpPr txBox="1"/>
            <p:nvPr/>
          </p:nvSpPr>
          <p:spPr>
            <a:xfrm>
              <a:off x="37054" y="153867"/>
              <a:ext cx="468000" cy="19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g31f6999fc3a_0_20"/>
          <p:cNvGrpSpPr/>
          <p:nvPr/>
        </p:nvGrpSpPr>
        <p:grpSpPr>
          <a:xfrm>
            <a:off x="0" y="692501"/>
            <a:ext cx="2624940" cy="97200"/>
            <a:chOff x="0" y="692501"/>
            <a:chExt cx="2624940" cy="97200"/>
          </a:xfrm>
        </p:grpSpPr>
        <p:sp>
          <p:nvSpPr>
            <p:cNvPr id="172" name="Google Shape;172;g31f6999fc3a_0_20"/>
            <p:cNvSpPr/>
            <p:nvPr/>
          </p:nvSpPr>
          <p:spPr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3" name="Google Shape;173;g31f6999fc3a_0_20"/>
            <p:cNvSpPr/>
            <p:nvPr/>
          </p:nvSpPr>
          <p:spPr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4" name="Google Shape;174;g31f6999fc3a_0_20"/>
            <p:cNvSpPr/>
            <p:nvPr/>
          </p:nvSpPr>
          <p:spPr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5" name="Google Shape;175;g31f6999fc3a_0_20"/>
            <p:cNvSpPr/>
            <p:nvPr/>
          </p:nvSpPr>
          <p:spPr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6" name="Google Shape;176;g31f6999fc3a_0_20"/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77" name="Google Shape;177;g31f6999fc3a_0_20"/>
          <p:cNvSpPr txBox="1"/>
          <p:nvPr/>
        </p:nvSpPr>
        <p:spPr>
          <a:xfrm>
            <a:off x="6944993" y="3175192"/>
            <a:ext cx="434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31f6999fc3a_0_20"/>
          <p:cNvSpPr txBox="1"/>
          <p:nvPr/>
        </p:nvSpPr>
        <p:spPr>
          <a:xfrm>
            <a:off x="939350" y="2489875"/>
            <a:ext cx="6081300" cy="24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171450" lvl="0" marL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Экологическая приверженность: участие в переработке батареек помогает снизить загрязнение окружающей среды.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79999" lvl="0" marL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Удобство: контейнер компактный, но функциональный,  что способствует комфортной утилизации батареек.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79999" lvl="0" marL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Информативность: установка контейнеров способствует осведомленности населения о важности правильной утилизации батареек и их влияния на природу.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79999" lvl="0" marL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Ответственность бизнеса: компании, устанавливающие такие контейнеры, демонстрируют свою приверженность к корпоративной социальной ответственности и заботе о будущем планеты.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g31f6999fc3a_0_20"/>
          <p:cNvSpPr txBox="1"/>
          <p:nvPr/>
        </p:nvSpPr>
        <p:spPr>
          <a:xfrm>
            <a:off x="559700" y="1678450"/>
            <a:ext cx="6854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8F00FF"/>
                </a:solidFill>
              </a:rPr>
              <a:t>Ценностное предложение</a:t>
            </a:r>
            <a:endParaRPr/>
          </a:p>
        </p:txBody>
      </p:sp>
      <p:pic>
        <p:nvPicPr>
          <p:cNvPr id="180" name="Google Shape;180;g31f6999fc3a_0_20"/>
          <p:cNvPicPr preferRelativeResize="0"/>
          <p:nvPr/>
        </p:nvPicPr>
        <p:blipFill rotWithShape="1">
          <a:blip r:embed="rId3">
            <a:alphaModFix/>
          </a:blip>
          <a:srcRect b="-2120" l="16064" r="14664" t="2120"/>
          <a:stretch/>
        </p:blipFill>
        <p:spPr>
          <a:xfrm>
            <a:off x="8113400" y="2089650"/>
            <a:ext cx="3123549" cy="300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"/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АНАЛИЗ КОНКУРЕНТОВ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4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187" name="Google Shape;187;p4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92" name="Google Shape;192;p4"/>
          <p:cNvSpPr txBox="1"/>
          <p:nvPr/>
        </p:nvSpPr>
        <p:spPr>
          <a:xfrm>
            <a:off x="623901" y="855925"/>
            <a:ext cx="11090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8F00FF"/>
                </a:solidFill>
              </a:rPr>
              <a:t>Таблица параметров сравнения конкурентов</a:t>
            </a:r>
            <a:endParaRPr/>
          </a:p>
        </p:txBody>
      </p:sp>
      <p:grpSp>
        <p:nvGrpSpPr>
          <p:cNvPr id="193" name="Google Shape;193;p4"/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194" name="Google Shape;194;p4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aphicFrame>
        <p:nvGraphicFramePr>
          <p:cNvPr id="196" name="Google Shape;196;p4"/>
          <p:cNvGraphicFramePr/>
          <p:nvPr/>
        </p:nvGraphicFramePr>
        <p:xfrm>
          <a:off x="535474" y="1568770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{E040C711-9FC5-4FB8-BAA7-21D1F95858F9}</a:tableStyleId>
              </a:tblPr>
              <a:tblGrid>
                <a:gridCol w="1448000"/>
                <a:gridCol w="2311500"/>
                <a:gridCol w="2283100"/>
                <a:gridCol w="2291400"/>
                <a:gridCol w="3322525"/>
              </a:tblGrid>
              <a:tr h="1032100">
                <a:tc>
                  <a:txBody>
                    <a:bodyPr/>
                    <a:lstStyle/>
                    <a:p>
                      <a:pPr indent="0" lvl="8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900">
                          <a:solidFill>
                            <a:schemeClr val="dk1"/>
                          </a:solidFill>
                        </a:rPr>
                        <a:t>Параметры сравнения</a:t>
                      </a:r>
                      <a:endParaRPr sz="19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0500" marB="40500" marR="40500" marL="40500" anchor="ctr"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DDA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8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900">
                          <a:solidFill>
                            <a:schemeClr val="dk1"/>
                          </a:solidFill>
                        </a:rPr>
                        <a:t>Вкус Вилл</a:t>
                      </a:r>
                      <a:endParaRPr sz="19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0500" marB="40500" marR="40500" marL="405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DDA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rPr lang="en-US" sz="1900">
                          <a:solidFill>
                            <a:schemeClr val="dk1"/>
                          </a:solidFill>
                        </a:rPr>
                        <a:t>Леруа Мерлен</a:t>
                      </a:r>
                      <a:endParaRPr sz="19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0500" marB="40500" marR="40500" marL="405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DDA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rPr lang="en-US" sz="1900">
                          <a:solidFill>
                            <a:schemeClr val="dk1"/>
                          </a:solidFill>
                        </a:rPr>
                        <a:t>Детский мир</a:t>
                      </a:r>
                      <a:endParaRPr sz="19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0500" marB="40500" marR="40500" marL="405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DDA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rPr lang="en-US" sz="1900">
                          <a:solidFill>
                            <a:schemeClr val="dk1"/>
                          </a:solidFill>
                        </a:rPr>
                        <a:t>Мы</a:t>
                      </a:r>
                      <a:endParaRPr sz="19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rPr lang="en-US" sz="1900">
                          <a:solidFill>
                            <a:schemeClr val="dk1"/>
                          </a:solidFill>
                        </a:rPr>
                        <a:t>“Пункт сбора батареек”</a:t>
                      </a:r>
                      <a:endParaRPr sz="1900">
                        <a:solidFill>
                          <a:schemeClr val="dk1"/>
                        </a:solidFill>
                      </a:endParaRPr>
                    </a:p>
                  </a:txBody>
                  <a:tcPr marT="40500" marB="40500" marR="40500" marL="405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DDAE3"/>
                    </a:solidFill>
                  </a:tcPr>
                </a:tc>
              </a:tr>
              <a:tr h="1109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Выгода для клиента</a:t>
                      </a:r>
                      <a:endParaRPr sz="1700" u="none" cap="none" strike="noStrike"/>
                    </a:p>
                  </a:txBody>
                  <a:tcPr marT="40500" marB="40500" marR="40500" marL="4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8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1B1B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Сдавать использованные батарейки в удобное время</a:t>
                      </a:r>
                      <a:r>
                        <a:rPr lang="en-US" sz="1700" u="none" cap="none" strike="noStrike"/>
                        <a:t> </a:t>
                      </a:r>
                      <a:endParaRPr sz="1700"/>
                    </a:p>
                  </a:txBody>
                  <a:tcPr marT="40500" marB="40500" marR="40500" marL="40500" anchor="ctr">
                    <a:lnL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Сдавать использованные батарейки в удобное время</a:t>
                      </a:r>
                      <a:endParaRPr sz="1700" u="none" cap="none" strike="noStrike"/>
                    </a:p>
                  </a:txBody>
                  <a:tcPr marT="40500" marB="40500" marR="40500" marL="40500" anchor="ctr">
                    <a:lnL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Сдавать использованные батарейки в удобное время</a:t>
                      </a:r>
                      <a:endParaRPr sz="1700" u="none" cap="none" strike="noStrike"/>
                    </a:p>
                  </a:txBody>
                  <a:tcPr marT="40500" marB="40500" marR="40500" marL="40500" anchor="ctr">
                    <a:lnL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Помимо сдачи в удобное время, начисление бонусов в компании-партнёры</a:t>
                      </a:r>
                      <a:endParaRPr sz="1700" u="none" cap="none" strike="noStrike"/>
                    </a:p>
                  </a:txBody>
                  <a:tcPr marT="40500" marB="40500" marR="40500" marL="40500" anchor="ctr">
                    <a:lnL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943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Уникальность технологий</a:t>
                      </a:r>
                      <a:endParaRPr sz="1700"/>
                    </a:p>
                  </a:txBody>
                  <a:tcPr marT="40500" marB="40500" marR="40500" marL="4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Отсутствует</a:t>
                      </a:r>
                      <a:endParaRPr sz="1700"/>
                    </a:p>
                  </a:txBody>
                  <a:tcPr marT="40500" marB="40500" marR="40500" marL="40500" anchor="ctr">
                    <a:lnL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Отсутствует</a:t>
                      </a:r>
                      <a:endParaRPr sz="1700"/>
                    </a:p>
                  </a:txBody>
                  <a:tcPr marT="40500" marB="40500" marR="40500" marL="40500" anchor="ctr">
                    <a:lnL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Отсутствует</a:t>
                      </a:r>
                      <a:endParaRPr sz="1700"/>
                    </a:p>
                  </a:txBody>
                  <a:tcPr marT="40500" marB="40500" marR="40500" marL="40500" anchor="ctr">
                    <a:lnL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Система QR-кодов для начисления бонусов</a:t>
                      </a:r>
                      <a:endParaRPr sz="1700" u="none" cap="none" strike="noStrike"/>
                    </a:p>
                  </a:txBody>
                  <a:tcPr marT="40500" marB="40500" marR="40500" marL="40500" anchor="ctr">
                    <a:lnL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440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Доступность </a:t>
                      </a:r>
                      <a:endParaRPr sz="1700" u="none" cap="none" strike="noStrike"/>
                    </a:p>
                  </a:txBody>
                  <a:tcPr marT="40500" marB="40500" marR="40500" marL="4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Люди не так часто посещают такие магазины, магазин не располагается рядом с домом.</a:t>
                      </a:r>
                      <a:endParaRPr sz="1700" u="none" cap="none" strike="noStrike"/>
                    </a:p>
                  </a:txBody>
                  <a:tcPr marT="40500" marB="40500" marR="40500" marL="40500" anchor="ctr">
                    <a:lnL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Люди не так часто посещают такие магазины, магазин не располагается рядом с домом.</a:t>
                      </a:r>
                      <a:endParaRPr sz="1700" u="none" cap="none" strike="noStrike"/>
                    </a:p>
                  </a:txBody>
                  <a:tcPr marT="40500" marB="40500" marR="40500" marL="40500" anchor="ctr">
                    <a:lnL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7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Люди не так часто посещают такие магазины, магазин не располагается рядом с домом.</a:t>
                      </a:r>
                      <a:endParaRPr sz="1700" u="none" cap="none" strike="noStrike"/>
                    </a:p>
                  </a:txBody>
                  <a:tcPr marT="40500" marB="40500" marR="40500" marL="40500" anchor="ctr">
                    <a:lnL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r>
                        <a:rPr lang="en-US" sz="1700"/>
                        <a:t>Так как наши предполагаемые клиенты это сетевые магазины, расположенные в каждом районе и часто посещаемые, людям будет удобно добираться</a:t>
                      </a:r>
                      <a:endParaRPr sz="1700" u="none" cap="none" strike="noStrike"/>
                    </a:p>
                  </a:txBody>
                  <a:tcPr marT="40500" marB="40500" marR="40500" marL="40500" anchor="ctr">
                    <a:lnL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B5D8E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"/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ФИНАНСОВАЯ МОДЕЛЬ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203" name="Google Shape;203;p5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08" name="Google Shape;20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44771" y="6139368"/>
            <a:ext cx="2145252" cy="9810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5"/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210" name="Google Shape;210;p5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1" name="Google Shape;211;p5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sp>
        <p:nvSpPr>
          <p:cNvPr id="212" name="Google Shape;212;p5"/>
          <p:cNvSpPr txBox="1"/>
          <p:nvPr/>
        </p:nvSpPr>
        <p:spPr>
          <a:xfrm>
            <a:off x="589496" y="908955"/>
            <a:ext cx="9365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8F00FF"/>
                </a:solidFill>
              </a:rPr>
              <a:t>ФИНАНСОВАЯ МОДЕЛЬ ПРОЕКТА</a:t>
            </a:r>
            <a:endParaRPr/>
          </a:p>
        </p:txBody>
      </p:sp>
      <p:pic>
        <p:nvPicPr>
          <p:cNvPr id="213" name="Google Shape;213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4213" y="1771900"/>
            <a:ext cx="8243564" cy="495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"/>
          <p:cNvSpPr/>
          <p:nvPr/>
        </p:nvSpPr>
        <p:spPr>
          <a:xfrm>
            <a:off x="6385900" y="0"/>
            <a:ext cx="5806200" cy="687330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6"/>
          <p:cNvSpPr txBox="1"/>
          <p:nvPr/>
        </p:nvSpPr>
        <p:spPr>
          <a:xfrm>
            <a:off x="6615058" y="51758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20" name="Google Shape;220;p6"/>
          <p:cNvSpPr txBox="1"/>
          <p:nvPr/>
        </p:nvSpPr>
        <p:spPr>
          <a:xfrm>
            <a:off x="6506864" y="2989415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221" name="Google Shape;221;p6"/>
          <p:cNvSpPr txBox="1"/>
          <p:nvPr/>
        </p:nvSpPr>
        <p:spPr>
          <a:xfrm>
            <a:off x="9684871" y="1450176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22" name="Google Shape;222;p6"/>
          <p:cNvSpPr txBox="1"/>
          <p:nvPr/>
        </p:nvSpPr>
        <p:spPr>
          <a:xfrm>
            <a:off x="10197670" y="3912844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223" name="Google Shape;223;p6"/>
          <p:cNvSpPr txBox="1"/>
          <p:nvPr/>
        </p:nvSpPr>
        <p:spPr>
          <a:xfrm>
            <a:off x="6572555" y="4562800"/>
            <a:ext cx="21621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1B1B1B"/>
                </a:solidFill>
              </a:rPr>
              <a:t>П</a:t>
            </a:r>
            <a:r>
              <a:rPr lang="en-US" sz="1600">
                <a:solidFill>
                  <a:srgbClr val="1B1B1B"/>
                </a:solidFill>
              </a:rPr>
              <a:t>ривлечение партнеров, </a:t>
            </a:r>
            <a:r>
              <a:rPr lang="en-US" sz="1600">
                <a:solidFill>
                  <a:srgbClr val="1B1B1B"/>
                </a:solidFill>
              </a:rPr>
              <a:t>поиск целевой аудитории и анализ конкурентов</a:t>
            </a:r>
            <a:endParaRPr/>
          </a:p>
        </p:txBody>
      </p:sp>
      <p:sp>
        <p:nvSpPr>
          <p:cNvPr id="224" name="Google Shape;224;p6"/>
          <p:cNvSpPr txBox="1"/>
          <p:nvPr/>
        </p:nvSpPr>
        <p:spPr>
          <a:xfrm>
            <a:off x="6662525" y="1560525"/>
            <a:ext cx="1944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1B1B1B"/>
                </a:solidFill>
              </a:rPr>
              <a:t>Формирование уникальной идеи</a:t>
            </a:r>
            <a:endParaRPr/>
          </a:p>
        </p:txBody>
      </p:sp>
      <p:sp>
        <p:nvSpPr>
          <p:cNvPr id="225" name="Google Shape;225;p6"/>
          <p:cNvSpPr txBox="1"/>
          <p:nvPr/>
        </p:nvSpPr>
        <p:spPr>
          <a:xfrm>
            <a:off x="9718271" y="2977850"/>
            <a:ext cx="23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1B1B1B"/>
                </a:solidFill>
              </a:rPr>
              <a:t>Создание контейнеров с системой QR-кодов</a:t>
            </a:r>
            <a:endParaRPr/>
          </a:p>
        </p:txBody>
      </p:sp>
      <p:sp>
        <p:nvSpPr>
          <p:cNvPr id="226" name="Google Shape;226;p6"/>
          <p:cNvSpPr txBox="1"/>
          <p:nvPr/>
        </p:nvSpPr>
        <p:spPr>
          <a:xfrm>
            <a:off x="10266423" y="5438847"/>
            <a:ext cx="1565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1B1B1B"/>
                </a:solidFill>
              </a:rPr>
              <a:t>Реализация контейнеров</a:t>
            </a:r>
            <a:endParaRPr/>
          </a:p>
        </p:txBody>
      </p:sp>
      <p:sp>
        <p:nvSpPr>
          <p:cNvPr id="227" name="Google Shape;227;p6"/>
          <p:cNvSpPr/>
          <p:nvPr/>
        </p:nvSpPr>
        <p:spPr>
          <a:xfrm>
            <a:off x="7477146" y="1011301"/>
            <a:ext cx="2162014" cy="132392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cap="flat" cmpd="sng" w="63500">
            <a:solidFill>
              <a:srgbClr val="FCAF17"/>
            </a:solidFill>
            <a:prstDash val="solid"/>
            <a:miter lim="8000"/>
            <a:headEnd len="sm" w="sm" type="none"/>
            <a:tailEnd len="med" w="med" type="triangl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6"/>
          <p:cNvSpPr/>
          <p:nvPr/>
        </p:nvSpPr>
        <p:spPr>
          <a:xfrm flipH="1">
            <a:off x="7663413" y="2702913"/>
            <a:ext cx="1828805" cy="1066803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cap="flat" cmpd="sng" w="63500">
            <a:solidFill>
              <a:srgbClr val="FCAF17"/>
            </a:solidFill>
            <a:prstDash val="solid"/>
            <a:miter lim="8000"/>
            <a:headEnd len="sm" w="sm" type="none"/>
            <a:tailEnd len="med" w="med" type="triangl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7663413" y="4171270"/>
            <a:ext cx="2319868" cy="82257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cap="flat" cmpd="sng" w="63500">
            <a:solidFill>
              <a:srgbClr val="FCAF17"/>
            </a:solidFill>
            <a:prstDash val="solid"/>
            <a:miter lim="8000"/>
            <a:headEnd len="sm" w="sm" type="none"/>
            <a:tailEnd len="med" w="med" type="triangl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30" name="Google Shape;230;p6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231" name="Google Shape;231;p6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36" name="Google Shape;236;p6"/>
          <p:cNvGrpSpPr/>
          <p:nvPr/>
        </p:nvGrpSpPr>
        <p:grpSpPr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237" name="Google Shape;237;p6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8" name="Google Shape;238;p6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/>
            </a:p>
          </p:txBody>
        </p:sp>
      </p:grpSp>
      <p:sp>
        <p:nvSpPr>
          <p:cNvPr id="239" name="Google Shape;239;p6"/>
          <p:cNvSpPr txBox="1"/>
          <p:nvPr/>
        </p:nvSpPr>
        <p:spPr>
          <a:xfrm>
            <a:off x="513575" y="1436650"/>
            <a:ext cx="5872200" cy="53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rgbClr val="1B1B1B"/>
                </a:solidFill>
              </a:rPr>
              <a:t>Ценностное предложение</a:t>
            </a:r>
            <a:r>
              <a:rPr lang="en-US" sz="1700">
                <a:solidFill>
                  <a:srgbClr val="1B1B1B"/>
                </a:solidFill>
              </a:rPr>
              <a:t>: снижение загрязнения окружающей среды, функциональный контейнер;</a:t>
            </a:r>
            <a:endParaRPr sz="1700">
              <a:solidFill>
                <a:srgbClr val="1B1B1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chemeClr val="dk1"/>
                </a:solidFill>
              </a:rPr>
              <a:t>Ключевые виды деятельности</a:t>
            </a:r>
            <a:r>
              <a:rPr lang="en-US" sz="1700">
                <a:solidFill>
                  <a:srgbClr val="1B1B1B"/>
                </a:solidFill>
              </a:rPr>
              <a:t>: продажа инновационных контейнеров для сбора батареек;</a:t>
            </a:r>
            <a:endParaRPr sz="1700">
              <a:solidFill>
                <a:srgbClr val="1B1B1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rgbClr val="1B1B1B"/>
                </a:solidFill>
              </a:rPr>
              <a:t>Каналы сбыта</a:t>
            </a:r>
            <a:r>
              <a:rPr lang="en-US" sz="1700">
                <a:solidFill>
                  <a:srgbClr val="1B1B1B"/>
                </a:solidFill>
              </a:rPr>
              <a:t>: социальные сети, сарафанный маркетинг, личные/прямые продажи;</a:t>
            </a:r>
            <a:endParaRPr sz="1700">
              <a:solidFill>
                <a:srgbClr val="1B1B1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rgbClr val="1B1B1B"/>
                </a:solidFill>
              </a:rPr>
              <a:t>Ключевые ресурсы</a:t>
            </a:r>
            <a:r>
              <a:rPr lang="en-US" sz="1700">
                <a:solidFill>
                  <a:srgbClr val="1B1B1B"/>
                </a:solidFill>
              </a:rPr>
              <a:t>: интеллектуальные, материальные, человеческие,финансовые</a:t>
            </a:r>
            <a:endParaRPr sz="1700">
              <a:solidFill>
                <a:srgbClr val="1B1B1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rgbClr val="1B1B1B"/>
                </a:solidFill>
              </a:rPr>
              <a:t>Структура издержек</a:t>
            </a:r>
            <a:r>
              <a:rPr lang="en-US" sz="1700">
                <a:solidFill>
                  <a:srgbClr val="1B1B1B"/>
                </a:solidFill>
              </a:rPr>
              <a:t>: реклама, цена ресурсов, производство контейнеров, зп сотрудникам, расходы на создание приложения и др.;</a:t>
            </a:r>
            <a:endParaRPr sz="1700">
              <a:solidFill>
                <a:srgbClr val="1B1B1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rgbClr val="1B1B1B"/>
                </a:solidFill>
              </a:rPr>
              <a:t>Потоки поступления доходов</a:t>
            </a:r>
            <a:r>
              <a:rPr lang="en-US" sz="1700">
                <a:solidFill>
                  <a:srgbClr val="1B1B1B"/>
                </a:solidFill>
              </a:rPr>
              <a:t>: деньги, полученные от продажи контейнеров, гранты;</a:t>
            </a:r>
            <a:endParaRPr sz="1700">
              <a:solidFill>
                <a:srgbClr val="1B1B1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rgbClr val="1B1B1B"/>
                </a:solidFill>
              </a:rPr>
              <a:t>Основные виды деятельности</a:t>
            </a:r>
            <a:r>
              <a:rPr lang="en-US" sz="1700">
                <a:solidFill>
                  <a:srgbClr val="1B1B1B"/>
                </a:solidFill>
              </a:rPr>
              <a:t>: сбор батареек с помощью системы электронного подсчета, системы QR- кодов начислением бонусов в компании-партнёры;</a:t>
            </a:r>
            <a:endParaRPr sz="1700">
              <a:solidFill>
                <a:srgbClr val="1B1B1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rgbClr val="1B1B1B"/>
                </a:solidFill>
              </a:rPr>
              <a:t>Клиенты</a:t>
            </a:r>
            <a:r>
              <a:rPr lang="en-US" sz="1700">
                <a:solidFill>
                  <a:srgbClr val="1B1B1B"/>
                </a:solidFill>
              </a:rPr>
              <a:t>: Пятерочка, Лукойл, Магнит, Детский мир и др. сетевые магазины;</a:t>
            </a:r>
            <a:endParaRPr sz="1700">
              <a:solidFill>
                <a:srgbClr val="1B1B1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rgbClr val="1B1B1B"/>
                </a:solidFill>
              </a:rPr>
              <a:t>Монетизация</a:t>
            </a:r>
            <a:r>
              <a:rPr lang="en-US" sz="1700">
                <a:solidFill>
                  <a:srgbClr val="1B1B1B"/>
                </a:solidFill>
              </a:rPr>
              <a:t>: доход от продажи контейнеров.</a:t>
            </a:r>
            <a:endParaRPr sz="1700">
              <a:solidFill>
                <a:srgbClr val="1B1B1B"/>
              </a:solidFill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b="0" i="0" lang="en-US" sz="18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600"/>
          </a:p>
        </p:txBody>
      </p:sp>
      <p:sp>
        <p:nvSpPr>
          <p:cNvPr id="240" name="Google Shape;240;p6"/>
          <p:cNvSpPr txBox="1"/>
          <p:nvPr/>
        </p:nvSpPr>
        <p:spPr>
          <a:xfrm>
            <a:off x="513565" y="913445"/>
            <a:ext cx="651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</a:pPr>
            <a:r>
              <a:rPr lang="en-US" sz="2800">
                <a:solidFill>
                  <a:srgbClr val="8F00FF"/>
                </a:solidFill>
              </a:rPr>
              <a:t>Бизнес-модель и стадии проекта</a:t>
            </a:r>
            <a:endParaRPr sz="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"/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КОМАНДА ПРОЕКТА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6" name="Google Shape;246;p7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247" name="Google Shape;247;p7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52" name="Google Shape;252;p7"/>
          <p:cNvSpPr txBox="1"/>
          <p:nvPr/>
        </p:nvSpPr>
        <p:spPr>
          <a:xfrm>
            <a:off x="609152" y="3188386"/>
            <a:ext cx="498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53" name="Google Shape;253;p7"/>
          <p:cNvSpPr txBox="1"/>
          <p:nvPr/>
        </p:nvSpPr>
        <p:spPr>
          <a:xfrm>
            <a:off x="6724975" y="2274600"/>
            <a:ext cx="4333800" cy="2308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highlight>
                  <a:srgbClr val="B4A7D6"/>
                </a:highlight>
              </a:rPr>
              <a:t>Наша команда</a:t>
            </a:r>
            <a:endParaRPr sz="3600">
              <a:solidFill>
                <a:schemeClr val="dk1"/>
              </a:solidFill>
              <a:highlight>
                <a:srgbClr val="B4A7D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8F00FF"/>
                </a:solidFill>
              </a:rPr>
              <a:t>Орехова Виктория Витальевна - лидер</a:t>
            </a:r>
            <a:endParaRPr sz="3600">
              <a:solidFill>
                <a:srgbClr val="8F00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3600"/>
              <a:buFont typeface="Arial"/>
              <a:buNone/>
            </a:pPr>
            <a:r>
              <a:t/>
            </a:r>
            <a:endParaRPr sz="3600">
              <a:solidFill>
                <a:srgbClr val="8F00FF"/>
              </a:solidFill>
            </a:endParaRPr>
          </a:p>
        </p:txBody>
      </p:sp>
      <p:sp>
        <p:nvSpPr>
          <p:cNvPr id="254" name="Google Shape;254;p7"/>
          <p:cNvSpPr/>
          <p:nvPr/>
        </p:nvSpPr>
        <p:spPr>
          <a:xfrm>
            <a:off x="-6775" y="6310926"/>
            <a:ext cx="542260" cy="561225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5" name="Google Shape;25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1388" y="1002225"/>
            <a:ext cx="3765418" cy="502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Виктория Бокарева</dc:creator>
</cp:coreProperties>
</file>