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72" r:id="rId7"/>
    <p:sldId id="261" r:id="rId8"/>
    <p:sldId id="262" r:id="rId9"/>
    <p:sldId id="266" r:id="rId10"/>
    <p:sldId id="270" r:id="rId11"/>
    <p:sldId id="267" r:id="rId12"/>
    <p:sldId id="268" r:id="rId13"/>
    <p:sldId id="269" r:id="rId14"/>
    <p:sldId id="271" r:id="rId15"/>
  </p:sldIdLst>
  <p:sldSz cx="14630400" cy="8229600"/>
  <p:notesSz cx="8229600" cy="146304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alibri Light" panose="020F0302020204030204" pitchFamily="34" charset="0"/>
      <p:regular r:id="rId21"/>
      <p:italic r:id="rId22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135" d="100"/>
          <a:sy n="135" d="100"/>
        </p:scale>
        <p:origin x="222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2007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7545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8990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7044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3932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6546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2852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0686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2B0B55-04D2-4D58-B688-999211B6AC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28800" y="1346836"/>
            <a:ext cx="10972800" cy="2865120"/>
          </a:xfrm>
        </p:spPr>
        <p:txBody>
          <a:bodyPr anchor="b"/>
          <a:lstStyle>
            <a:lvl1pPr algn="ctr">
              <a:defRPr sz="7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0159A3F-37F9-446A-95C6-EB31169416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800" y="4322446"/>
            <a:ext cx="10972800" cy="1986914"/>
          </a:xfrm>
        </p:spPr>
        <p:txBody>
          <a:bodyPr/>
          <a:lstStyle>
            <a:lvl1pPr marL="0" indent="0" algn="ctr">
              <a:buNone/>
              <a:defRPr sz="2880"/>
            </a:lvl1pPr>
            <a:lvl2pPr marL="548640" indent="0" algn="ctr">
              <a:buNone/>
              <a:defRPr sz="2400"/>
            </a:lvl2pPr>
            <a:lvl3pPr marL="1097280" indent="0" algn="ctr">
              <a:buNone/>
              <a:defRPr sz="2160"/>
            </a:lvl3pPr>
            <a:lvl4pPr marL="1645920" indent="0" algn="ctr">
              <a:buNone/>
              <a:defRPr sz="1920"/>
            </a:lvl4pPr>
            <a:lvl5pPr marL="2194560" indent="0" algn="ctr">
              <a:buNone/>
              <a:defRPr sz="1920"/>
            </a:lvl5pPr>
            <a:lvl6pPr marL="2743200" indent="0" algn="ctr">
              <a:buNone/>
              <a:defRPr sz="1920"/>
            </a:lvl6pPr>
            <a:lvl7pPr marL="3291840" indent="0" algn="ctr">
              <a:buNone/>
              <a:defRPr sz="1920"/>
            </a:lvl7pPr>
            <a:lvl8pPr marL="3840480" indent="0" algn="ctr">
              <a:buNone/>
              <a:defRPr sz="1920"/>
            </a:lvl8pPr>
            <a:lvl9pPr marL="4389120" indent="0" algn="ctr">
              <a:buNone/>
              <a:defRPr sz="192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7F508A-6CF3-49EC-A752-E1BC45B6CE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3BE9B-89AD-4165-8EC6-2D8D7B1623E7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BA71003-C498-4736-BC26-2D607FFF7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0ADFD95-6B3B-45C5-ADDF-9EC26FDD0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33E7A-8363-4AB4-A101-59923CEFCE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8104278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3AA7C0-CF8C-453E-A6F1-AADA95B02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2536573-8C27-48BF-A1E0-C99660526C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C19642D-790E-4AD8-8159-C38C187DF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3BE9B-89AD-4165-8EC6-2D8D7B1623E7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EFF693F-4099-45C3-8845-76667CA2A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1454A6-7C06-48EB-932D-585467FE1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33E7A-8363-4AB4-A101-59923CEFCE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752310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44911E3-8351-458B-A683-1B5969713D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0469880" y="438150"/>
            <a:ext cx="3154680" cy="6974206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A345984-73F8-457F-80F8-6E13C9286B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05840" y="438150"/>
            <a:ext cx="9281160" cy="6974206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74DD10F-5DBC-4A68-911A-26682734F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3BE9B-89AD-4165-8EC6-2D8D7B1623E7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E1B4063-CD88-4822-B00D-01CB3FE06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90056D-0A0C-450B-96EF-217356264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33E7A-8363-4AB4-A101-59923CEFCE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4557581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08944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5628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62874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8746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62102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33630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5149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63042A-C6B4-4054-806F-69F3E9F37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8648AE8-F45D-49BE-B0C4-70C0FB330D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1243E40-EB92-419B-B9F4-8EB273FDA7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3BE9B-89AD-4165-8EC6-2D8D7B1623E7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C83B6EF-EFA1-45F7-8EF2-7A762F7FD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3F8783E-F77A-4E5D-AF87-F2C758EA6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33E7A-8363-4AB4-A101-59923CEFCE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0102798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72A1FC-3DD4-4505-B45A-D8B4046A2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8220" y="2051686"/>
            <a:ext cx="12618720" cy="3423284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DC9AC43-C811-4452-97BB-9072EFC320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98220" y="5507356"/>
            <a:ext cx="12618720" cy="1800224"/>
          </a:xfrm>
        </p:spPr>
        <p:txBody>
          <a:bodyPr/>
          <a:lstStyle>
            <a:lvl1pPr marL="0" indent="0">
              <a:buNone/>
              <a:defRPr sz="2880">
                <a:solidFill>
                  <a:schemeClr val="tx1">
                    <a:tint val="75000"/>
                  </a:schemeClr>
                </a:solidFill>
              </a:defRPr>
            </a:lvl1pPr>
            <a:lvl2pPr marL="54864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711B20B-1F3A-4D0C-AC0C-322F47DC8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3BE9B-89AD-4165-8EC6-2D8D7B1623E7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7AC4C7D-7A43-4CF6-B239-9B58FCF8B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1A3B321-C954-46A7-8787-24E7A0A69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33E7A-8363-4AB4-A101-59923CEFCE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1035553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0D8A06-F55A-4ED2-8B18-7D4E216F6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7D96C33-FF08-4025-AE92-F5A84A8BB0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05840" y="2190750"/>
            <a:ext cx="6217920" cy="522160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F8B3863-BFA3-45D3-8A69-82967D4D4A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06640" y="2190750"/>
            <a:ext cx="6217920" cy="522160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74C3093-DB1B-45EF-8EED-282E24C6E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3BE9B-89AD-4165-8EC6-2D8D7B1623E7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21E6134-9ADE-4F84-AB10-AD14A6B42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6BAB6EE-7707-45EE-B11F-2F0350CBF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33E7A-8363-4AB4-A101-59923CEFCE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5095041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6BB8F6-B065-403A-8BCD-338A77055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746" y="438150"/>
            <a:ext cx="12618720" cy="1590676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4040E60-8A92-4F9E-9B87-DBDFAD6516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07746" y="2017396"/>
            <a:ext cx="6189344" cy="988694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193A295-71C9-47C8-926E-8A8980EF92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07746" y="3006090"/>
            <a:ext cx="6189344" cy="442150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20F5407-35F3-434D-8071-A5FE69AD88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406640" y="2017396"/>
            <a:ext cx="6219826" cy="988694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77ED829-191E-470B-AB7E-79D652C3E1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406640" y="3006090"/>
            <a:ext cx="6219826" cy="442150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23D4FE3-F304-4DA0-B3D7-B500D421CA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3BE9B-89AD-4165-8EC6-2D8D7B1623E7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C931E08-639C-46C8-9A79-26F83ABE7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FCC78BA-0CEF-4960-AC53-CA9413C77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33E7A-8363-4AB4-A101-59923CEFCE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9096304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464F43-09DE-4C9D-BA9D-D299482ED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3F0CD1F-F820-4349-BFD6-206ACF64B4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3BE9B-89AD-4165-8EC6-2D8D7B1623E7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4FFF77F-D017-4507-B3FF-4E7C7180A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3E73547-4FC6-431E-9DE1-D1F47BA33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33E7A-8363-4AB4-A101-59923CEFCE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3680509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C2813DE-FFB2-4D2E-B553-36F26B37E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3BE9B-89AD-4165-8EC6-2D8D7B1623E7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D4B8D48-4B74-47C7-9789-5D62E94DA3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C63093D-C592-4F2C-875F-98132FE29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33E7A-8363-4AB4-A101-59923CEFCE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2973046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8BA3F7-ED84-4462-BCD6-F977067A2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746" y="548640"/>
            <a:ext cx="4718684" cy="1920240"/>
          </a:xfrm>
        </p:spPr>
        <p:txBody>
          <a:bodyPr anchor="b"/>
          <a:lstStyle>
            <a:lvl1pPr>
              <a:defRPr sz="384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353A92A-6785-4993-92FF-05D3A1B8FB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9826" y="1184911"/>
            <a:ext cx="7406640" cy="5848350"/>
          </a:xfrm>
        </p:spPr>
        <p:txBody>
          <a:bodyPr/>
          <a:lstStyle>
            <a:lvl1pPr>
              <a:defRPr sz="3840"/>
            </a:lvl1pPr>
            <a:lvl2pPr>
              <a:defRPr sz="3360"/>
            </a:lvl2pPr>
            <a:lvl3pPr>
              <a:defRPr sz="288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832BA0C-BE8B-447F-80E4-3A3FB95ADA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07746" y="2468880"/>
            <a:ext cx="4718684" cy="4573906"/>
          </a:xfrm>
        </p:spPr>
        <p:txBody>
          <a:bodyPr/>
          <a:lstStyle>
            <a:lvl1pPr marL="0" indent="0">
              <a:buNone/>
              <a:defRPr sz="1920"/>
            </a:lvl1pPr>
            <a:lvl2pPr marL="548640" indent="0">
              <a:buNone/>
              <a:defRPr sz="1680"/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F4B396C-8781-481E-8811-48869247D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3BE9B-89AD-4165-8EC6-2D8D7B1623E7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9EF4BAC-8C6E-4B35-A9A8-5CAC60A61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7906F85-21A6-40CB-9CFE-2163961D9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33E7A-8363-4AB4-A101-59923CEFCE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5475312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1ED772-EFDE-4176-BEF1-CD185CD930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746" y="548640"/>
            <a:ext cx="4718684" cy="1920240"/>
          </a:xfrm>
        </p:spPr>
        <p:txBody>
          <a:bodyPr anchor="b"/>
          <a:lstStyle>
            <a:lvl1pPr>
              <a:defRPr sz="384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022E63B-54FF-4A9B-8F46-E8D0B40082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19826" y="1184911"/>
            <a:ext cx="7406640" cy="5848350"/>
          </a:xfrm>
        </p:spPr>
        <p:txBody>
          <a:bodyPr/>
          <a:lstStyle>
            <a:lvl1pPr marL="0" indent="0">
              <a:buNone/>
              <a:defRPr sz="3840"/>
            </a:lvl1pPr>
            <a:lvl2pPr marL="548640" indent="0">
              <a:buNone/>
              <a:defRPr sz="3360"/>
            </a:lvl2pPr>
            <a:lvl3pPr marL="1097280" indent="0">
              <a:buNone/>
              <a:defRPr sz="288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C4A0564-63EA-4DF5-8A6E-98B4812B7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07746" y="2468880"/>
            <a:ext cx="4718684" cy="4573906"/>
          </a:xfrm>
        </p:spPr>
        <p:txBody>
          <a:bodyPr/>
          <a:lstStyle>
            <a:lvl1pPr marL="0" indent="0">
              <a:buNone/>
              <a:defRPr sz="1920"/>
            </a:lvl1pPr>
            <a:lvl2pPr marL="548640" indent="0">
              <a:buNone/>
              <a:defRPr sz="1680"/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0DEC5E9-B6FB-45FC-AB86-B84ED81CC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3BE9B-89AD-4165-8EC6-2D8D7B1623E7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23244B5-6CF4-4A66-8CF5-B18CC3D20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FE31D99-0D52-4895-BD11-5DF531AD4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33E7A-8363-4AB4-A101-59923CEFCE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4779347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9CFFA8-CCBB-415D-9BA6-16ED0D19E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840" y="438150"/>
            <a:ext cx="12618720" cy="15906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04895F0-7AD7-4A74-9E5F-48899EF46B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05840" y="2190750"/>
            <a:ext cx="12618720" cy="52216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1E10CCA-7C49-4AC2-A7C1-08ACE0BEB6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5840" y="7627621"/>
            <a:ext cx="329184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73BE9B-89AD-4165-8EC6-2D8D7B1623E7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8697BAC-9716-45D4-B244-9B049D2954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6320" y="7627621"/>
            <a:ext cx="493776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C34E116-3117-4273-87BD-AC82972F8C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32720" y="7627621"/>
            <a:ext cx="329184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433E7A-8363-4AB4-A101-59923CEFCE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1092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hf sldNum="0" hdr="0" ftr="0" dt="0"/>
  <p:txStyles>
    <p:titleStyle>
      <a:lvl1pPr algn="l" defTabSz="1097280" rtl="0" eaLnBrk="1" latinLnBrk="0" hangingPunct="1">
        <a:lnSpc>
          <a:spcPct val="90000"/>
        </a:lnSpc>
        <a:spcBef>
          <a:spcPct val="0"/>
        </a:spcBef>
        <a:buNone/>
        <a:defRPr sz="52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109728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3536989" y="3682796"/>
            <a:ext cx="7556421" cy="28351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8800" b="1" dirty="0">
                <a:solidFill>
                  <a:srgbClr val="1B1B27"/>
                </a:solidFill>
                <a:latin typeface="Times New Roman" panose="02020603050405020304" pitchFamily="18" charset="0"/>
                <a:ea typeface="Alexandria" pitchFamily="34" charset="-122"/>
                <a:cs typeface="Times New Roman" panose="02020603050405020304" pitchFamily="18" charset="0"/>
              </a:rPr>
              <a:t>CityExplorer</a:t>
            </a:r>
            <a:r>
              <a:rPr lang="en-US" sz="4450" b="1" dirty="0">
                <a:solidFill>
                  <a:srgbClr val="1B1B27"/>
                </a:solidFill>
                <a:latin typeface="Times New Roman" panose="02020603050405020304" pitchFamily="18" charset="0"/>
                <a:ea typeface="Alexandria" pitchFamily="34" charset="-122"/>
                <a:cs typeface="Times New Roman" panose="02020603050405020304" pitchFamily="18" charset="0"/>
              </a:rPr>
              <a:t> </a:t>
            </a:r>
            <a:r>
              <a:rPr lang="en-US" sz="7200" b="1" dirty="0">
                <a:solidFill>
                  <a:srgbClr val="1B1B27"/>
                </a:solidFill>
                <a:latin typeface="Times New Roman" panose="02020603050405020304" pitchFamily="18" charset="0"/>
                <a:ea typeface="Alexandria" pitchFamily="34" charset="-122"/>
                <a:cs typeface="Times New Roman" panose="02020603050405020304" pitchFamily="18" charset="0"/>
              </a:rPr>
              <a:t>AI</a:t>
            </a:r>
            <a:endParaRPr lang="en-US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hape 2"/>
          <p:cNvSpPr/>
          <p:nvPr/>
        </p:nvSpPr>
        <p:spPr>
          <a:xfrm>
            <a:off x="6280190" y="6192798"/>
            <a:ext cx="362903" cy="362903"/>
          </a:xfrm>
          <a:prstGeom prst="roundRect">
            <a:avLst>
              <a:gd name="adj" fmla="val 25194296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  <p:sp>
        <p:nvSpPr>
          <p:cNvPr id="6" name="Text 0">
            <a:extLst>
              <a:ext uri="{FF2B5EF4-FFF2-40B4-BE49-F238E27FC236}">
                <a16:creationId xmlns:a16="http://schemas.microsoft.com/office/drawing/2014/main" id="{35883EFA-D8AD-46F2-8F3C-B9E46711084D}"/>
              </a:ext>
            </a:extLst>
          </p:cNvPr>
          <p:cNvSpPr/>
          <p:nvPr/>
        </p:nvSpPr>
        <p:spPr>
          <a:xfrm>
            <a:off x="6643093" y="6374249"/>
            <a:ext cx="7556421" cy="28351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Казаков Г.И.</a:t>
            </a:r>
          </a:p>
          <a:p>
            <a:pPr marL="0" indent="0" algn="r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Ляхин К.Д.</a:t>
            </a:r>
          </a:p>
          <a:p>
            <a:pPr marL="0" indent="0" algn="r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Михеев П.О.</a:t>
            </a:r>
          </a:p>
          <a:p>
            <a:pPr marL="0" indent="0" algn="r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Группа: ЦТФ21-1б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608052" y="618053"/>
            <a:ext cx="4343400" cy="5429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250"/>
              </a:lnSpc>
              <a:buNone/>
            </a:pPr>
            <a:r>
              <a:rPr lang="ru-RU" sz="4400" dirty="0">
                <a:solidFill>
                  <a:srgbClr val="1B1B27"/>
                </a:solidFill>
                <a:latin typeface="Times New Roman" panose="02020603050405020304" pitchFamily="18" charset="0"/>
                <a:ea typeface="Alexandria" pitchFamily="34" charset="-122"/>
                <a:cs typeface="Times New Roman" panose="02020603050405020304" pitchFamily="18" charset="0"/>
              </a:rPr>
              <a:t>Основные конкурентные преимущества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2283155" y="2362957"/>
            <a:ext cx="4479386" cy="499084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Глубокая персонализация: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Наши ИИ-алгоритмы учитывают множественные параметры для создания максимально релевантных рекомендаций.</a:t>
            </a:r>
          </a:p>
          <a:p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Интеграция данных из разных источников: Объединение информации о достопримечательностях, ресторанах, событиях и отзывах пользователей в единой платформе.</a:t>
            </a:r>
          </a:p>
          <a:p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3.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Превосходный пользовательский опыт: Интуитивно понятный интерфейс и высокий уровень взаимодействия с пользователем.</a:t>
            </a:r>
          </a:p>
        </p:txBody>
      </p:sp>
      <p:sp>
        <p:nvSpPr>
          <p:cNvPr id="7" name="Text 3">
            <a:extLst>
              <a:ext uri="{FF2B5EF4-FFF2-40B4-BE49-F238E27FC236}">
                <a16:creationId xmlns:a16="http://schemas.microsoft.com/office/drawing/2014/main" id="{058FB065-DA86-43DD-AC7B-2927F99A4C78}"/>
              </a:ext>
            </a:extLst>
          </p:cNvPr>
          <p:cNvSpPr/>
          <p:nvPr/>
        </p:nvSpPr>
        <p:spPr>
          <a:xfrm>
            <a:off x="7759507" y="2362956"/>
            <a:ext cx="4479386" cy="499084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4.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Оффлайн-доступ: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Возможность пользоваться приложением без подключения к интернету, что особенно важно для туристов.</a:t>
            </a:r>
          </a:p>
          <a:p>
            <a:pPr marL="0" indent="0">
              <a:buNone/>
            </a:pP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5.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Собственные разработки: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Уникальные алгоритмы оптимизации маршрутов и система интеграции отзывов обеспечивают преимущество перед конкурентами.</a:t>
            </a:r>
          </a:p>
          <a:p>
            <a:pPr marL="0" indent="0">
              <a:buNone/>
            </a:pP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6.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Фокус на местных жителях: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отличие от многих конкурентов, мы предлагаем ценность не только туристам, но и жителям городов.</a:t>
            </a:r>
          </a:p>
        </p:txBody>
      </p:sp>
    </p:spTree>
    <p:extLst>
      <p:ext uri="{BB962C8B-B14F-4D97-AF65-F5344CB8AC3E}">
        <p14:creationId xmlns:p14="http://schemas.microsoft.com/office/powerpoint/2010/main" val="13123433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608052" y="618053"/>
            <a:ext cx="4343400" cy="5429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250"/>
              </a:lnSpc>
              <a:buNone/>
            </a:pPr>
            <a:r>
              <a:rPr lang="ru-RU" sz="4400" dirty="0">
                <a:solidFill>
                  <a:srgbClr val="1B1B27"/>
                </a:solidFill>
                <a:latin typeface="Times New Roman" panose="02020603050405020304" pitchFamily="18" charset="0"/>
                <a:ea typeface="Alexandria" pitchFamily="34" charset="-122"/>
                <a:cs typeface="Times New Roman" panose="02020603050405020304" pitchFamily="18" charset="0"/>
              </a:rPr>
              <a:t>Ценностное предложение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2675040" y="1757346"/>
            <a:ext cx="2074189" cy="2853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Персонализированные маршруты:</a:t>
            </a:r>
            <a:endParaRPr lang="en-US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2675040" y="2203779"/>
            <a:ext cx="3315703" cy="11222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Маршруты, адаптированные под ваши предпочтения и интересы.</a:t>
            </a:r>
          </a:p>
        </p:txBody>
      </p:sp>
      <p:sp>
        <p:nvSpPr>
          <p:cNvPr id="7" name="Text 2">
            <a:extLst>
              <a:ext uri="{FF2B5EF4-FFF2-40B4-BE49-F238E27FC236}">
                <a16:creationId xmlns:a16="http://schemas.microsoft.com/office/drawing/2014/main" id="{668AFA39-90C4-419B-A79C-E73426C616F3}"/>
              </a:ext>
            </a:extLst>
          </p:cNvPr>
          <p:cNvSpPr/>
          <p:nvPr/>
        </p:nvSpPr>
        <p:spPr>
          <a:xfrm>
            <a:off x="2675040" y="3326005"/>
            <a:ext cx="2074189" cy="2853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Актуальные и достоверные данные:</a:t>
            </a:r>
            <a:endParaRPr lang="en-US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3">
            <a:extLst>
              <a:ext uri="{FF2B5EF4-FFF2-40B4-BE49-F238E27FC236}">
                <a16:creationId xmlns:a16="http://schemas.microsoft.com/office/drawing/2014/main" id="{2DAAD535-2C88-46CD-B2C6-88992B13673F}"/>
              </a:ext>
            </a:extLst>
          </p:cNvPr>
          <p:cNvSpPr/>
          <p:nvPr/>
        </p:nvSpPr>
        <p:spPr>
          <a:xfrm>
            <a:off x="2675040" y="3772438"/>
            <a:ext cx="3315703" cy="11222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Информация о местах, постоянно обновляемая на основе реальных отзывов и актуальных данных.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Минимизация времени на поиск достоверной информации, построение маршрутов и планирование посещений.</a:t>
            </a:r>
          </a:p>
        </p:txBody>
      </p:sp>
      <p:sp>
        <p:nvSpPr>
          <p:cNvPr id="9" name="Text 2">
            <a:extLst>
              <a:ext uri="{FF2B5EF4-FFF2-40B4-BE49-F238E27FC236}">
                <a16:creationId xmlns:a16="http://schemas.microsoft.com/office/drawing/2014/main" id="{6AB1231F-8A26-42AB-84A5-1A801DCF85F5}"/>
              </a:ext>
            </a:extLst>
          </p:cNvPr>
          <p:cNvSpPr/>
          <p:nvPr/>
        </p:nvSpPr>
        <p:spPr>
          <a:xfrm>
            <a:off x="7817743" y="1757346"/>
            <a:ext cx="2074189" cy="2853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3.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Экономия времени и усилий:</a:t>
            </a:r>
            <a:endParaRPr lang="en-US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3">
            <a:extLst>
              <a:ext uri="{FF2B5EF4-FFF2-40B4-BE49-F238E27FC236}">
                <a16:creationId xmlns:a16="http://schemas.microsoft.com/office/drawing/2014/main" id="{DABDDD7B-1E18-4E8C-85E7-A30B787910DB}"/>
              </a:ext>
            </a:extLst>
          </p:cNvPr>
          <p:cNvSpPr/>
          <p:nvPr/>
        </p:nvSpPr>
        <p:spPr>
          <a:xfrm>
            <a:off x="7817743" y="2203779"/>
            <a:ext cx="3908683" cy="11222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Автоматическое создание оптимальных маршрутов, минимизирующих время перемещений и очередей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Удобные рекомендации по лучшим ресторанам, барам и культурным мероприятиям.</a:t>
            </a:r>
          </a:p>
        </p:txBody>
      </p:sp>
      <p:sp>
        <p:nvSpPr>
          <p:cNvPr id="11" name="Text 2">
            <a:extLst>
              <a:ext uri="{FF2B5EF4-FFF2-40B4-BE49-F238E27FC236}">
                <a16:creationId xmlns:a16="http://schemas.microsoft.com/office/drawing/2014/main" id="{A12CA322-B05D-4707-AA87-5A748CA2C62D}"/>
              </a:ext>
            </a:extLst>
          </p:cNvPr>
          <p:cNvSpPr/>
          <p:nvPr/>
        </p:nvSpPr>
        <p:spPr>
          <a:xfrm>
            <a:off x="7817743" y="4116243"/>
            <a:ext cx="2074189" cy="2853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4. Широкий охват и гибкость</a:t>
            </a:r>
            <a:endParaRPr lang="en-US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3">
            <a:extLst>
              <a:ext uri="{FF2B5EF4-FFF2-40B4-BE49-F238E27FC236}">
                <a16:creationId xmlns:a16="http://schemas.microsoft.com/office/drawing/2014/main" id="{993CBD65-95BC-45DA-9FE3-6B14C7EC9404}"/>
              </a:ext>
            </a:extLst>
          </p:cNvPr>
          <p:cNvSpPr/>
          <p:nvPr/>
        </p:nvSpPr>
        <p:spPr>
          <a:xfrm>
            <a:off x="7817743" y="4562676"/>
            <a:ext cx="3315703" cy="11222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Возможность легко редактировать маршруты и подстраиваться под изменения планов.</a:t>
            </a:r>
          </a:p>
        </p:txBody>
      </p:sp>
      <p:sp>
        <p:nvSpPr>
          <p:cNvPr id="13" name="Text 2">
            <a:extLst>
              <a:ext uri="{FF2B5EF4-FFF2-40B4-BE49-F238E27FC236}">
                <a16:creationId xmlns:a16="http://schemas.microsoft.com/office/drawing/2014/main" id="{9D48C950-15BE-495F-9490-771AD6CF16C7}"/>
              </a:ext>
            </a:extLst>
          </p:cNvPr>
          <p:cNvSpPr/>
          <p:nvPr/>
        </p:nvSpPr>
        <p:spPr>
          <a:xfrm>
            <a:off x="7817743" y="5846002"/>
            <a:ext cx="2074189" cy="2853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5. Совместимость с интересами разных пользователей:</a:t>
            </a:r>
            <a:endParaRPr lang="en-US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3">
            <a:extLst>
              <a:ext uri="{FF2B5EF4-FFF2-40B4-BE49-F238E27FC236}">
                <a16:creationId xmlns:a16="http://schemas.microsoft.com/office/drawing/2014/main" id="{C8F12BBD-9DB9-45DD-B0A0-F3052CC70138}"/>
              </a:ext>
            </a:extLst>
          </p:cNvPr>
          <p:cNvSpPr/>
          <p:nvPr/>
        </p:nvSpPr>
        <p:spPr>
          <a:xfrm>
            <a:off x="7817743" y="6292435"/>
            <a:ext cx="3315703" cy="11222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Учет интересов всех участников путешествия, включая семьи и большие группы.</a:t>
            </a:r>
          </a:p>
        </p:txBody>
      </p:sp>
    </p:spTree>
    <p:extLst>
      <p:ext uri="{BB962C8B-B14F-4D97-AF65-F5344CB8AC3E}">
        <p14:creationId xmlns:p14="http://schemas.microsoft.com/office/powerpoint/2010/main" val="40893888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608052" y="618053"/>
            <a:ext cx="4343400" cy="5429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250"/>
              </a:lnSpc>
              <a:buNone/>
            </a:pPr>
            <a:r>
              <a:rPr lang="ru-RU" sz="4400" dirty="0">
                <a:solidFill>
                  <a:srgbClr val="1B1B27"/>
                </a:solidFill>
                <a:latin typeface="Times New Roman" panose="02020603050405020304" pitchFamily="18" charset="0"/>
                <a:ea typeface="Alexandria" pitchFamily="34" charset="-122"/>
                <a:cs typeface="Times New Roman" panose="02020603050405020304" pitchFamily="18" charset="0"/>
              </a:rPr>
              <a:t>Обоснование реализуемости</a:t>
            </a:r>
            <a:r>
              <a:rPr lang="en-US" sz="4400" dirty="0">
                <a:solidFill>
                  <a:srgbClr val="1B1B27"/>
                </a:solidFill>
                <a:latin typeface="Times New Roman" panose="02020603050405020304" pitchFamily="18" charset="0"/>
                <a:ea typeface="Alexandria" pitchFamily="34" charset="-122"/>
                <a:cs typeface="Times New Roman" panose="02020603050405020304" pitchFamily="18" charset="0"/>
              </a:rPr>
              <a:t> </a:t>
            </a:r>
            <a:r>
              <a:rPr lang="ru-RU" sz="4400" dirty="0">
                <a:solidFill>
                  <a:srgbClr val="1B1B27"/>
                </a:solidFill>
                <a:latin typeface="Times New Roman" panose="02020603050405020304" pitchFamily="18" charset="0"/>
                <a:ea typeface="Alexandria" pitchFamily="34" charset="-122"/>
                <a:cs typeface="Times New Roman" panose="02020603050405020304" pitchFamily="18" charset="0"/>
              </a:rPr>
              <a:t>бизнеса 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2675040" y="1757346"/>
            <a:ext cx="2074189" cy="2853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Инновационные технологии</a:t>
            </a:r>
            <a:endParaRPr lang="en-US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2675040" y="2203779"/>
            <a:ext cx="3315703" cy="11222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Искусственный интеллект и машинное обучение: Использование ИИ и машинного обучения для персонализации маршрутов и получения актуальных данных даёт нам значительное преимущество над традиционными путеводителями и простыми туристическими приложениями.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Оптимизация маршрутов: Автоматическое создание маршрутов, экономящее время на планирование и минимизирующее ненужные перемещения.</a:t>
            </a:r>
          </a:p>
        </p:txBody>
      </p:sp>
      <p:sp>
        <p:nvSpPr>
          <p:cNvPr id="9" name="Text 2">
            <a:extLst>
              <a:ext uri="{FF2B5EF4-FFF2-40B4-BE49-F238E27FC236}">
                <a16:creationId xmlns:a16="http://schemas.microsoft.com/office/drawing/2014/main" id="{6AB1231F-8A26-42AB-84A5-1A801DCF85F5}"/>
              </a:ext>
            </a:extLst>
          </p:cNvPr>
          <p:cNvSpPr/>
          <p:nvPr/>
        </p:nvSpPr>
        <p:spPr>
          <a:xfrm>
            <a:off x="7817743" y="1757346"/>
            <a:ext cx="2074189" cy="2853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Персонализация и актуальность</a:t>
            </a:r>
            <a:endParaRPr lang="en-US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3">
            <a:extLst>
              <a:ext uri="{FF2B5EF4-FFF2-40B4-BE49-F238E27FC236}">
                <a16:creationId xmlns:a16="http://schemas.microsoft.com/office/drawing/2014/main" id="{DABDDD7B-1E18-4E8C-85E7-A30B787910DB}"/>
              </a:ext>
            </a:extLst>
          </p:cNvPr>
          <p:cNvSpPr/>
          <p:nvPr/>
        </p:nvSpPr>
        <p:spPr>
          <a:xfrm>
            <a:off x="7817743" y="2203779"/>
            <a:ext cx="3908683" cy="11222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Индивидуальные рекомендации: Приложение предлагает уникальные маршруты на основе предпочтений пользователя, учитывая его интересы и отзывы других посетителей.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Интеграция многоканальной информации: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Сбор данных из множества источников для предоставления наиболее точной и полезной информации</a:t>
            </a:r>
          </a:p>
        </p:txBody>
      </p:sp>
    </p:spTree>
    <p:extLst>
      <p:ext uri="{BB962C8B-B14F-4D97-AF65-F5344CB8AC3E}">
        <p14:creationId xmlns:p14="http://schemas.microsoft.com/office/powerpoint/2010/main" val="25678834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608052" y="618053"/>
            <a:ext cx="4343400" cy="5429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250"/>
              </a:lnSpc>
              <a:buNone/>
            </a:pPr>
            <a:r>
              <a:rPr lang="ru-RU" sz="4400" dirty="0">
                <a:solidFill>
                  <a:srgbClr val="1B1B27"/>
                </a:solidFill>
                <a:latin typeface="Times New Roman" panose="02020603050405020304" pitchFamily="18" charset="0"/>
                <a:ea typeface="Alexandria" pitchFamily="34" charset="-122"/>
                <a:cs typeface="Times New Roman" panose="02020603050405020304" pitchFamily="18" charset="0"/>
              </a:rPr>
              <a:t>Основные технические параметры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2283155" y="1619379"/>
            <a:ext cx="4479386" cy="499084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Персонализированные алгоритмы машинного обучения: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Использование продвинутых алгоритмов ИИ для анализа предпочтений и поведения пользователей, что позволяет создавать индивидуальные маршруты и рекомендации.</a:t>
            </a:r>
          </a:p>
          <a:p>
            <a:pPr marL="0" indent="0">
              <a:buNone/>
            </a:pP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Обработка естественного языка (NLP): Технологии NLP обеспечивают понимание пользовательских запросов и предоставление релевантной информации в диалоговом формате.</a:t>
            </a:r>
          </a:p>
          <a:p>
            <a:pPr marL="0" indent="0">
              <a:buNone/>
            </a:pP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3.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Интеграция геолокации и навигации: Приложение использует GPS и современные картографические сервисы для точного определения местоположения пользователя и навигации в реальном времени.</a:t>
            </a:r>
          </a:p>
        </p:txBody>
      </p:sp>
      <p:sp>
        <p:nvSpPr>
          <p:cNvPr id="7" name="Text 3">
            <a:extLst>
              <a:ext uri="{FF2B5EF4-FFF2-40B4-BE49-F238E27FC236}">
                <a16:creationId xmlns:a16="http://schemas.microsoft.com/office/drawing/2014/main" id="{058FB065-DA86-43DD-AC7B-2927F99A4C78}"/>
              </a:ext>
            </a:extLst>
          </p:cNvPr>
          <p:cNvSpPr/>
          <p:nvPr/>
        </p:nvSpPr>
        <p:spPr>
          <a:xfrm>
            <a:off x="7759507" y="1619378"/>
            <a:ext cx="4479386" cy="499084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4.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Реализация систем рекомендаций: Комплексные алгоритмы рекомендуют места и события, соответствующие интересам пользователя, на основе анализа больших данных.</a:t>
            </a:r>
          </a:p>
          <a:p>
            <a:pPr marL="0" indent="0">
              <a:buNone/>
            </a:pP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5.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Облачные технологии: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Хранение и обработка данных в облаке обеспечивают масштабируемость и высокую производительность приложения.</a:t>
            </a:r>
          </a:p>
        </p:txBody>
      </p:sp>
    </p:spTree>
    <p:extLst>
      <p:ext uri="{BB962C8B-B14F-4D97-AF65-F5344CB8AC3E}">
        <p14:creationId xmlns:p14="http://schemas.microsoft.com/office/powerpoint/2010/main" val="3547446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608052" y="618053"/>
            <a:ext cx="4343400" cy="5429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250"/>
              </a:lnSpc>
              <a:buNone/>
            </a:pPr>
            <a:r>
              <a:rPr lang="ru-RU" sz="4400" dirty="0">
                <a:solidFill>
                  <a:srgbClr val="1B1B27"/>
                </a:solidFill>
                <a:latin typeface="Times New Roman" panose="02020603050405020304" pitchFamily="18" charset="0"/>
                <a:ea typeface="Alexandria" pitchFamily="34" charset="-122"/>
                <a:cs typeface="Times New Roman" panose="02020603050405020304" pitchFamily="18" charset="0"/>
              </a:rPr>
              <a:t>Организационные, производственные и</a:t>
            </a:r>
          </a:p>
          <a:p>
            <a:pPr marL="0" indent="0">
              <a:lnSpc>
                <a:spcPts val="4250"/>
              </a:lnSpc>
              <a:buNone/>
            </a:pPr>
            <a:r>
              <a:rPr lang="ru-RU" sz="4400" dirty="0">
                <a:solidFill>
                  <a:srgbClr val="1B1B27"/>
                </a:solidFill>
                <a:latin typeface="Times New Roman" panose="02020603050405020304" pitchFamily="18" charset="0"/>
                <a:ea typeface="Alexandria" pitchFamily="34" charset="-122"/>
                <a:cs typeface="Times New Roman" panose="02020603050405020304" pitchFamily="18" charset="0"/>
              </a:rPr>
              <a:t>финансовые параметры</a:t>
            </a:r>
          </a:p>
        </p:txBody>
      </p:sp>
      <p:sp>
        <p:nvSpPr>
          <p:cNvPr id="6" name="Text 3"/>
          <p:cNvSpPr/>
          <p:nvPr/>
        </p:nvSpPr>
        <p:spPr>
          <a:xfrm>
            <a:off x="1388852" y="1908874"/>
            <a:ext cx="2318990" cy="470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Команда</a:t>
            </a:r>
          </a:p>
        </p:txBody>
      </p:sp>
      <p:sp>
        <p:nvSpPr>
          <p:cNvPr id="7" name="Text 3">
            <a:extLst>
              <a:ext uri="{FF2B5EF4-FFF2-40B4-BE49-F238E27FC236}">
                <a16:creationId xmlns:a16="http://schemas.microsoft.com/office/drawing/2014/main" id="{058FB065-DA86-43DD-AC7B-2927F99A4C78}"/>
              </a:ext>
            </a:extLst>
          </p:cNvPr>
          <p:cNvSpPr/>
          <p:nvPr/>
        </p:nvSpPr>
        <p:spPr>
          <a:xfrm>
            <a:off x="1388852" y="2377644"/>
            <a:ext cx="4479386" cy="11860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Сформирована междисциплинарная команда, состоящая из специалистов в области ИИ, разработки мобильных приложений, дизайна UX/UI, маркетинга и бизнес-аналитики.</a:t>
            </a:r>
          </a:p>
        </p:txBody>
      </p:sp>
      <p:sp>
        <p:nvSpPr>
          <p:cNvPr id="5" name="Text 3">
            <a:extLst>
              <a:ext uri="{FF2B5EF4-FFF2-40B4-BE49-F238E27FC236}">
                <a16:creationId xmlns:a16="http://schemas.microsoft.com/office/drawing/2014/main" id="{A433F582-A911-4A02-A743-68E090ABBEE9}"/>
              </a:ext>
            </a:extLst>
          </p:cNvPr>
          <p:cNvSpPr/>
          <p:nvPr/>
        </p:nvSpPr>
        <p:spPr>
          <a:xfrm>
            <a:off x="1388851" y="3749244"/>
            <a:ext cx="4087501" cy="470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Организационная структура</a:t>
            </a:r>
          </a:p>
        </p:txBody>
      </p:sp>
      <p:sp>
        <p:nvSpPr>
          <p:cNvPr id="8" name="Text 3">
            <a:extLst>
              <a:ext uri="{FF2B5EF4-FFF2-40B4-BE49-F238E27FC236}">
                <a16:creationId xmlns:a16="http://schemas.microsoft.com/office/drawing/2014/main" id="{F016026F-4E5C-4A0E-8DC8-BC714FD57338}"/>
              </a:ext>
            </a:extLst>
          </p:cNvPr>
          <p:cNvSpPr/>
          <p:nvPr/>
        </p:nvSpPr>
        <p:spPr>
          <a:xfrm>
            <a:off x="1388852" y="4218014"/>
            <a:ext cx="4479386" cy="17808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Принцип гибкой методологии управления проектами (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Agile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Scrum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позволяет эффективно адаптироваться к изменениям и быстро внедрять новые функции.</a:t>
            </a:r>
          </a:p>
        </p:txBody>
      </p:sp>
      <p:sp>
        <p:nvSpPr>
          <p:cNvPr id="9" name="Text 3">
            <a:extLst>
              <a:ext uri="{FF2B5EF4-FFF2-40B4-BE49-F238E27FC236}">
                <a16:creationId xmlns:a16="http://schemas.microsoft.com/office/drawing/2014/main" id="{57FD8979-B13E-4998-92A5-9F47FD9F896B}"/>
              </a:ext>
            </a:extLst>
          </p:cNvPr>
          <p:cNvSpPr/>
          <p:nvPr/>
        </p:nvSpPr>
        <p:spPr>
          <a:xfrm>
            <a:off x="1388851" y="5528188"/>
            <a:ext cx="4087501" cy="470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Партнерские возможности</a:t>
            </a:r>
          </a:p>
        </p:txBody>
      </p:sp>
      <p:sp>
        <p:nvSpPr>
          <p:cNvPr id="10" name="Text 3">
            <a:extLst>
              <a:ext uri="{FF2B5EF4-FFF2-40B4-BE49-F238E27FC236}">
                <a16:creationId xmlns:a16="http://schemas.microsoft.com/office/drawing/2014/main" id="{247F08D0-27DE-468F-AA65-48C6411F3934}"/>
              </a:ext>
            </a:extLst>
          </p:cNvPr>
          <p:cNvSpPr/>
          <p:nvPr/>
        </p:nvSpPr>
        <p:spPr>
          <a:xfrm>
            <a:off x="1388852" y="5996958"/>
            <a:ext cx="4479386" cy="17808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Сотрудничество с местными бизнесами для расширения базы данных и предложения эксклюзивных акций.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Партнерства с туристическими агентствами и гостиницами для интеграции сервисов и расширения аудитории.</a:t>
            </a:r>
          </a:p>
        </p:txBody>
      </p:sp>
      <p:sp>
        <p:nvSpPr>
          <p:cNvPr id="11" name="Text 3">
            <a:extLst>
              <a:ext uri="{FF2B5EF4-FFF2-40B4-BE49-F238E27FC236}">
                <a16:creationId xmlns:a16="http://schemas.microsoft.com/office/drawing/2014/main" id="{BCAA8CF5-C40B-4939-83A8-D1C4B77D1572}"/>
              </a:ext>
            </a:extLst>
          </p:cNvPr>
          <p:cNvSpPr/>
          <p:nvPr/>
        </p:nvSpPr>
        <p:spPr>
          <a:xfrm>
            <a:off x="7315200" y="1930565"/>
            <a:ext cx="4087501" cy="470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Финансовая модель</a:t>
            </a:r>
          </a:p>
        </p:txBody>
      </p:sp>
      <p:sp>
        <p:nvSpPr>
          <p:cNvPr id="12" name="Text 3">
            <a:extLst>
              <a:ext uri="{FF2B5EF4-FFF2-40B4-BE49-F238E27FC236}">
                <a16:creationId xmlns:a16="http://schemas.microsoft.com/office/drawing/2014/main" id="{23568BE1-AB36-4360-BE24-D3AD7ECA7825}"/>
              </a:ext>
            </a:extLst>
          </p:cNvPr>
          <p:cNvSpPr/>
          <p:nvPr/>
        </p:nvSpPr>
        <p:spPr>
          <a:xfrm>
            <a:off x="7315201" y="2399335"/>
            <a:ext cx="4479386" cy="17808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Источники финансирования: </a:t>
            </a:r>
          </a:p>
          <a:p>
            <a:pPr marL="0" indent="0"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Собственные средства основателей, гранты, инвестиции от венчурных фондов.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Структура доходов: </a:t>
            </a:r>
          </a:p>
          <a:p>
            <a:pPr marL="0" indent="0"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Премиум-подписка, партнерские программы, реклама, комиссионные от бронирования услуг через приложение.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Планируемые расходы: </a:t>
            </a:r>
          </a:p>
          <a:p>
            <a:pPr marL="0" indent="0"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Разработка и поддержка приложения, маркетинговые кампании, операционные расходы, оплата облачных сервисов.</a:t>
            </a:r>
          </a:p>
        </p:txBody>
      </p:sp>
    </p:spTree>
    <p:extLst>
      <p:ext uri="{BB962C8B-B14F-4D97-AF65-F5344CB8AC3E}">
        <p14:creationId xmlns:p14="http://schemas.microsoft.com/office/powerpoint/2010/main" val="3521375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961788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ru-RU" sz="4450" dirty="0">
                <a:latin typeface="Times New Roman" panose="02020603050405020304" pitchFamily="18" charset="0"/>
                <a:ea typeface="Alexandria" pitchFamily="34" charset="-122"/>
                <a:cs typeface="Times New Roman" panose="02020603050405020304" pitchFamily="18" charset="0"/>
              </a:rPr>
              <a:t>Аннотация проекта</a:t>
            </a:r>
            <a:endParaRPr lang="en-US" sz="44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2"/>
          <p:cNvSpPr/>
          <p:nvPr/>
        </p:nvSpPr>
        <p:spPr>
          <a:xfrm>
            <a:off x="793790" y="2235883"/>
            <a:ext cx="9636399" cy="338114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ru-RU" sz="2000" dirty="0">
                <a:latin typeface="Times New Roman" panose="02020603050405020304" pitchFamily="18" charset="0"/>
                <a:ea typeface="Nobile" pitchFamily="34" charset="-122"/>
                <a:cs typeface="Times New Roman" panose="02020603050405020304" pitchFamily="18" charset="0"/>
              </a:rPr>
              <a:t>Наш стартап предлагает инновационного умного гида по городам, основанного на передовых технологиях искусственного интеллекта (ИИ). Приложение создаёт оптимальные маршруты в зависимости от предпочтений пользователя, интегрируя данные о достопримечательностях, барах, ресторанах и других местах. Пользователи смогут наслаждаться персонализированными путешествиями, получая рекомендации, построенные на их интересах и отзывах других посетителей. Это решение станет незаменимым помощником для туристов и местных жителей, стремящихся открыть для себя новые грани своего города.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793790" y="849929"/>
            <a:ext cx="8348782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ru-RU" sz="4450" dirty="0">
                <a:latin typeface="Times New Roman" panose="02020603050405020304" pitchFamily="18" charset="0"/>
                <a:ea typeface="Alexandria" pitchFamily="34" charset="-122"/>
                <a:cs typeface="Times New Roman" panose="02020603050405020304" pitchFamily="18" charset="0"/>
              </a:rPr>
              <a:t>Проблематика</a:t>
            </a:r>
            <a:endParaRPr lang="en-US" sz="44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793790" y="1713244"/>
            <a:ext cx="334220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ru-RU" sz="2200" dirty="0">
                <a:latin typeface="Times New Roman" panose="02020603050405020304" pitchFamily="18" charset="0"/>
                <a:ea typeface="Alexandria" pitchFamily="34" charset="-122"/>
                <a:cs typeface="Times New Roman" panose="02020603050405020304" pitchFamily="18" charset="0"/>
              </a:rPr>
              <a:t>Неструктурированность информации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793790" y="2203662"/>
            <a:ext cx="5784413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ru-RU" dirty="0">
                <a:latin typeface="Times New Roman" panose="02020603050405020304" pitchFamily="18" charset="0"/>
                <a:ea typeface="Nobile" pitchFamily="34" charset="-122"/>
                <a:cs typeface="Times New Roman" panose="02020603050405020304" pitchFamily="18" charset="0"/>
              </a:rPr>
              <a:t>Существующие путеводители часто предоставляют разрозненную и устаревшую информацию, что затрудняет поиск и планирование маршрутов.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7428667" y="1713244"/>
            <a:ext cx="315932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ru-RU" sz="2200" dirty="0">
                <a:latin typeface="Times New Roman" panose="02020603050405020304" pitchFamily="18" charset="0"/>
                <a:ea typeface="Alexandria" pitchFamily="34" charset="-122"/>
                <a:cs typeface="Times New Roman" panose="02020603050405020304" pitchFamily="18" charset="0"/>
              </a:rPr>
              <a:t>Персонализация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7428667" y="2203662"/>
            <a:ext cx="5784413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ru-RU" dirty="0">
                <a:latin typeface="Times New Roman" panose="02020603050405020304" pitchFamily="18" charset="0"/>
                <a:ea typeface="Nobile" pitchFamily="34" charset="-122"/>
                <a:cs typeface="Times New Roman" panose="02020603050405020304" pitchFamily="18" charset="0"/>
              </a:rPr>
              <a:t>Большинство решений не учитывает индивидуальные предпочтения пользователей, такие как интересы к определённым типам достопримечательностей, кухни или развлекательные мероприятия.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 2">
            <a:extLst>
              <a:ext uri="{FF2B5EF4-FFF2-40B4-BE49-F238E27FC236}">
                <a16:creationId xmlns:a16="http://schemas.microsoft.com/office/drawing/2014/main" id="{5D499E4C-4BF6-4E77-9293-0D0F9A4A6891}"/>
              </a:ext>
            </a:extLst>
          </p:cNvPr>
          <p:cNvSpPr/>
          <p:nvPr/>
        </p:nvSpPr>
        <p:spPr>
          <a:xfrm>
            <a:off x="793790" y="4466492"/>
            <a:ext cx="334220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ru-RU" sz="2200" dirty="0">
                <a:latin typeface="Times New Roman" panose="02020603050405020304" pitchFamily="18" charset="0"/>
                <a:ea typeface="Alexandria" pitchFamily="34" charset="-122"/>
                <a:cs typeface="Times New Roman" panose="02020603050405020304" pitchFamily="18" charset="0"/>
              </a:rPr>
              <a:t>Ограниченные отзывы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 3">
            <a:extLst>
              <a:ext uri="{FF2B5EF4-FFF2-40B4-BE49-F238E27FC236}">
                <a16:creationId xmlns:a16="http://schemas.microsoft.com/office/drawing/2014/main" id="{5339FB80-83E9-4CD6-AC6D-134EF80297E8}"/>
              </a:ext>
            </a:extLst>
          </p:cNvPr>
          <p:cNvSpPr/>
          <p:nvPr/>
        </p:nvSpPr>
        <p:spPr>
          <a:xfrm>
            <a:off x="793790" y="4956910"/>
            <a:ext cx="5784413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ru-RU" dirty="0">
                <a:latin typeface="Times New Roman" panose="02020603050405020304" pitchFamily="18" charset="0"/>
                <a:ea typeface="Nobile" pitchFamily="34" charset="-122"/>
                <a:cs typeface="Times New Roman" panose="02020603050405020304" pitchFamily="18" charset="0"/>
              </a:rPr>
              <a:t>Информация об актуальности и качестве мест зачастую ограничена множеством факторов, таких как небольшое количество отзывов или предвзятость.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 5">
            <a:extLst>
              <a:ext uri="{FF2B5EF4-FFF2-40B4-BE49-F238E27FC236}">
                <a16:creationId xmlns:a16="http://schemas.microsoft.com/office/drawing/2014/main" id="{CEBC55B8-3303-4F56-AF08-5BFFC315DFBC}"/>
              </a:ext>
            </a:extLst>
          </p:cNvPr>
          <p:cNvSpPr/>
          <p:nvPr/>
        </p:nvSpPr>
        <p:spPr>
          <a:xfrm>
            <a:off x="7428667" y="4466492"/>
            <a:ext cx="315932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ru-RU" sz="2200" dirty="0">
                <a:latin typeface="Times New Roman" panose="02020603050405020304" pitchFamily="18" charset="0"/>
                <a:ea typeface="Alexandria" pitchFamily="34" charset="-122"/>
                <a:cs typeface="Times New Roman" panose="02020603050405020304" pitchFamily="18" charset="0"/>
              </a:rPr>
              <a:t>Оптимизация времени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 6">
            <a:extLst>
              <a:ext uri="{FF2B5EF4-FFF2-40B4-BE49-F238E27FC236}">
                <a16:creationId xmlns:a16="http://schemas.microsoft.com/office/drawing/2014/main" id="{153371E5-E624-442A-B3A9-DBA3FD06B332}"/>
              </a:ext>
            </a:extLst>
          </p:cNvPr>
          <p:cNvSpPr/>
          <p:nvPr/>
        </p:nvSpPr>
        <p:spPr>
          <a:xfrm>
            <a:off x="7428667" y="4956910"/>
            <a:ext cx="5784413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ru-RU" dirty="0">
                <a:latin typeface="Times New Roman" panose="02020603050405020304" pitchFamily="18" charset="0"/>
                <a:ea typeface="Nobile" pitchFamily="34" charset="-122"/>
                <a:cs typeface="Times New Roman" panose="02020603050405020304" pitchFamily="18" charset="0"/>
              </a:rPr>
              <a:t>Самостоятельное создание маршрутов требует много времени и усилий, что снижает качество путешествия.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715089" y="433928"/>
            <a:ext cx="7422356" cy="6384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000"/>
              </a:lnSpc>
              <a:buNone/>
            </a:pPr>
            <a:r>
              <a:rPr lang="ru-RU" sz="4000" dirty="0">
                <a:latin typeface="Times New Roman" panose="02020603050405020304" pitchFamily="18" charset="0"/>
                <a:ea typeface="Alexandria" pitchFamily="34" charset="-122"/>
                <a:cs typeface="Times New Roman" panose="02020603050405020304" pitchFamily="18" charset="0"/>
              </a:rPr>
              <a:t>Целевая аудитория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883444" y="1508435"/>
            <a:ext cx="3330893" cy="6384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500"/>
              </a:lnSpc>
              <a:buNone/>
            </a:pPr>
            <a:r>
              <a:rPr lang="ru-RU" sz="2200" dirty="0">
                <a:latin typeface="Times New Roman" panose="02020603050405020304" pitchFamily="18" charset="0"/>
                <a:ea typeface="Alexandria" pitchFamily="34" charset="-122"/>
                <a:cs typeface="Times New Roman" panose="02020603050405020304" pitchFamily="18" charset="0"/>
              </a:rPr>
              <a:t>Туристы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869737" y="1878941"/>
            <a:ext cx="3330893" cy="16341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550"/>
              </a:lnSpc>
              <a:buNone/>
            </a:pPr>
            <a:r>
              <a:rPr lang="ru-RU" dirty="0">
                <a:latin typeface="Times New Roman" panose="02020603050405020304" pitchFamily="18" charset="0"/>
                <a:ea typeface="Nobile" pitchFamily="34" charset="-122"/>
                <a:cs typeface="Times New Roman" panose="02020603050405020304" pitchFamily="18" charset="0"/>
              </a:rPr>
              <a:t>Путешественники, которые стремятся максимально использовать своё время в новом городе, находить интересные места и получать рекомендации, основанные на реальных отзывах.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4997085" y="1508435"/>
            <a:ext cx="3330893" cy="6384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500"/>
              </a:lnSpc>
              <a:buNone/>
            </a:pPr>
            <a:r>
              <a:rPr lang="ru-RU" sz="2200" dirty="0">
                <a:latin typeface="Times New Roman" panose="02020603050405020304" pitchFamily="18" charset="0"/>
                <a:ea typeface="Alexandria" pitchFamily="34" charset="-122"/>
                <a:cs typeface="Times New Roman" panose="02020603050405020304" pitchFamily="18" charset="0"/>
              </a:rPr>
              <a:t>Местные жители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4997083" y="1887426"/>
            <a:ext cx="3330893" cy="19609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550"/>
              </a:lnSpc>
              <a:buNone/>
            </a:pPr>
            <a:r>
              <a:rPr lang="ru-RU" dirty="0">
                <a:latin typeface="Times New Roman" panose="02020603050405020304" pitchFamily="18" charset="0"/>
                <a:ea typeface="Nobile" pitchFamily="34" charset="-122"/>
                <a:cs typeface="Times New Roman" panose="02020603050405020304" pitchFamily="18" charset="0"/>
              </a:rPr>
              <a:t>Люди, которые хотят лучше узнать свой город, открывать новые места и события, которые соответствуют их интересам и стилю жизни.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2">
            <a:extLst>
              <a:ext uri="{FF2B5EF4-FFF2-40B4-BE49-F238E27FC236}">
                <a16:creationId xmlns:a16="http://schemas.microsoft.com/office/drawing/2014/main" id="{FB852DF8-5BAB-49FE-8E3D-0199A64286C8}"/>
              </a:ext>
            </a:extLst>
          </p:cNvPr>
          <p:cNvSpPr/>
          <p:nvPr/>
        </p:nvSpPr>
        <p:spPr>
          <a:xfrm>
            <a:off x="883444" y="4902929"/>
            <a:ext cx="3330893" cy="6384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500"/>
              </a:lnSpc>
              <a:buNone/>
            </a:pPr>
            <a:r>
              <a:rPr lang="ru-RU" sz="2200" dirty="0">
                <a:latin typeface="Times New Roman" panose="02020603050405020304" pitchFamily="18" charset="0"/>
                <a:ea typeface="Alexandria" pitchFamily="34" charset="-122"/>
                <a:cs typeface="Times New Roman" panose="02020603050405020304" pitchFamily="18" charset="0"/>
              </a:rPr>
              <a:t>Путешественники по делам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3">
            <a:extLst>
              <a:ext uri="{FF2B5EF4-FFF2-40B4-BE49-F238E27FC236}">
                <a16:creationId xmlns:a16="http://schemas.microsoft.com/office/drawing/2014/main" id="{E7AEE1BA-5D5A-479B-9EDC-3C37097F7CDE}"/>
              </a:ext>
            </a:extLst>
          </p:cNvPr>
          <p:cNvSpPr/>
          <p:nvPr/>
        </p:nvSpPr>
        <p:spPr>
          <a:xfrm>
            <a:off x="869737" y="5273435"/>
            <a:ext cx="3330893" cy="16341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550"/>
              </a:lnSpc>
              <a:buNone/>
            </a:pPr>
            <a:r>
              <a:rPr lang="ru-RU" dirty="0">
                <a:latin typeface="Times New Roman" panose="02020603050405020304" pitchFamily="18" charset="0"/>
                <a:ea typeface="Nobile" pitchFamily="34" charset="-122"/>
                <a:cs typeface="Times New Roman" panose="02020603050405020304" pitchFamily="18" charset="0"/>
              </a:rPr>
              <a:t>Бизнесмены, которые имеют ограниченное время на экскурсии, но хотят увидеть ключевые достопримечательности и посетить лучшие рестораны и бары в свободное время.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 5">
            <a:extLst>
              <a:ext uri="{FF2B5EF4-FFF2-40B4-BE49-F238E27FC236}">
                <a16:creationId xmlns:a16="http://schemas.microsoft.com/office/drawing/2014/main" id="{208109F2-8FA0-4218-9604-E0D9CDB17656}"/>
              </a:ext>
            </a:extLst>
          </p:cNvPr>
          <p:cNvSpPr/>
          <p:nvPr/>
        </p:nvSpPr>
        <p:spPr>
          <a:xfrm>
            <a:off x="4997085" y="4902929"/>
            <a:ext cx="3330893" cy="6384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500"/>
              </a:lnSpc>
              <a:buNone/>
            </a:pPr>
            <a:r>
              <a:rPr lang="ru-RU" sz="2200" dirty="0">
                <a:latin typeface="Times New Roman" panose="02020603050405020304" pitchFamily="18" charset="0"/>
                <a:ea typeface="Alexandria" pitchFamily="34" charset="-122"/>
                <a:cs typeface="Times New Roman" panose="02020603050405020304" pitchFamily="18" charset="0"/>
              </a:rPr>
              <a:t>Семьи и группы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 6">
            <a:extLst>
              <a:ext uri="{FF2B5EF4-FFF2-40B4-BE49-F238E27FC236}">
                <a16:creationId xmlns:a16="http://schemas.microsoft.com/office/drawing/2014/main" id="{10666434-BBDA-42DC-882D-FFB9F38682FA}"/>
              </a:ext>
            </a:extLst>
          </p:cNvPr>
          <p:cNvSpPr/>
          <p:nvPr/>
        </p:nvSpPr>
        <p:spPr>
          <a:xfrm>
            <a:off x="4997084" y="5283393"/>
            <a:ext cx="3330893" cy="19609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550"/>
              </a:lnSpc>
              <a:buNone/>
            </a:pPr>
            <a:r>
              <a:rPr lang="ru-RU" dirty="0">
                <a:latin typeface="Times New Roman" panose="02020603050405020304" pitchFamily="18" charset="0"/>
                <a:ea typeface="Nobile" pitchFamily="34" charset="-122"/>
                <a:cs typeface="Times New Roman" panose="02020603050405020304" pitchFamily="18" charset="0"/>
              </a:rPr>
              <a:t>Семьи или группы друзей, которым важно учитывать интересы всех участников при планировании маршрута.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 5">
            <a:extLst>
              <a:ext uri="{FF2B5EF4-FFF2-40B4-BE49-F238E27FC236}">
                <a16:creationId xmlns:a16="http://schemas.microsoft.com/office/drawing/2014/main" id="{0F08727E-2A2B-4912-986D-0AC51EF8D6A0}"/>
              </a:ext>
            </a:extLst>
          </p:cNvPr>
          <p:cNvSpPr/>
          <p:nvPr/>
        </p:nvSpPr>
        <p:spPr>
          <a:xfrm>
            <a:off x="9124429" y="1508434"/>
            <a:ext cx="4008767" cy="6384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500"/>
              </a:lnSpc>
              <a:buNone/>
            </a:pPr>
            <a:r>
              <a:rPr lang="ru-RU" sz="2200" dirty="0">
                <a:latin typeface="Times New Roman" panose="02020603050405020304" pitchFamily="18" charset="0"/>
                <a:ea typeface="Alexandria" pitchFamily="34" charset="-122"/>
                <a:cs typeface="Times New Roman" panose="02020603050405020304" pitchFamily="18" charset="0"/>
              </a:rPr>
              <a:t>Гурманы и ценители культуры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 6">
            <a:extLst>
              <a:ext uri="{FF2B5EF4-FFF2-40B4-BE49-F238E27FC236}">
                <a16:creationId xmlns:a16="http://schemas.microsoft.com/office/drawing/2014/main" id="{22EA7C50-BA59-4AFE-87D7-0494EB960E61}"/>
              </a:ext>
            </a:extLst>
          </p:cNvPr>
          <p:cNvSpPr/>
          <p:nvPr/>
        </p:nvSpPr>
        <p:spPr>
          <a:xfrm>
            <a:off x="9110722" y="1887426"/>
            <a:ext cx="3330893" cy="19609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550"/>
              </a:lnSpc>
              <a:buNone/>
            </a:pPr>
            <a:r>
              <a:rPr lang="ru-RU" dirty="0">
                <a:latin typeface="Times New Roman" panose="02020603050405020304" pitchFamily="18" charset="0"/>
                <a:ea typeface="Nobile" pitchFamily="34" charset="-122"/>
                <a:cs typeface="Times New Roman" panose="02020603050405020304" pitchFamily="18" charset="0"/>
              </a:rPr>
              <a:t>Пользователи, которые ищут особенные гастрономические или культурные впечатления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0813" y="451422"/>
            <a:ext cx="5965984" cy="6768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300"/>
              </a:lnSpc>
              <a:buNone/>
            </a:pPr>
            <a:r>
              <a:rPr lang="ru-RU" sz="4250" dirty="0">
                <a:latin typeface="Times New Roman" panose="02020603050405020304" pitchFamily="18" charset="0"/>
                <a:ea typeface="Alexandria" pitchFamily="34" charset="-122"/>
                <a:cs typeface="Times New Roman" panose="02020603050405020304" pitchFamily="18" charset="0"/>
              </a:rPr>
              <a:t>Этапы реализации проекта</a:t>
            </a:r>
            <a:endParaRPr lang="en-US" sz="42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2246233" y="1327159"/>
            <a:ext cx="3451741" cy="3383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400" dirty="0">
                <a:latin typeface="Times New Roman" panose="02020603050405020304" pitchFamily="18" charset="0"/>
                <a:ea typeface="Alexandria" pitchFamily="34" charset="-122"/>
                <a:cs typeface="Times New Roman" panose="02020603050405020304" pitchFamily="18" charset="0"/>
              </a:rPr>
              <a:t>1. </a:t>
            </a:r>
            <a:r>
              <a:rPr lang="ru-RU" sz="2400" dirty="0">
                <a:latin typeface="Times New Roman" panose="02020603050405020304" pitchFamily="18" charset="0"/>
                <a:ea typeface="Alexandria" pitchFamily="34" charset="-122"/>
                <a:cs typeface="Times New Roman" panose="02020603050405020304" pitchFamily="18" charset="0"/>
              </a:rPr>
              <a:t>Генерация идеи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2246235" y="1645754"/>
            <a:ext cx="3972106" cy="1071540"/>
          </a:xfrm>
          <a:prstGeom prst="rect">
            <a:avLst/>
          </a:prstGeom>
          <a:noFill/>
          <a:ln/>
        </p:spPr>
        <p:txBody>
          <a:bodyPr wrap="none" lIns="0" tIns="0" rIns="0" bIns="0" numCol="1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ru-RU" dirty="0">
                <a:latin typeface="Times New Roman" panose="02020603050405020304" pitchFamily="18" charset="0"/>
                <a:ea typeface="Nobile" pitchFamily="34" charset="-122"/>
                <a:cs typeface="Times New Roman" panose="02020603050405020304" pitchFamily="18" charset="0"/>
              </a:rPr>
              <a:t>Исследование рынка туристических услуг и </a:t>
            </a:r>
            <a:endParaRPr lang="en-US" dirty="0">
              <a:latin typeface="Times New Roman" panose="02020603050405020304" pitchFamily="18" charset="0"/>
              <a:ea typeface="Nobile" pitchFamily="34" charset="-122"/>
              <a:cs typeface="Times New Roman" panose="02020603050405020304" pitchFamily="18" charset="0"/>
            </a:endParaRPr>
          </a:p>
          <a:p>
            <a:pPr marL="0" indent="0" algn="l">
              <a:lnSpc>
                <a:spcPts val="2700"/>
              </a:lnSpc>
              <a:buNone/>
            </a:pPr>
            <a:r>
              <a:rPr lang="ru-RU" dirty="0">
                <a:latin typeface="Times New Roman" panose="02020603050405020304" pitchFamily="18" charset="0"/>
                <a:ea typeface="Nobile" pitchFamily="34" charset="-122"/>
                <a:cs typeface="Times New Roman" panose="02020603050405020304" pitchFamily="18" charset="0"/>
              </a:rPr>
              <a:t>анализ существующих приложений.</a:t>
            </a:r>
            <a:endParaRPr lang="en-US" dirty="0">
              <a:latin typeface="Times New Roman" panose="02020603050405020304" pitchFamily="18" charset="0"/>
              <a:ea typeface="Nobile" pitchFamily="34" charset="-122"/>
              <a:cs typeface="Times New Roman" panose="02020603050405020304" pitchFamily="18" charset="0"/>
            </a:endParaRPr>
          </a:p>
          <a:p>
            <a:pPr marL="0" indent="0" algn="l">
              <a:lnSpc>
                <a:spcPts val="2700"/>
              </a:lnSpc>
              <a:buNone/>
            </a:pPr>
            <a:r>
              <a:rPr lang="ru-RU" dirty="0">
                <a:latin typeface="Times New Roman" panose="02020603050405020304" pitchFamily="18" charset="0"/>
                <a:ea typeface="Nobile" pitchFamily="34" charset="-122"/>
                <a:cs typeface="Times New Roman" panose="02020603050405020304" pitchFamily="18" charset="0"/>
              </a:rPr>
              <a:t>Изучение трендов в области технологий </a:t>
            </a:r>
            <a:endParaRPr lang="en-US" dirty="0">
              <a:latin typeface="Times New Roman" panose="02020603050405020304" pitchFamily="18" charset="0"/>
              <a:ea typeface="Nobile" pitchFamily="34" charset="-122"/>
              <a:cs typeface="Times New Roman" panose="02020603050405020304" pitchFamily="18" charset="0"/>
            </a:endParaRPr>
          </a:p>
          <a:p>
            <a:pPr marL="0" indent="0" algn="l">
              <a:lnSpc>
                <a:spcPts val="2700"/>
              </a:lnSpc>
              <a:buNone/>
            </a:pPr>
            <a:r>
              <a:rPr lang="ru-RU" dirty="0">
                <a:latin typeface="Times New Roman" panose="02020603050405020304" pitchFamily="18" charset="0"/>
                <a:ea typeface="Nobile" pitchFamily="34" charset="-122"/>
                <a:cs typeface="Times New Roman" panose="02020603050405020304" pitchFamily="18" charset="0"/>
              </a:rPr>
              <a:t>искусственного интеллекта и анализа данных.</a:t>
            </a:r>
          </a:p>
        </p:txBody>
      </p:sp>
      <p:sp>
        <p:nvSpPr>
          <p:cNvPr id="17" name="Text 2">
            <a:extLst>
              <a:ext uri="{FF2B5EF4-FFF2-40B4-BE49-F238E27FC236}">
                <a16:creationId xmlns:a16="http://schemas.microsoft.com/office/drawing/2014/main" id="{DA74B55A-BAE4-4D99-848E-D5FFACAC1148}"/>
              </a:ext>
            </a:extLst>
          </p:cNvPr>
          <p:cNvSpPr/>
          <p:nvPr/>
        </p:nvSpPr>
        <p:spPr>
          <a:xfrm>
            <a:off x="2246233" y="3085305"/>
            <a:ext cx="3451741" cy="3383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ru-RU" sz="2400" dirty="0">
                <a:latin typeface="Times New Roman" panose="02020603050405020304" pitchFamily="18" charset="0"/>
                <a:ea typeface="Alexandria" pitchFamily="34" charset="-122"/>
                <a:cs typeface="Times New Roman" panose="02020603050405020304" pitchFamily="18" charset="0"/>
              </a:rPr>
              <a:t>2.</a:t>
            </a:r>
            <a:r>
              <a:rPr lang="en-US" sz="2400" dirty="0">
                <a:latin typeface="Times New Roman" panose="02020603050405020304" pitchFamily="18" charset="0"/>
                <a:ea typeface="Alexandria" pitchFamily="34" charset="-122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Alexandria" pitchFamily="34" charset="-122"/>
                <a:cs typeface="Times New Roman" panose="02020603050405020304" pitchFamily="18" charset="0"/>
              </a:rPr>
              <a:t>Разработка концепции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 3">
            <a:extLst>
              <a:ext uri="{FF2B5EF4-FFF2-40B4-BE49-F238E27FC236}">
                <a16:creationId xmlns:a16="http://schemas.microsoft.com/office/drawing/2014/main" id="{2247E29A-529C-42B8-BB40-2BBDE1DE03E2}"/>
              </a:ext>
            </a:extLst>
          </p:cNvPr>
          <p:cNvSpPr/>
          <p:nvPr/>
        </p:nvSpPr>
        <p:spPr>
          <a:xfrm>
            <a:off x="2246235" y="3403900"/>
            <a:ext cx="3972106" cy="1071540"/>
          </a:xfrm>
          <a:prstGeom prst="rect">
            <a:avLst/>
          </a:prstGeom>
          <a:noFill/>
          <a:ln/>
        </p:spPr>
        <p:txBody>
          <a:bodyPr wrap="none" lIns="0" tIns="0" rIns="0" bIns="0" numCol="1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ru-RU" dirty="0">
                <a:latin typeface="Times New Roman" panose="02020603050405020304" pitchFamily="18" charset="0"/>
                <a:ea typeface="Nobile" pitchFamily="34" charset="-122"/>
                <a:cs typeface="Times New Roman" panose="02020603050405020304" pitchFamily="18" charset="0"/>
              </a:rPr>
              <a:t>Определение целевой аудитории</a:t>
            </a:r>
            <a:r>
              <a:rPr lang="en-US" dirty="0">
                <a:latin typeface="Times New Roman" panose="02020603050405020304" pitchFamily="18" charset="0"/>
                <a:ea typeface="Nobile" pitchFamily="34" charset="-122"/>
                <a:cs typeface="Times New Roman" panose="02020603050405020304" pitchFamily="18" charset="0"/>
              </a:rPr>
              <a:t>.</a:t>
            </a:r>
          </a:p>
          <a:p>
            <a:pPr marL="0" indent="0" algn="l">
              <a:lnSpc>
                <a:spcPts val="2700"/>
              </a:lnSpc>
              <a:buNone/>
            </a:pPr>
            <a:r>
              <a:rPr lang="ru-RU" dirty="0">
                <a:latin typeface="Times New Roman" panose="02020603050405020304" pitchFamily="18" charset="0"/>
                <a:ea typeface="Nobile" pitchFamily="34" charset="-122"/>
                <a:cs typeface="Times New Roman" panose="02020603050405020304" pitchFamily="18" charset="0"/>
              </a:rPr>
              <a:t>Формирование уникального торгового </a:t>
            </a:r>
            <a:endParaRPr lang="en-US" dirty="0">
              <a:latin typeface="Times New Roman" panose="02020603050405020304" pitchFamily="18" charset="0"/>
              <a:ea typeface="Nobile" pitchFamily="34" charset="-122"/>
              <a:cs typeface="Times New Roman" panose="02020603050405020304" pitchFamily="18" charset="0"/>
            </a:endParaRPr>
          </a:p>
          <a:p>
            <a:pPr marL="0" indent="0" algn="l">
              <a:lnSpc>
                <a:spcPts val="2700"/>
              </a:lnSpc>
              <a:buNone/>
            </a:pPr>
            <a:r>
              <a:rPr lang="ru-RU" dirty="0">
                <a:latin typeface="Times New Roman" panose="02020603050405020304" pitchFamily="18" charset="0"/>
                <a:ea typeface="Nobile" pitchFamily="34" charset="-122"/>
                <a:cs typeface="Times New Roman" panose="02020603050405020304" pitchFamily="18" charset="0"/>
              </a:rPr>
              <a:t>предложения</a:t>
            </a:r>
            <a:r>
              <a:rPr lang="en-US" dirty="0">
                <a:latin typeface="Times New Roman" panose="02020603050405020304" pitchFamily="18" charset="0"/>
                <a:ea typeface="Nobile" pitchFamily="34" charset="-122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ea typeface="Nobile" pitchFamily="34" charset="-122"/>
              <a:cs typeface="Times New Roman" panose="02020603050405020304" pitchFamily="18" charset="0"/>
            </a:endParaRPr>
          </a:p>
        </p:txBody>
      </p:sp>
      <p:sp>
        <p:nvSpPr>
          <p:cNvPr id="19" name="Text 2">
            <a:extLst>
              <a:ext uri="{FF2B5EF4-FFF2-40B4-BE49-F238E27FC236}">
                <a16:creationId xmlns:a16="http://schemas.microsoft.com/office/drawing/2014/main" id="{9FBC16D5-0D3A-40FD-967D-1A2BDD0E8E3B}"/>
              </a:ext>
            </a:extLst>
          </p:cNvPr>
          <p:cNvSpPr/>
          <p:nvPr/>
        </p:nvSpPr>
        <p:spPr>
          <a:xfrm>
            <a:off x="2246233" y="4427444"/>
            <a:ext cx="3451741" cy="3383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ru-RU" sz="2400" dirty="0">
                <a:latin typeface="Times New Roman" panose="02020603050405020304" pitchFamily="18" charset="0"/>
                <a:ea typeface="Alexandria" pitchFamily="34" charset="-122"/>
                <a:cs typeface="Times New Roman" panose="02020603050405020304" pitchFamily="18" charset="0"/>
              </a:rPr>
              <a:t>3.</a:t>
            </a:r>
            <a:r>
              <a:rPr lang="en-US" sz="2400" dirty="0">
                <a:latin typeface="Times New Roman" panose="02020603050405020304" pitchFamily="18" charset="0"/>
                <a:ea typeface="Alexandria" pitchFamily="34" charset="-122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Alexandria" pitchFamily="34" charset="-122"/>
                <a:cs typeface="Times New Roman" panose="02020603050405020304" pitchFamily="18" charset="0"/>
              </a:rPr>
              <a:t>Проектирование продукта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 3">
            <a:extLst>
              <a:ext uri="{FF2B5EF4-FFF2-40B4-BE49-F238E27FC236}">
                <a16:creationId xmlns:a16="http://schemas.microsoft.com/office/drawing/2014/main" id="{F61F66BD-170D-46B4-894F-AA9F8AB5537A}"/>
              </a:ext>
            </a:extLst>
          </p:cNvPr>
          <p:cNvSpPr/>
          <p:nvPr/>
        </p:nvSpPr>
        <p:spPr>
          <a:xfrm>
            <a:off x="2246235" y="4746039"/>
            <a:ext cx="3972106" cy="1071540"/>
          </a:xfrm>
          <a:prstGeom prst="rect">
            <a:avLst/>
          </a:prstGeom>
          <a:noFill/>
          <a:ln/>
        </p:spPr>
        <p:txBody>
          <a:bodyPr wrap="none" lIns="0" tIns="0" rIns="0" bIns="0" numCol="1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ru-RU" dirty="0">
                <a:latin typeface="Times New Roman" panose="02020603050405020304" pitchFamily="18" charset="0"/>
                <a:ea typeface="Nobile" pitchFamily="34" charset="-122"/>
                <a:cs typeface="Times New Roman" panose="02020603050405020304" pitchFamily="18" charset="0"/>
              </a:rPr>
              <a:t>Разработка технического задания для </a:t>
            </a:r>
            <a:endParaRPr lang="en-US" dirty="0">
              <a:latin typeface="Times New Roman" panose="02020603050405020304" pitchFamily="18" charset="0"/>
              <a:ea typeface="Nobile" pitchFamily="34" charset="-122"/>
              <a:cs typeface="Times New Roman" panose="02020603050405020304" pitchFamily="18" charset="0"/>
            </a:endParaRPr>
          </a:p>
          <a:p>
            <a:pPr marL="0" indent="0" algn="l">
              <a:lnSpc>
                <a:spcPts val="2700"/>
              </a:lnSpc>
              <a:buNone/>
            </a:pPr>
            <a:r>
              <a:rPr lang="ru-RU" dirty="0">
                <a:latin typeface="Times New Roman" panose="02020603050405020304" pitchFamily="18" charset="0"/>
                <a:ea typeface="Nobile" pitchFamily="34" charset="-122"/>
                <a:cs typeface="Times New Roman" panose="02020603050405020304" pitchFamily="18" charset="0"/>
              </a:rPr>
              <a:t>создания приложения.</a:t>
            </a:r>
          </a:p>
          <a:p>
            <a:pPr marL="0" indent="0" algn="l">
              <a:lnSpc>
                <a:spcPts val="2700"/>
              </a:lnSpc>
              <a:buNone/>
            </a:pPr>
            <a:r>
              <a:rPr lang="ru-RU" dirty="0">
                <a:latin typeface="Times New Roman" panose="02020603050405020304" pitchFamily="18" charset="0"/>
                <a:ea typeface="Nobile" pitchFamily="34" charset="-122"/>
                <a:cs typeface="Times New Roman" panose="02020603050405020304" pitchFamily="18" charset="0"/>
              </a:rPr>
              <a:t>Подбор команды разработчиков и дизайнеров</a:t>
            </a:r>
            <a:r>
              <a:rPr lang="en-US" dirty="0">
                <a:latin typeface="Times New Roman" panose="02020603050405020304" pitchFamily="18" charset="0"/>
                <a:ea typeface="Nobile" pitchFamily="34" charset="-122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ea typeface="Nobile" pitchFamily="34" charset="-122"/>
              <a:cs typeface="Times New Roman" panose="02020603050405020304" pitchFamily="18" charset="0"/>
            </a:endParaRPr>
          </a:p>
        </p:txBody>
      </p:sp>
      <p:sp>
        <p:nvSpPr>
          <p:cNvPr id="21" name="Text 2">
            <a:extLst>
              <a:ext uri="{FF2B5EF4-FFF2-40B4-BE49-F238E27FC236}">
                <a16:creationId xmlns:a16="http://schemas.microsoft.com/office/drawing/2014/main" id="{CC919F1C-3D98-487D-8B00-DC143A68DC08}"/>
              </a:ext>
            </a:extLst>
          </p:cNvPr>
          <p:cNvSpPr/>
          <p:nvPr/>
        </p:nvSpPr>
        <p:spPr>
          <a:xfrm>
            <a:off x="2246235" y="5877089"/>
            <a:ext cx="3451741" cy="3383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ru-RU" sz="2400" dirty="0">
                <a:latin typeface="Times New Roman" panose="02020603050405020304" pitchFamily="18" charset="0"/>
                <a:ea typeface="Alexandria" pitchFamily="34" charset="-122"/>
                <a:cs typeface="Times New Roman" panose="02020603050405020304" pitchFamily="18" charset="0"/>
              </a:rPr>
              <a:t>4.</a:t>
            </a:r>
            <a:r>
              <a:rPr lang="en-US" sz="2400" dirty="0">
                <a:latin typeface="Times New Roman" panose="02020603050405020304" pitchFamily="18" charset="0"/>
                <a:ea typeface="Alexandria" pitchFamily="34" charset="-122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Alexandria" pitchFamily="34" charset="-122"/>
                <a:cs typeface="Times New Roman" panose="02020603050405020304" pitchFamily="18" charset="0"/>
              </a:rPr>
              <a:t>Создание </a:t>
            </a:r>
            <a:r>
              <a:rPr lang="en-US" sz="2400" dirty="0">
                <a:latin typeface="Times New Roman" panose="02020603050405020304" pitchFamily="18" charset="0"/>
                <a:ea typeface="Alexandria" pitchFamily="34" charset="-122"/>
                <a:cs typeface="Times New Roman" panose="02020603050405020304" pitchFamily="18" charset="0"/>
              </a:rPr>
              <a:t>MVP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 3">
            <a:extLst>
              <a:ext uri="{FF2B5EF4-FFF2-40B4-BE49-F238E27FC236}">
                <a16:creationId xmlns:a16="http://schemas.microsoft.com/office/drawing/2014/main" id="{F813CFBB-D7F1-443C-A100-39F8C5A9FF2D}"/>
              </a:ext>
            </a:extLst>
          </p:cNvPr>
          <p:cNvSpPr/>
          <p:nvPr/>
        </p:nvSpPr>
        <p:spPr>
          <a:xfrm>
            <a:off x="2246237" y="6195684"/>
            <a:ext cx="3972106" cy="1071540"/>
          </a:xfrm>
          <a:prstGeom prst="rect">
            <a:avLst/>
          </a:prstGeom>
          <a:noFill/>
          <a:ln/>
        </p:spPr>
        <p:txBody>
          <a:bodyPr wrap="none" lIns="0" tIns="0" rIns="0" bIns="0" numCol="1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ru-RU" dirty="0">
                <a:latin typeface="Times New Roman" panose="02020603050405020304" pitchFamily="18" charset="0"/>
                <a:ea typeface="Nobile" pitchFamily="34" charset="-122"/>
                <a:cs typeface="Times New Roman" panose="02020603050405020304" pitchFamily="18" charset="0"/>
              </a:rPr>
              <a:t>Запуск первой версии приложения</a:t>
            </a:r>
            <a:endParaRPr lang="en-US" dirty="0">
              <a:latin typeface="Times New Roman" panose="02020603050405020304" pitchFamily="18" charset="0"/>
              <a:ea typeface="Nobile" pitchFamily="34" charset="-122"/>
              <a:cs typeface="Times New Roman" panose="02020603050405020304" pitchFamily="18" charset="0"/>
            </a:endParaRPr>
          </a:p>
          <a:p>
            <a:pPr marL="0" indent="0" algn="l">
              <a:lnSpc>
                <a:spcPts val="2700"/>
              </a:lnSpc>
              <a:buNone/>
            </a:pPr>
            <a:r>
              <a:rPr lang="ru-RU" dirty="0">
                <a:latin typeface="Times New Roman" panose="02020603050405020304" pitchFamily="18" charset="0"/>
                <a:ea typeface="Nobile" pitchFamily="34" charset="-122"/>
                <a:cs typeface="Times New Roman" panose="02020603050405020304" pitchFamily="18" charset="0"/>
              </a:rPr>
              <a:t> с ограниченным функционалом.</a:t>
            </a:r>
          </a:p>
          <a:p>
            <a:pPr marL="0" indent="0" algn="l">
              <a:lnSpc>
                <a:spcPts val="2700"/>
              </a:lnSpc>
              <a:buNone/>
            </a:pPr>
            <a:r>
              <a:rPr lang="ru-RU" dirty="0">
                <a:latin typeface="Times New Roman" panose="02020603050405020304" pitchFamily="18" charset="0"/>
                <a:ea typeface="Nobile" pitchFamily="34" charset="-122"/>
                <a:cs typeface="Times New Roman" panose="02020603050405020304" pitchFamily="18" charset="0"/>
              </a:rPr>
              <a:t>Тестирование и сбор обратной связи </a:t>
            </a:r>
            <a:endParaRPr lang="en-US" dirty="0">
              <a:latin typeface="Times New Roman" panose="02020603050405020304" pitchFamily="18" charset="0"/>
              <a:ea typeface="Nobile" pitchFamily="34" charset="-122"/>
              <a:cs typeface="Times New Roman" panose="02020603050405020304" pitchFamily="18" charset="0"/>
            </a:endParaRPr>
          </a:p>
          <a:p>
            <a:pPr marL="0" indent="0" algn="l">
              <a:lnSpc>
                <a:spcPts val="2700"/>
              </a:lnSpc>
              <a:buNone/>
            </a:pPr>
            <a:r>
              <a:rPr lang="ru-RU" dirty="0">
                <a:latin typeface="Times New Roman" panose="02020603050405020304" pitchFamily="18" charset="0"/>
                <a:ea typeface="Nobile" pitchFamily="34" charset="-122"/>
                <a:cs typeface="Times New Roman" panose="02020603050405020304" pitchFamily="18" charset="0"/>
              </a:rPr>
              <a:t>от пользователей.</a:t>
            </a:r>
          </a:p>
        </p:txBody>
      </p:sp>
      <p:sp>
        <p:nvSpPr>
          <p:cNvPr id="23" name="Text 2">
            <a:extLst>
              <a:ext uri="{FF2B5EF4-FFF2-40B4-BE49-F238E27FC236}">
                <a16:creationId xmlns:a16="http://schemas.microsoft.com/office/drawing/2014/main" id="{6C89D421-4857-46B6-8E8F-B86614768F29}"/>
              </a:ext>
            </a:extLst>
          </p:cNvPr>
          <p:cNvSpPr/>
          <p:nvPr/>
        </p:nvSpPr>
        <p:spPr>
          <a:xfrm>
            <a:off x="7007499" y="1313282"/>
            <a:ext cx="3451741" cy="3383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ru-RU" sz="2400" dirty="0">
                <a:latin typeface="Times New Roman" panose="02020603050405020304" pitchFamily="18" charset="0"/>
                <a:ea typeface="Alexandria" pitchFamily="34" charset="-122"/>
                <a:cs typeface="Times New Roman" panose="02020603050405020304" pitchFamily="18" charset="0"/>
              </a:rPr>
              <a:t>5.</a:t>
            </a:r>
            <a:r>
              <a:rPr lang="en-US" sz="2400" dirty="0">
                <a:latin typeface="Times New Roman" panose="02020603050405020304" pitchFamily="18" charset="0"/>
                <a:ea typeface="Alexandria" pitchFamily="34" charset="-122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Alexandria" pitchFamily="34" charset="-122"/>
                <a:cs typeface="Times New Roman" panose="02020603050405020304" pitchFamily="18" charset="0"/>
              </a:rPr>
              <a:t>Развитие и улучшение продукта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 3">
            <a:extLst>
              <a:ext uri="{FF2B5EF4-FFF2-40B4-BE49-F238E27FC236}">
                <a16:creationId xmlns:a16="http://schemas.microsoft.com/office/drawing/2014/main" id="{0CB2BB92-A6E6-4345-8954-B66F90D58B40}"/>
              </a:ext>
            </a:extLst>
          </p:cNvPr>
          <p:cNvSpPr/>
          <p:nvPr/>
        </p:nvSpPr>
        <p:spPr>
          <a:xfrm>
            <a:off x="7007501" y="1631877"/>
            <a:ext cx="3972106" cy="1071540"/>
          </a:xfrm>
          <a:prstGeom prst="rect">
            <a:avLst/>
          </a:prstGeom>
          <a:noFill/>
          <a:ln/>
        </p:spPr>
        <p:txBody>
          <a:bodyPr wrap="none" lIns="0" tIns="0" rIns="0" bIns="0" numCol="1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ru-RU" dirty="0">
                <a:latin typeface="Times New Roman" panose="02020603050405020304" pitchFamily="18" charset="0"/>
                <a:ea typeface="Nobile" pitchFamily="34" charset="-122"/>
                <a:cs typeface="Times New Roman" panose="02020603050405020304" pitchFamily="18" charset="0"/>
              </a:rPr>
              <a:t>Внедрение новых функций и обновление дизайна.</a:t>
            </a:r>
          </a:p>
          <a:p>
            <a:pPr marL="0" indent="0" algn="l">
              <a:lnSpc>
                <a:spcPts val="2700"/>
              </a:lnSpc>
              <a:buNone/>
            </a:pPr>
            <a:r>
              <a:rPr lang="ru-RU" dirty="0">
                <a:latin typeface="Times New Roman" panose="02020603050405020304" pitchFamily="18" charset="0"/>
                <a:ea typeface="Nobile" pitchFamily="34" charset="-122"/>
                <a:cs typeface="Times New Roman" panose="02020603050405020304" pitchFamily="18" charset="0"/>
              </a:rPr>
              <a:t>Оптимизация работы алгоритмов ИИ для </a:t>
            </a:r>
            <a:endParaRPr lang="en-US" dirty="0">
              <a:latin typeface="Times New Roman" panose="02020603050405020304" pitchFamily="18" charset="0"/>
              <a:ea typeface="Nobile" pitchFamily="34" charset="-122"/>
              <a:cs typeface="Times New Roman" panose="02020603050405020304" pitchFamily="18" charset="0"/>
            </a:endParaRPr>
          </a:p>
          <a:p>
            <a:pPr marL="0" indent="0" algn="l">
              <a:lnSpc>
                <a:spcPts val="2700"/>
              </a:lnSpc>
              <a:buNone/>
            </a:pPr>
            <a:r>
              <a:rPr lang="ru-RU" dirty="0">
                <a:latin typeface="Times New Roman" panose="02020603050405020304" pitchFamily="18" charset="0"/>
                <a:ea typeface="Nobile" pitchFamily="34" charset="-122"/>
                <a:cs typeface="Times New Roman" panose="02020603050405020304" pitchFamily="18" charset="0"/>
              </a:rPr>
              <a:t>более точных рекомендаций.</a:t>
            </a:r>
          </a:p>
        </p:txBody>
      </p:sp>
      <p:sp>
        <p:nvSpPr>
          <p:cNvPr id="25" name="Text 2">
            <a:extLst>
              <a:ext uri="{FF2B5EF4-FFF2-40B4-BE49-F238E27FC236}">
                <a16:creationId xmlns:a16="http://schemas.microsoft.com/office/drawing/2014/main" id="{A1512FB9-1CA9-48F5-B25C-A318D062E29F}"/>
              </a:ext>
            </a:extLst>
          </p:cNvPr>
          <p:cNvSpPr/>
          <p:nvPr/>
        </p:nvSpPr>
        <p:spPr>
          <a:xfrm>
            <a:off x="6959988" y="3085305"/>
            <a:ext cx="3451741" cy="3383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ru-RU" sz="2400" dirty="0">
                <a:latin typeface="Times New Roman" panose="02020603050405020304" pitchFamily="18" charset="0"/>
                <a:ea typeface="Alexandria" pitchFamily="34" charset="-122"/>
                <a:cs typeface="Times New Roman" panose="02020603050405020304" pitchFamily="18" charset="0"/>
              </a:rPr>
              <a:t>6.</a:t>
            </a:r>
            <a:r>
              <a:rPr lang="en-US" sz="2400" dirty="0">
                <a:latin typeface="Times New Roman" panose="02020603050405020304" pitchFamily="18" charset="0"/>
                <a:ea typeface="Alexandria" pitchFamily="34" charset="-122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Alexandria" pitchFamily="34" charset="-122"/>
                <a:cs typeface="Times New Roman" panose="02020603050405020304" pitchFamily="18" charset="0"/>
              </a:rPr>
              <a:t>Маркетинг и продвижение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 3">
            <a:extLst>
              <a:ext uri="{FF2B5EF4-FFF2-40B4-BE49-F238E27FC236}">
                <a16:creationId xmlns:a16="http://schemas.microsoft.com/office/drawing/2014/main" id="{B71ACC87-DCBF-4E3A-840C-1127671EA5F7}"/>
              </a:ext>
            </a:extLst>
          </p:cNvPr>
          <p:cNvSpPr/>
          <p:nvPr/>
        </p:nvSpPr>
        <p:spPr>
          <a:xfrm>
            <a:off x="6959990" y="3403900"/>
            <a:ext cx="3972106" cy="1071540"/>
          </a:xfrm>
          <a:prstGeom prst="rect">
            <a:avLst/>
          </a:prstGeom>
          <a:noFill/>
          <a:ln/>
        </p:spPr>
        <p:txBody>
          <a:bodyPr wrap="none" lIns="0" tIns="0" rIns="0" bIns="0" numCol="1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ru-RU" dirty="0">
                <a:latin typeface="Times New Roman" panose="02020603050405020304" pitchFamily="18" charset="0"/>
                <a:ea typeface="Nobile" pitchFamily="34" charset="-122"/>
                <a:cs typeface="Times New Roman" panose="02020603050405020304" pitchFamily="18" charset="0"/>
              </a:rPr>
              <a:t>Создание маркетинговой стратегии.</a:t>
            </a:r>
          </a:p>
          <a:p>
            <a:pPr marL="0" indent="0" algn="l">
              <a:lnSpc>
                <a:spcPts val="2700"/>
              </a:lnSpc>
              <a:buNone/>
            </a:pPr>
            <a:r>
              <a:rPr lang="ru-RU" dirty="0">
                <a:latin typeface="Times New Roman" panose="02020603050405020304" pitchFamily="18" charset="0"/>
                <a:ea typeface="Nobile" pitchFamily="34" charset="-122"/>
                <a:cs typeface="Times New Roman" panose="02020603050405020304" pitchFamily="18" charset="0"/>
              </a:rPr>
              <a:t>Участие в отраслевых мероприятиях и конференциях.</a:t>
            </a:r>
          </a:p>
          <a:p>
            <a:pPr marL="0" indent="0" algn="l">
              <a:lnSpc>
                <a:spcPts val="2700"/>
              </a:lnSpc>
              <a:buNone/>
            </a:pPr>
            <a:r>
              <a:rPr lang="ru-RU" dirty="0">
                <a:latin typeface="Times New Roman" panose="02020603050405020304" pitchFamily="18" charset="0"/>
                <a:ea typeface="Nobile" pitchFamily="34" charset="-122"/>
                <a:cs typeface="Times New Roman" panose="02020603050405020304" pitchFamily="18" charset="0"/>
              </a:rPr>
              <a:t>Рекламная кампания в социальных сетях и поисковых системах.</a:t>
            </a:r>
          </a:p>
        </p:txBody>
      </p:sp>
      <p:sp>
        <p:nvSpPr>
          <p:cNvPr id="27" name="Text 2">
            <a:extLst>
              <a:ext uri="{FF2B5EF4-FFF2-40B4-BE49-F238E27FC236}">
                <a16:creationId xmlns:a16="http://schemas.microsoft.com/office/drawing/2014/main" id="{179DCE30-B2A3-4796-B164-6967CA1A3285}"/>
              </a:ext>
            </a:extLst>
          </p:cNvPr>
          <p:cNvSpPr/>
          <p:nvPr/>
        </p:nvSpPr>
        <p:spPr>
          <a:xfrm>
            <a:off x="6946366" y="4427444"/>
            <a:ext cx="3451741" cy="3383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ru-RU" sz="2400" dirty="0">
                <a:latin typeface="Times New Roman" panose="02020603050405020304" pitchFamily="18" charset="0"/>
                <a:ea typeface="Alexandria" pitchFamily="34" charset="-122"/>
                <a:cs typeface="Times New Roman" panose="02020603050405020304" pitchFamily="18" charset="0"/>
              </a:rPr>
              <a:t>7.</a:t>
            </a:r>
            <a:r>
              <a:rPr lang="en-US" sz="2400" dirty="0">
                <a:latin typeface="Times New Roman" panose="02020603050405020304" pitchFamily="18" charset="0"/>
                <a:ea typeface="Alexandria" pitchFamily="34" charset="-122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Alexandria" pitchFamily="34" charset="-122"/>
                <a:cs typeface="Times New Roman" panose="02020603050405020304" pitchFamily="18" charset="0"/>
              </a:rPr>
              <a:t>Выход на рынок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 3">
            <a:extLst>
              <a:ext uri="{FF2B5EF4-FFF2-40B4-BE49-F238E27FC236}">
                <a16:creationId xmlns:a16="http://schemas.microsoft.com/office/drawing/2014/main" id="{5E1EE185-F3B9-4BC4-80F1-CEFE13E3610A}"/>
              </a:ext>
            </a:extLst>
          </p:cNvPr>
          <p:cNvSpPr/>
          <p:nvPr/>
        </p:nvSpPr>
        <p:spPr>
          <a:xfrm>
            <a:off x="6946368" y="4746039"/>
            <a:ext cx="4179764" cy="1071540"/>
          </a:xfrm>
          <a:prstGeom prst="rect">
            <a:avLst/>
          </a:prstGeom>
          <a:noFill/>
          <a:ln/>
        </p:spPr>
        <p:txBody>
          <a:bodyPr wrap="none" lIns="0" tIns="0" rIns="0" bIns="0" numCol="1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ru-RU" dirty="0">
                <a:latin typeface="Times New Roman" panose="02020603050405020304" pitchFamily="18" charset="0"/>
                <a:ea typeface="Nobile" pitchFamily="34" charset="-122"/>
                <a:cs typeface="Times New Roman" panose="02020603050405020304" pitchFamily="18" charset="0"/>
              </a:rPr>
              <a:t>Запуск полнофункциональной версии приложения.</a:t>
            </a:r>
          </a:p>
          <a:p>
            <a:pPr marL="0" indent="0" algn="l">
              <a:lnSpc>
                <a:spcPts val="2700"/>
              </a:lnSpc>
              <a:buNone/>
            </a:pPr>
            <a:r>
              <a:rPr lang="ru-RU" dirty="0">
                <a:latin typeface="Times New Roman" panose="02020603050405020304" pitchFamily="18" charset="0"/>
                <a:ea typeface="Nobile" pitchFamily="34" charset="-122"/>
                <a:cs typeface="Times New Roman" panose="02020603050405020304" pitchFamily="18" charset="0"/>
              </a:rPr>
              <a:t>Привлечение первых пользователей через </a:t>
            </a:r>
          </a:p>
          <a:p>
            <a:pPr marL="0" indent="0" algn="l">
              <a:lnSpc>
                <a:spcPts val="2700"/>
              </a:lnSpc>
              <a:buNone/>
            </a:pPr>
            <a:r>
              <a:rPr lang="ru-RU" dirty="0">
                <a:latin typeface="Times New Roman" panose="02020603050405020304" pitchFamily="18" charset="0"/>
                <a:ea typeface="Nobile" pitchFamily="34" charset="-122"/>
                <a:cs typeface="Times New Roman" panose="02020603050405020304" pitchFamily="18" charset="0"/>
              </a:rPr>
              <a:t>бесплатные пробные периоды и скидки.</a:t>
            </a:r>
          </a:p>
        </p:txBody>
      </p:sp>
      <p:sp>
        <p:nvSpPr>
          <p:cNvPr id="29" name="Text 2">
            <a:extLst>
              <a:ext uri="{FF2B5EF4-FFF2-40B4-BE49-F238E27FC236}">
                <a16:creationId xmlns:a16="http://schemas.microsoft.com/office/drawing/2014/main" id="{4200ABD9-3C82-4E25-A6E7-7D1F902AA7F8}"/>
              </a:ext>
            </a:extLst>
          </p:cNvPr>
          <p:cNvSpPr/>
          <p:nvPr/>
        </p:nvSpPr>
        <p:spPr>
          <a:xfrm>
            <a:off x="6946366" y="5819504"/>
            <a:ext cx="3451741" cy="3383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ru-RU" sz="2400" dirty="0">
                <a:latin typeface="Times New Roman" panose="02020603050405020304" pitchFamily="18" charset="0"/>
                <a:ea typeface="Alexandria" pitchFamily="34" charset="-122"/>
                <a:cs typeface="Times New Roman" panose="02020603050405020304" pitchFamily="18" charset="0"/>
              </a:rPr>
              <a:t>8.</a:t>
            </a:r>
            <a:r>
              <a:rPr lang="en-US" sz="2400" dirty="0">
                <a:latin typeface="Times New Roman" panose="02020603050405020304" pitchFamily="18" charset="0"/>
                <a:ea typeface="Alexandria" pitchFamily="34" charset="-122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Alexandria" pitchFamily="34" charset="-122"/>
                <a:cs typeface="Times New Roman" panose="02020603050405020304" pitchFamily="18" charset="0"/>
              </a:rPr>
              <a:t>Поддержка и развитие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 3">
            <a:extLst>
              <a:ext uri="{FF2B5EF4-FFF2-40B4-BE49-F238E27FC236}">
                <a16:creationId xmlns:a16="http://schemas.microsoft.com/office/drawing/2014/main" id="{3DB2BE6F-400F-45D9-87D2-48CB31F27693}"/>
              </a:ext>
            </a:extLst>
          </p:cNvPr>
          <p:cNvSpPr/>
          <p:nvPr/>
        </p:nvSpPr>
        <p:spPr>
          <a:xfrm>
            <a:off x="6946368" y="6138099"/>
            <a:ext cx="3972106" cy="1071540"/>
          </a:xfrm>
          <a:prstGeom prst="rect">
            <a:avLst/>
          </a:prstGeom>
          <a:noFill/>
          <a:ln/>
        </p:spPr>
        <p:txBody>
          <a:bodyPr wrap="none" lIns="0" tIns="0" rIns="0" bIns="0" numCol="1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ru-RU" dirty="0">
                <a:latin typeface="Times New Roman" panose="02020603050405020304" pitchFamily="18" charset="0"/>
                <a:ea typeface="Nobile" pitchFamily="34" charset="-122"/>
                <a:cs typeface="Times New Roman" panose="02020603050405020304" pitchFamily="18" charset="0"/>
              </a:rPr>
              <a:t>Регулярное обновление контента и функциональности приложения.</a:t>
            </a:r>
          </a:p>
          <a:p>
            <a:pPr marL="0" indent="0" algn="l">
              <a:lnSpc>
                <a:spcPts val="2700"/>
              </a:lnSpc>
              <a:buNone/>
            </a:pPr>
            <a:r>
              <a:rPr lang="ru-RU" dirty="0">
                <a:latin typeface="Times New Roman" panose="02020603050405020304" pitchFamily="18" charset="0"/>
                <a:ea typeface="Nobile" pitchFamily="34" charset="-122"/>
                <a:cs typeface="Times New Roman" panose="02020603050405020304" pitchFamily="18" charset="0"/>
              </a:rPr>
              <a:t>Работа с отзывами пользователей для улучшения сервиса.</a:t>
            </a:r>
          </a:p>
          <a:p>
            <a:pPr marL="0" indent="0" algn="l">
              <a:lnSpc>
                <a:spcPts val="2700"/>
              </a:lnSpc>
              <a:buNone/>
            </a:pPr>
            <a:r>
              <a:rPr lang="ru-RU" dirty="0">
                <a:latin typeface="Times New Roman" panose="02020603050405020304" pitchFamily="18" charset="0"/>
                <a:ea typeface="Nobile" pitchFamily="34" charset="-122"/>
                <a:cs typeface="Times New Roman" panose="02020603050405020304" pitchFamily="18" charset="0"/>
              </a:rPr>
              <a:t>Расширение географии покрытия и интеграция новых городов.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0813" y="451422"/>
            <a:ext cx="5965984" cy="6768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300"/>
              </a:lnSpc>
              <a:buNone/>
            </a:pPr>
            <a:r>
              <a:rPr lang="ru-RU" sz="4250" dirty="0">
                <a:latin typeface="Times New Roman" panose="02020603050405020304" pitchFamily="18" charset="0"/>
                <a:ea typeface="Alexandria" pitchFamily="34" charset="-122"/>
                <a:cs typeface="Times New Roman" panose="02020603050405020304" pitchFamily="18" charset="0"/>
              </a:rPr>
              <a:t>Бизнес модель</a:t>
            </a:r>
            <a:endParaRPr lang="en-US" sz="42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2955F8C-8A68-4936-ABFA-B4B27833EEA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98" t="1464"/>
          <a:stretch/>
        </p:blipFill>
        <p:spPr>
          <a:xfrm>
            <a:off x="1514559" y="1128292"/>
            <a:ext cx="10484475" cy="6983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2180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628412" y="506228"/>
            <a:ext cx="7606784" cy="56102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400"/>
              </a:lnSpc>
              <a:buNone/>
            </a:pPr>
            <a:r>
              <a:rPr lang="ru-RU" sz="3500" dirty="0">
                <a:latin typeface="Times New Roman" panose="02020603050405020304" pitchFamily="18" charset="0"/>
                <a:ea typeface="Alexandria" pitchFamily="34" charset="-122"/>
                <a:cs typeface="Times New Roman" panose="02020603050405020304" pitchFamily="18" charset="0"/>
              </a:rPr>
              <a:t>Внешний контур проекта</a:t>
            </a:r>
            <a:endParaRPr lang="en-US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1"/>
          <p:cNvSpPr/>
          <p:nvPr/>
        </p:nvSpPr>
        <p:spPr>
          <a:xfrm>
            <a:off x="2045229" y="2304459"/>
            <a:ext cx="2244328" cy="28051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Источники прибыли: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2"/>
          <p:cNvSpPr/>
          <p:nvPr/>
        </p:nvSpPr>
        <p:spPr>
          <a:xfrm>
            <a:off x="2045229" y="2692603"/>
            <a:ext cx="5521179" cy="23403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2250"/>
              </a:lnSpc>
            </a:pPr>
            <a:r>
              <a:rPr lang="ru-RU" dirty="0">
                <a:latin typeface="Times New Roman" panose="02020603050405020304" pitchFamily="18" charset="0"/>
                <a:ea typeface="Nobile" pitchFamily="34" charset="-122"/>
                <a:cs typeface="Times New Roman" panose="02020603050405020304" pitchFamily="18" charset="0"/>
              </a:rPr>
              <a:t>1. Подписка на премиум-аккаунт</a:t>
            </a:r>
          </a:p>
          <a:p>
            <a:pPr algn="l">
              <a:lnSpc>
                <a:spcPts val="2250"/>
              </a:lnSpc>
            </a:pPr>
            <a:r>
              <a:rPr lang="ru-RU" dirty="0">
                <a:latin typeface="Times New Roman" panose="02020603050405020304" pitchFamily="18" charset="0"/>
                <a:ea typeface="Nobile" pitchFamily="34" charset="-122"/>
                <a:cs typeface="Times New Roman" panose="02020603050405020304" pitchFamily="18" charset="0"/>
              </a:rPr>
              <a:t>2. Реклама и спонсорские интеграции</a:t>
            </a:r>
          </a:p>
          <a:p>
            <a:pPr algn="l">
              <a:lnSpc>
                <a:spcPts val="2250"/>
              </a:lnSpc>
            </a:pPr>
            <a:r>
              <a:rPr lang="ru-RU" dirty="0">
                <a:latin typeface="Times New Roman" panose="02020603050405020304" pitchFamily="18" charset="0"/>
                <a:ea typeface="Nobile" pitchFamily="34" charset="-122"/>
                <a:cs typeface="Times New Roman" panose="02020603050405020304" pitchFamily="18" charset="0"/>
              </a:rPr>
              <a:t>3. Комиссия от покупок</a:t>
            </a:r>
          </a:p>
          <a:p>
            <a:pPr algn="l">
              <a:lnSpc>
                <a:spcPts val="2250"/>
              </a:lnSpc>
            </a:pPr>
            <a:endParaRPr lang="ru-RU" dirty="0">
              <a:latin typeface="Times New Roman" panose="02020603050405020304" pitchFamily="18" charset="0"/>
              <a:ea typeface="Nobile" pitchFamily="34" charset="-122"/>
              <a:cs typeface="Times New Roman" panose="02020603050405020304" pitchFamily="18" charset="0"/>
            </a:endParaRPr>
          </a:p>
          <a:p>
            <a:pPr marL="342900" indent="-342900" algn="l">
              <a:lnSpc>
                <a:spcPts val="2250"/>
              </a:lnSpc>
              <a:buAutoNum type="arabicPeriod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3"/>
          <p:cNvSpPr/>
          <p:nvPr/>
        </p:nvSpPr>
        <p:spPr>
          <a:xfrm>
            <a:off x="2045229" y="3768566"/>
            <a:ext cx="2244328" cy="28051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ru-RU" sz="2200" dirty="0">
                <a:latin typeface="Times New Roman" panose="02020603050405020304" pitchFamily="18" charset="0"/>
                <a:ea typeface="Alexandria" pitchFamily="34" charset="-122"/>
                <a:cs typeface="Times New Roman" panose="02020603050405020304" pitchFamily="18" charset="0"/>
              </a:rPr>
              <a:t>Покупатели: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4"/>
          <p:cNvSpPr/>
          <p:nvPr/>
        </p:nvSpPr>
        <p:spPr>
          <a:xfrm>
            <a:off x="2045229" y="4156709"/>
            <a:ext cx="5521179" cy="117018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>
              <a:lnSpc>
                <a:spcPts val="2250"/>
              </a:lnSpc>
            </a:pPr>
            <a:r>
              <a:rPr lang="ru-RU" dirty="0">
                <a:latin typeface="Times New Roman" panose="02020603050405020304" pitchFamily="18" charset="0"/>
                <a:ea typeface="Nobile" pitchFamily="34" charset="-122"/>
                <a:cs typeface="Times New Roman" panose="02020603050405020304" pitchFamily="18" charset="0"/>
              </a:rPr>
              <a:t>1. Пользователи приложения: платят за премиум-доступ</a:t>
            </a:r>
          </a:p>
          <a:p>
            <a:pPr algn="l">
              <a:lnSpc>
                <a:spcPts val="2250"/>
              </a:lnSpc>
            </a:pPr>
            <a:r>
              <a:rPr lang="ru-RU" dirty="0">
                <a:latin typeface="Times New Roman" panose="02020603050405020304" pitchFamily="18" charset="0"/>
                <a:ea typeface="Nobile" pitchFamily="34" charset="-122"/>
                <a:cs typeface="Times New Roman" panose="02020603050405020304" pitchFamily="18" charset="0"/>
              </a:rPr>
              <a:t>к дополнительному контенту и функциям.</a:t>
            </a:r>
          </a:p>
          <a:p>
            <a:pPr algn="l">
              <a:lnSpc>
                <a:spcPts val="2250"/>
              </a:lnSpc>
            </a:pPr>
            <a:r>
              <a:rPr lang="ru-RU" dirty="0">
                <a:latin typeface="Times New Roman" panose="02020603050405020304" pitchFamily="18" charset="0"/>
                <a:ea typeface="Nobile" pitchFamily="34" charset="-122"/>
                <a:cs typeface="Times New Roman" panose="02020603050405020304" pitchFamily="18" charset="0"/>
              </a:rPr>
              <a:t>2. Корпоративные клиенты: использование приложения </a:t>
            </a:r>
          </a:p>
          <a:p>
            <a:pPr algn="l">
              <a:lnSpc>
                <a:spcPts val="2250"/>
              </a:lnSpc>
            </a:pPr>
            <a:r>
              <a:rPr lang="ru-RU" dirty="0">
                <a:latin typeface="Times New Roman" panose="02020603050405020304" pitchFamily="18" charset="0"/>
                <a:ea typeface="Nobile" pitchFamily="34" charset="-122"/>
                <a:cs typeface="Times New Roman" panose="02020603050405020304" pitchFamily="18" charset="0"/>
              </a:rPr>
              <a:t>для организации экскурсий и мероприятий.</a:t>
            </a:r>
          </a:p>
        </p:txBody>
      </p:sp>
      <p:sp>
        <p:nvSpPr>
          <p:cNvPr id="11" name="Text 5"/>
          <p:cNvSpPr/>
          <p:nvPr/>
        </p:nvSpPr>
        <p:spPr>
          <a:xfrm>
            <a:off x="2045229" y="5541486"/>
            <a:ext cx="2848451" cy="28051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ru-RU" sz="2200" dirty="0">
                <a:latin typeface="Times New Roman" panose="02020603050405020304" pitchFamily="18" charset="0"/>
                <a:ea typeface="Alexandria" pitchFamily="34" charset="-122"/>
                <a:cs typeface="Times New Roman" panose="02020603050405020304" pitchFamily="18" charset="0"/>
              </a:rPr>
              <a:t>Финансирование</a:t>
            </a:r>
            <a:r>
              <a:rPr lang="en-US" sz="2200" dirty="0">
                <a:latin typeface="Times New Roman" panose="02020603050405020304" pitchFamily="18" charset="0"/>
                <a:ea typeface="Alexandria" pitchFamily="34" charset="-122"/>
                <a:cs typeface="Times New Roman" panose="02020603050405020304" pitchFamily="18" charset="0"/>
              </a:rPr>
              <a:t>: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6"/>
          <p:cNvSpPr/>
          <p:nvPr/>
        </p:nvSpPr>
        <p:spPr>
          <a:xfrm>
            <a:off x="2045229" y="5821997"/>
            <a:ext cx="5521179" cy="23403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ru-RU" dirty="0">
                <a:latin typeface="Times New Roman" panose="02020603050405020304" pitchFamily="18" charset="0"/>
                <a:ea typeface="Nobile" pitchFamily="34" charset="-122"/>
                <a:cs typeface="Times New Roman" panose="02020603050405020304" pitchFamily="18" charset="0"/>
              </a:rPr>
              <a:t>1. Стартап-инкубаторы.</a:t>
            </a:r>
          </a:p>
          <a:p>
            <a:pPr marL="0" indent="0" algn="l">
              <a:lnSpc>
                <a:spcPts val="2250"/>
              </a:lnSpc>
              <a:buNone/>
            </a:pPr>
            <a:r>
              <a:rPr lang="ru-RU" dirty="0">
                <a:latin typeface="Times New Roman" panose="02020603050405020304" pitchFamily="18" charset="0"/>
                <a:ea typeface="Nobile" pitchFamily="34" charset="-122"/>
                <a:cs typeface="Times New Roman" panose="02020603050405020304" pitchFamily="18" charset="0"/>
              </a:rPr>
              <a:t>2. Гранты и субсидии.</a:t>
            </a:r>
          </a:p>
          <a:p>
            <a:pPr marL="0" indent="0" algn="l">
              <a:lnSpc>
                <a:spcPts val="2250"/>
              </a:lnSpc>
              <a:buNone/>
            </a:pPr>
            <a:r>
              <a:rPr lang="ru-RU" dirty="0">
                <a:latin typeface="Times New Roman" panose="02020603050405020304" pitchFamily="18" charset="0"/>
                <a:ea typeface="Nobile" pitchFamily="34" charset="-122"/>
                <a:cs typeface="Times New Roman" panose="02020603050405020304" pitchFamily="18" charset="0"/>
              </a:rPr>
              <a:t>3. Краудфандинг.</a:t>
            </a:r>
          </a:p>
        </p:txBody>
      </p:sp>
      <p:sp>
        <p:nvSpPr>
          <p:cNvPr id="13" name="Text 5">
            <a:extLst>
              <a:ext uri="{FF2B5EF4-FFF2-40B4-BE49-F238E27FC236}">
                <a16:creationId xmlns:a16="http://schemas.microsoft.com/office/drawing/2014/main" id="{08C778B0-AE4D-4A16-9F28-0ADEA4298685}"/>
              </a:ext>
            </a:extLst>
          </p:cNvPr>
          <p:cNvSpPr/>
          <p:nvPr/>
        </p:nvSpPr>
        <p:spPr>
          <a:xfrm>
            <a:off x="7913466" y="5541486"/>
            <a:ext cx="2848451" cy="28051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ru-RU" sz="2200" dirty="0">
                <a:latin typeface="Times New Roman" panose="02020603050405020304" pitchFamily="18" charset="0"/>
                <a:ea typeface="Alexandria" pitchFamily="34" charset="-122"/>
                <a:cs typeface="Times New Roman" panose="02020603050405020304" pitchFamily="18" charset="0"/>
              </a:rPr>
              <a:t>Инвесторы</a:t>
            </a:r>
            <a:r>
              <a:rPr lang="en-US" sz="2200" dirty="0">
                <a:latin typeface="Times New Roman" panose="02020603050405020304" pitchFamily="18" charset="0"/>
                <a:ea typeface="Alexandria" pitchFamily="34" charset="-122"/>
                <a:cs typeface="Times New Roman" panose="02020603050405020304" pitchFamily="18" charset="0"/>
              </a:rPr>
              <a:t>: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6">
            <a:extLst>
              <a:ext uri="{FF2B5EF4-FFF2-40B4-BE49-F238E27FC236}">
                <a16:creationId xmlns:a16="http://schemas.microsoft.com/office/drawing/2014/main" id="{78C515A1-8366-4C2E-8DAA-A05F1E6D5128}"/>
              </a:ext>
            </a:extLst>
          </p:cNvPr>
          <p:cNvSpPr/>
          <p:nvPr/>
        </p:nvSpPr>
        <p:spPr>
          <a:xfrm>
            <a:off x="7913466" y="5821997"/>
            <a:ext cx="5521179" cy="23403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ru-RU" dirty="0">
                <a:latin typeface="Times New Roman" panose="02020603050405020304" pitchFamily="18" charset="0"/>
                <a:ea typeface="Nobile" pitchFamily="34" charset="-122"/>
                <a:cs typeface="Times New Roman" panose="02020603050405020304" pitchFamily="18" charset="0"/>
              </a:rPr>
              <a:t>1. Венчурные капиталисты.</a:t>
            </a:r>
          </a:p>
          <a:p>
            <a:pPr marL="0" indent="0" algn="l">
              <a:lnSpc>
                <a:spcPts val="2250"/>
              </a:lnSpc>
              <a:buNone/>
            </a:pPr>
            <a:r>
              <a:rPr lang="ru-RU" dirty="0">
                <a:latin typeface="Times New Roman" panose="02020603050405020304" pitchFamily="18" charset="0"/>
                <a:ea typeface="Nobile" pitchFamily="34" charset="-122"/>
                <a:cs typeface="Times New Roman" panose="02020603050405020304" pitchFamily="18" charset="0"/>
              </a:rPr>
              <a:t>1. Частные инвесторы.</a:t>
            </a:r>
          </a:p>
        </p:txBody>
      </p:sp>
      <p:sp>
        <p:nvSpPr>
          <p:cNvPr id="15" name="Text 1">
            <a:extLst>
              <a:ext uri="{FF2B5EF4-FFF2-40B4-BE49-F238E27FC236}">
                <a16:creationId xmlns:a16="http://schemas.microsoft.com/office/drawing/2014/main" id="{D932FD7F-1D04-4198-8882-AA9F4D7FF6BA}"/>
              </a:ext>
            </a:extLst>
          </p:cNvPr>
          <p:cNvSpPr/>
          <p:nvPr/>
        </p:nvSpPr>
        <p:spPr>
          <a:xfrm>
            <a:off x="7913466" y="2304459"/>
            <a:ext cx="2244328" cy="28051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Бизнес-партнеры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2">
            <a:extLst>
              <a:ext uri="{FF2B5EF4-FFF2-40B4-BE49-F238E27FC236}">
                <a16:creationId xmlns:a16="http://schemas.microsoft.com/office/drawing/2014/main" id="{AAF21E45-6447-440E-8277-6C8D1C072A36}"/>
              </a:ext>
            </a:extLst>
          </p:cNvPr>
          <p:cNvSpPr/>
          <p:nvPr/>
        </p:nvSpPr>
        <p:spPr>
          <a:xfrm>
            <a:off x="7913466" y="2692603"/>
            <a:ext cx="5521179" cy="23403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2250"/>
              </a:lnSpc>
            </a:pPr>
            <a:r>
              <a:rPr lang="en-US" dirty="0">
                <a:latin typeface="Times New Roman" panose="02020603050405020304" pitchFamily="18" charset="0"/>
                <a:ea typeface="Nobile" pitchFamily="34" charset="-122"/>
                <a:cs typeface="Times New Roman" panose="02020603050405020304" pitchFamily="18" charset="0"/>
              </a:rPr>
              <a:t>1. </a:t>
            </a:r>
            <a:r>
              <a:rPr lang="ru-RU" dirty="0">
                <a:latin typeface="Times New Roman" panose="02020603050405020304" pitchFamily="18" charset="0"/>
                <a:ea typeface="Nobile" pitchFamily="34" charset="-122"/>
                <a:cs typeface="Times New Roman" panose="02020603050405020304" pitchFamily="18" charset="0"/>
              </a:rPr>
              <a:t>Инвестиционные фонды: привлечение финансирования на начальном этапе.</a:t>
            </a:r>
          </a:p>
          <a:p>
            <a:pPr algn="l">
              <a:lnSpc>
                <a:spcPts val="2250"/>
              </a:lnSpc>
            </a:pPr>
            <a:r>
              <a:rPr lang="en-US" dirty="0">
                <a:latin typeface="Times New Roman" panose="02020603050405020304" pitchFamily="18" charset="0"/>
                <a:ea typeface="Nobile" pitchFamily="34" charset="-122"/>
                <a:cs typeface="Times New Roman" panose="02020603050405020304" pitchFamily="18" charset="0"/>
              </a:rPr>
              <a:t>2. </a:t>
            </a:r>
            <a:r>
              <a:rPr lang="ru-RU" dirty="0">
                <a:latin typeface="Times New Roman" panose="02020603050405020304" pitchFamily="18" charset="0"/>
                <a:ea typeface="Nobile" pitchFamily="34" charset="-122"/>
                <a:cs typeface="Times New Roman" panose="02020603050405020304" pitchFamily="18" charset="0"/>
              </a:rPr>
              <a:t>Технологические партнеры: сотрудничество с компаниями, предоставляющими данные о достопримечательностях и инфраструктуре городов.</a:t>
            </a:r>
          </a:p>
          <a:p>
            <a:pPr algn="l">
              <a:lnSpc>
                <a:spcPts val="2250"/>
              </a:lnSpc>
            </a:pPr>
            <a:r>
              <a:rPr lang="en-US" dirty="0">
                <a:latin typeface="Times New Roman" panose="02020603050405020304" pitchFamily="18" charset="0"/>
                <a:ea typeface="Nobile" pitchFamily="34" charset="-122"/>
                <a:cs typeface="Times New Roman" panose="02020603050405020304" pitchFamily="18" charset="0"/>
              </a:rPr>
              <a:t>3. </a:t>
            </a:r>
            <a:r>
              <a:rPr lang="ru-RU" dirty="0">
                <a:latin typeface="Times New Roman" panose="02020603050405020304" pitchFamily="18" charset="0"/>
                <a:ea typeface="Nobile" pitchFamily="34" charset="-122"/>
                <a:cs typeface="Times New Roman" panose="02020603050405020304" pitchFamily="18" charset="0"/>
              </a:rPr>
              <a:t>Маркетинговые агентства: помощь в разработке и проведении рекламных кампаний.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608052" y="618053"/>
            <a:ext cx="4343400" cy="5429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250"/>
              </a:lnSpc>
              <a:buNone/>
            </a:pPr>
            <a:r>
              <a:rPr lang="ru-RU" sz="4400" dirty="0">
                <a:solidFill>
                  <a:srgbClr val="1B1B27"/>
                </a:solidFill>
                <a:latin typeface="Times New Roman" panose="02020603050405020304" pitchFamily="18" charset="0"/>
                <a:ea typeface="Alexandria" pitchFamily="34" charset="-122"/>
                <a:cs typeface="Times New Roman" panose="02020603050405020304" pitchFamily="18" charset="0"/>
              </a:rPr>
              <a:t>Основные конкуренты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1190857" y="1761097"/>
            <a:ext cx="2074189" cy="3158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100"/>
              </a:lnSpc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Google Maps</a:t>
            </a:r>
            <a:endParaRPr lang="en-US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608052" y="2101538"/>
            <a:ext cx="3315703" cy="58685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150"/>
              </a:lnSpc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Функции: Маршрутизация по городу, рекомендации популярных мест, интеграция с отзывами и фотографиями из Google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Reviews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ts val="2150"/>
              </a:lnSpc>
              <a:buNone/>
            </a:pP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ts val="2150"/>
              </a:lnSpc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Плюсы: Глобальное покрытие, высокое качество картографических данных, надежные алгоритмы маршрутизации.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ts val="2150"/>
              </a:lnSpc>
              <a:buNone/>
            </a:pP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ts val="2150"/>
              </a:lnSpc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Минусы: Меньший акцент на индивидуализированные рекомендации, интерфейс, большей частью ориентированный на навигацию, а не экскурсии.</a:t>
            </a:r>
            <a:endParaRPr lang="en-US" sz="13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 2">
            <a:extLst>
              <a:ext uri="{FF2B5EF4-FFF2-40B4-BE49-F238E27FC236}">
                <a16:creationId xmlns:a16="http://schemas.microsoft.com/office/drawing/2014/main" id="{4EA7B851-F76F-46F5-B5AC-4DB81635B757}"/>
              </a:ext>
            </a:extLst>
          </p:cNvPr>
          <p:cNvSpPr/>
          <p:nvPr/>
        </p:nvSpPr>
        <p:spPr>
          <a:xfrm>
            <a:off x="6147269" y="1770267"/>
            <a:ext cx="2074189" cy="3158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100"/>
              </a:lnSpc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TripAdvisor</a:t>
            </a:r>
            <a:endParaRPr lang="en-US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 3">
            <a:extLst>
              <a:ext uri="{FF2B5EF4-FFF2-40B4-BE49-F238E27FC236}">
                <a16:creationId xmlns:a16="http://schemas.microsoft.com/office/drawing/2014/main" id="{769ECA9D-33FE-4EF6-B60B-188F1BC853D4}"/>
              </a:ext>
            </a:extLst>
          </p:cNvPr>
          <p:cNvSpPr/>
          <p:nvPr/>
        </p:nvSpPr>
        <p:spPr>
          <a:xfrm>
            <a:off x="5564464" y="2110708"/>
            <a:ext cx="3315703" cy="58685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150"/>
              </a:lnSpc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Функции: Рекомендации от пользователей, отзывы, рейтинги мест (рестораны, достопримечательности и т. д.), создания списков желаемых мест.</a:t>
            </a:r>
          </a:p>
          <a:p>
            <a:pPr marL="0" indent="0">
              <a:lnSpc>
                <a:spcPts val="2150"/>
              </a:lnSpc>
              <a:buNone/>
            </a:pP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ts val="2150"/>
              </a:lnSpc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Плюсы: Большое количество пользовательских отзывов, рейтинг на основе огромного количества данных, покрытие многих туристических направлений.</a:t>
            </a:r>
          </a:p>
          <a:p>
            <a:pPr marL="0" indent="0">
              <a:lnSpc>
                <a:spcPts val="2150"/>
              </a:lnSpc>
              <a:buNone/>
            </a:pP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ts val="2150"/>
              </a:lnSpc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Минусы: Основной фокус на туристах, а не местных жителях, отсутствие интеграции с навигацией.</a:t>
            </a:r>
          </a:p>
        </p:txBody>
      </p:sp>
      <p:sp>
        <p:nvSpPr>
          <p:cNvPr id="20" name="Text 2">
            <a:extLst>
              <a:ext uri="{FF2B5EF4-FFF2-40B4-BE49-F238E27FC236}">
                <a16:creationId xmlns:a16="http://schemas.microsoft.com/office/drawing/2014/main" id="{CC637948-BD84-48CC-AFD5-04F08DD79AD9}"/>
              </a:ext>
            </a:extLst>
          </p:cNvPr>
          <p:cNvSpPr/>
          <p:nvPr/>
        </p:nvSpPr>
        <p:spPr>
          <a:xfrm>
            <a:off x="11103682" y="1937338"/>
            <a:ext cx="2074189" cy="3158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100"/>
              </a:lnSpc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Foursquare</a:t>
            </a:r>
            <a:endParaRPr lang="en-US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 3">
            <a:extLst>
              <a:ext uri="{FF2B5EF4-FFF2-40B4-BE49-F238E27FC236}">
                <a16:creationId xmlns:a16="http://schemas.microsoft.com/office/drawing/2014/main" id="{A2A4C348-92D6-4DB5-83D9-19C5232A8661}"/>
              </a:ext>
            </a:extLst>
          </p:cNvPr>
          <p:cNvSpPr/>
          <p:nvPr/>
        </p:nvSpPr>
        <p:spPr>
          <a:xfrm>
            <a:off x="10520877" y="2277779"/>
            <a:ext cx="3315703" cy="58685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150"/>
              </a:lnSpc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Функции: Персонализированные рекомендации, отзывы и рейтинговая система, возможность сортировки мест по категориям.</a:t>
            </a:r>
          </a:p>
          <a:p>
            <a:pPr marL="0" indent="0">
              <a:lnSpc>
                <a:spcPts val="2150"/>
              </a:lnSpc>
              <a:buNone/>
            </a:pP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ts val="2150"/>
              </a:lnSpc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Плюсы: хорошо развитый алгоритм рекомендаций, фокус на индивидуальном опыте пользователя.</a:t>
            </a:r>
          </a:p>
          <a:p>
            <a:pPr marL="0" indent="0">
              <a:lnSpc>
                <a:spcPts val="2150"/>
              </a:lnSpc>
              <a:buNone/>
            </a:pP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ts val="2150"/>
              </a:lnSpc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Минусы: Меньшее количество пользователей по сравнению с гигантами отрасли (Google,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TripAdvisor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), возможные проблемы с обновлением данных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608052" y="618053"/>
            <a:ext cx="4343400" cy="5429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250"/>
              </a:lnSpc>
              <a:buNone/>
            </a:pPr>
            <a:r>
              <a:rPr lang="ru-RU" sz="4400" dirty="0">
                <a:solidFill>
                  <a:srgbClr val="1B1B27"/>
                </a:solidFill>
                <a:latin typeface="Times New Roman" panose="02020603050405020304" pitchFamily="18" charset="0"/>
                <a:ea typeface="Alexandria" pitchFamily="34" charset="-122"/>
                <a:cs typeface="Times New Roman" panose="02020603050405020304" pitchFamily="18" charset="0"/>
              </a:rPr>
              <a:t>Косвенные конкуренты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3007034" y="1785735"/>
            <a:ext cx="2074189" cy="3158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100"/>
              </a:lnSpc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Booking.com и Airbnb (Guidebooks)</a:t>
            </a:r>
            <a:endParaRPr lang="en-US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2424229" y="2126176"/>
            <a:ext cx="3315703" cy="58685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150"/>
              </a:lnSpc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Функции: Локальные рекомендации, отзывы о местах, возможность бронирования экскурсий и мероприятий.</a:t>
            </a:r>
          </a:p>
          <a:p>
            <a:pPr marL="0" indent="0">
              <a:lnSpc>
                <a:spcPts val="2150"/>
              </a:lnSpc>
              <a:buNone/>
            </a:pP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ts val="2150"/>
              </a:lnSpc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Плюсы: Интеграция с системой бронирования жилья, предлагают комплексные туристические решения.</a:t>
            </a:r>
          </a:p>
          <a:p>
            <a:pPr marL="0" indent="0">
              <a:lnSpc>
                <a:spcPts val="2150"/>
              </a:lnSpc>
              <a:buNone/>
            </a:pP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ts val="2150"/>
              </a:lnSpc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Минусы: Основной фокус на аренде жилья, рекомендации могут быть менее точными из-за отсутствия мощных ИИ-алгоритмов маршрутизации.</a:t>
            </a:r>
          </a:p>
        </p:txBody>
      </p:sp>
      <p:sp>
        <p:nvSpPr>
          <p:cNvPr id="18" name="Text 2">
            <a:extLst>
              <a:ext uri="{FF2B5EF4-FFF2-40B4-BE49-F238E27FC236}">
                <a16:creationId xmlns:a16="http://schemas.microsoft.com/office/drawing/2014/main" id="{4EA7B851-F76F-46F5-B5AC-4DB81635B757}"/>
              </a:ext>
            </a:extLst>
          </p:cNvPr>
          <p:cNvSpPr/>
          <p:nvPr/>
        </p:nvSpPr>
        <p:spPr>
          <a:xfrm>
            <a:off x="8890468" y="1757347"/>
            <a:ext cx="2074189" cy="3158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100"/>
              </a:lnSpc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Culture Trip</a:t>
            </a:r>
            <a:endParaRPr lang="en-US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 3">
            <a:extLst>
              <a:ext uri="{FF2B5EF4-FFF2-40B4-BE49-F238E27FC236}">
                <a16:creationId xmlns:a16="http://schemas.microsoft.com/office/drawing/2014/main" id="{769ECA9D-33FE-4EF6-B60B-188F1BC853D4}"/>
              </a:ext>
            </a:extLst>
          </p:cNvPr>
          <p:cNvSpPr/>
          <p:nvPr/>
        </p:nvSpPr>
        <p:spPr>
          <a:xfrm>
            <a:off x="8307663" y="2097788"/>
            <a:ext cx="3315703" cy="58685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150"/>
              </a:lnSpc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Функции: Рекомендации от местных жителей, статьи о культурных мероприятиях и интересных местах.</a:t>
            </a:r>
          </a:p>
          <a:p>
            <a:pPr marL="0" indent="0">
              <a:lnSpc>
                <a:spcPts val="2150"/>
              </a:lnSpc>
              <a:buNone/>
            </a:pP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ts val="2150"/>
              </a:lnSpc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Плюсы: Аутентичные местные рекомендации, фокус на культурных аспектах и локальном опыте.</a:t>
            </a:r>
          </a:p>
          <a:p>
            <a:pPr marL="0" indent="0">
              <a:lnSpc>
                <a:spcPts val="2150"/>
              </a:lnSpc>
              <a:buNone/>
            </a:pP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ts val="2150"/>
              </a:lnSpc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Минусы: Ограниченное количество городов, может требовать значительных пользовательских входных данных.</a:t>
            </a:r>
          </a:p>
        </p:txBody>
      </p:sp>
    </p:spTree>
    <p:extLst>
      <p:ext uri="{BB962C8B-B14F-4D97-AF65-F5344CB8AC3E}">
        <p14:creationId xmlns:p14="http://schemas.microsoft.com/office/powerpoint/2010/main" val="154370764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</TotalTime>
  <Words>1446</Words>
  <Application>Microsoft Office PowerPoint</Application>
  <PresentationFormat>Произвольный</PresentationFormat>
  <Paragraphs>199</Paragraphs>
  <Slides>14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Times New Roman</vt:lpstr>
      <vt:lpstr>Calibri Light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Кирилл Ляхин</cp:lastModifiedBy>
  <cp:revision>12</cp:revision>
  <dcterms:created xsi:type="dcterms:W3CDTF">2024-11-29T12:01:25Z</dcterms:created>
  <dcterms:modified xsi:type="dcterms:W3CDTF">2024-12-02T16:17:53Z</dcterms:modified>
</cp:coreProperties>
</file>