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0080625" cy="5670550"/>
  <p:notesSz cx="7559675" cy="10691813"/>
  <p:embeddedFontLst>
    <p:embeddedFont>
      <p:font typeface="Poppins" panose="00000500000000000000" pitchFamily="2" charset="0"/>
      <p:regular r:id="rId22"/>
      <p:bold r:id="rId23"/>
      <p:italic r:id="rId24"/>
      <p:boldItalic r:id="rId25"/>
    </p:embeddedFont>
    <p:embeddedFont>
      <p:font typeface="Proxima Nova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9C72CC-607A-4AF2-8A8C-DF748BD32DFC}">
  <a:tblStyle styleId="{CF9C72CC-607A-4AF2-8A8C-DF748BD32DF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4B1B198-4F1C-45D2-ADFC-96F75D4B4DC5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1F5"/>
          </a:solidFill>
        </a:fill>
      </a:tcStyle>
    </a:wholeTbl>
    <a:band1H>
      <a:tcTxStyle/>
      <a:tcStyle>
        <a:tcBdr/>
        <a:fill>
          <a:solidFill>
            <a:srgbClr val="CEE2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E2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0" y="840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4a7878f88f_0_2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24a7878f88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4a7878f88f_0_85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00" cy="4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24a7878f88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4a7878f88f_0_147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00" cy="4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24a7878f88f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400" cy="360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4a7878f88f_0_215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00" cy="4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4a7878f88f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400" cy="360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4a7878f88f_0_292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00" cy="4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24a7878f88f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4a7878f88f_0_384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00" cy="4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24a7878f88f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4a7878f88f_0_443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00" cy="4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24a7878f88f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4a7878f88f_0_503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00" cy="4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24a7878f88f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400" cy="360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468360" y="1980000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chemeClr val="dk1"/>
                </a:solidFill>
              </a:rPr>
              <a:t>Онлайн-курсы по математике и программированию “True hacker”</a:t>
            </a:r>
            <a:endParaRPr sz="3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7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7825" y="3861275"/>
            <a:ext cx="3528000" cy="88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863850" y="355200"/>
            <a:ext cx="51528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Создатель проекта</a:t>
            </a:r>
            <a:endParaRPr sz="4400"/>
          </a:p>
        </p:txBody>
      </p:sp>
      <p:sp>
        <p:nvSpPr>
          <p:cNvPr id="122" name="Google Shape;122;p28"/>
          <p:cNvSpPr txBox="1"/>
          <p:nvPr/>
        </p:nvSpPr>
        <p:spPr>
          <a:xfrm>
            <a:off x="3051958" y="4168375"/>
            <a:ext cx="5557651" cy="12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Мокшанов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Артур Игоревич </a:t>
            </a:r>
            <a:endParaRPr sz="2400" b="1" dirty="0">
              <a:solidFill>
                <a:srgbClr val="1B14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5252"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ct val="100000"/>
            </a:pPr>
            <a:r>
              <a:rPr lang="ru-RU" sz="2100" dirty="0">
                <a:solidFill>
                  <a:srgbClr val="1B14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Веб-разработчик</a:t>
            </a:r>
            <a:endParaRPr sz="2100" dirty="0">
              <a:solidFill>
                <a:srgbClr val="1B14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ct val="100000"/>
              <a:buFont typeface="Arial"/>
              <a:buNone/>
            </a:pPr>
            <a:endParaRPr sz="2400" b="1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marR="0" lvl="0" indent="-1905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1" i="0" u="none" strike="noStrike" cap="none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5E7C21A-DC41-EB52-50A2-C2A32670B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671" y="1383422"/>
            <a:ext cx="1661281" cy="218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2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Проблема</a:t>
            </a:r>
            <a:endParaRPr sz="4400"/>
          </a:p>
        </p:txBody>
      </p:sp>
      <p:grpSp>
        <p:nvGrpSpPr>
          <p:cNvPr id="129" name="Google Shape;129;p29"/>
          <p:cNvGrpSpPr/>
          <p:nvPr/>
        </p:nvGrpSpPr>
        <p:grpSpPr>
          <a:xfrm>
            <a:off x="699125" y="2699425"/>
            <a:ext cx="8682375" cy="1399800"/>
            <a:chOff x="-29549" y="-46856"/>
            <a:chExt cx="8682375" cy="1399800"/>
          </a:xfrm>
        </p:grpSpPr>
        <p:sp>
          <p:nvSpPr>
            <p:cNvPr id="130" name="Google Shape;130;p29"/>
            <p:cNvSpPr/>
            <p:nvPr/>
          </p:nvSpPr>
          <p:spPr>
            <a:xfrm rot="5400000">
              <a:off x="4916477" y="-2460181"/>
              <a:ext cx="1210800" cy="62619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7E7">
                <a:alpha val="89800"/>
              </a:srgbClr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9"/>
            <p:cNvSpPr txBox="1"/>
            <p:nvPr/>
          </p:nvSpPr>
          <p:spPr>
            <a:xfrm>
              <a:off x="2473877" y="81094"/>
              <a:ext cx="6096000" cy="12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975" tIns="110475" rIns="220975" bIns="110475" anchor="ctr" anchorCtr="0">
              <a:noAutofit/>
            </a:bodyPr>
            <a:lstStyle/>
            <a:p>
              <a:pPr marL="285750" marR="0" lvl="1" indent="-1397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Char char="•"/>
              </a:pPr>
              <a:r>
                <a:rPr lang="ru-RU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2200" dirty="0">
                  <a:solidFill>
                    <a:schemeClr val="dk1"/>
                  </a:solidFill>
                </a:rPr>
                <a:t>Хотят, чтобы их ребенок получил качественное образование</a:t>
              </a:r>
              <a:endParaRPr sz="2200" dirty="0">
                <a:solidFill>
                  <a:schemeClr val="dk1"/>
                </a:solidFill>
              </a:endParaRPr>
            </a:p>
            <a:p>
              <a:pPr marL="285750" marR="0" lvl="1" indent="-1397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Char char="•"/>
              </a:pPr>
              <a:r>
                <a:rPr lang="ru-RU" sz="2200" dirty="0">
                  <a:solidFill>
                    <a:schemeClr val="dk1"/>
                  </a:solidFill>
                </a:rPr>
                <a:t> Нет времени и/или сил на занятия с ним</a:t>
              </a:r>
              <a:endParaRPr sz="2200" dirty="0">
                <a:solidFill>
                  <a:schemeClr val="dk1"/>
                </a:solidFill>
              </a:endParaRPr>
            </a:p>
          </p:txBody>
        </p:sp>
        <p:sp>
          <p:nvSpPr>
            <p:cNvPr id="132" name="Google Shape;132;p29"/>
            <p:cNvSpPr/>
            <p:nvPr/>
          </p:nvSpPr>
          <p:spPr>
            <a:xfrm>
              <a:off x="-29549" y="-46856"/>
              <a:ext cx="2615400" cy="1399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9"/>
            <p:cNvSpPr txBox="1"/>
            <p:nvPr/>
          </p:nvSpPr>
          <p:spPr>
            <a:xfrm>
              <a:off x="38782" y="21390"/>
              <a:ext cx="2478900" cy="126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>
                  <a:solidFill>
                    <a:schemeClr val="lt1"/>
                  </a:solidFill>
                </a:rPr>
                <a:t>Родители школьников</a:t>
              </a:r>
              <a:endPara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134;p29"/>
          <p:cNvGrpSpPr/>
          <p:nvPr/>
        </p:nvGrpSpPr>
        <p:grpSpPr>
          <a:xfrm>
            <a:off x="699125" y="1247050"/>
            <a:ext cx="8682375" cy="1399800"/>
            <a:chOff x="-29549" y="-46856"/>
            <a:chExt cx="8682375" cy="1399800"/>
          </a:xfrm>
        </p:grpSpPr>
        <p:sp>
          <p:nvSpPr>
            <p:cNvPr id="135" name="Google Shape;135;p29"/>
            <p:cNvSpPr/>
            <p:nvPr/>
          </p:nvSpPr>
          <p:spPr>
            <a:xfrm rot="5400000">
              <a:off x="4916477" y="-2460181"/>
              <a:ext cx="1210800" cy="62619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7E7">
                <a:alpha val="89800"/>
              </a:srgbClr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9"/>
            <p:cNvSpPr txBox="1"/>
            <p:nvPr/>
          </p:nvSpPr>
          <p:spPr>
            <a:xfrm>
              <a:off x="2473877" y="81094"/>
              <a:ext cx="6096000" cy="12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975" tIns="110475" rIns="220975" bIns="110475" anchor="ctr" anchorCtr="0">
              <a:noAutofit/>
            </a:bodyPr>
            <a:lstStyle/>
            <a:p>
              <a:pPr marL="285750" marR="0" lvl="1" indent="-1397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Char char="•"/>
              </a:pPr>
              <a:r>
                <a:rPr lang="ru-RU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2400" dirty="0">
                  <a:solidFill>
                    <a:schemeClr val="dk1"/>
                  </a:solidFill>
                </a:rPr>
                <a:t>Не знают с чего начать</a:t>
              </a:r>
              <a:endParaRPr sz="2200" dirty="0">
                <a:solidFill>
                  <a:schemeClr val="dk1"/>
                </a:solidFill>
              </a:endParaRPr>
            </a:p>
            <a:p>
              <a:pPr marL="285750" marR="0" lvl="1" indent="-1397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Char char="•"/>
              </a:pPr>
              <a:r>
                <a:rPr lang="ru-RU" sz="2200" dirty="0">
                  <a:solidFill>
                    <a:schemeClr val="dk1"/>
                  </a:solidFill>
                </a:rPr>
                <a:t> </a:t>
              </a:r>
              <a:r>
                <a:rPr lang="ru-RU" sz="2400" dirty="0">
                  <a:solidFill>
                    <a:schemeClr val="dk1"/>
                  </a:solidFill>
                </a:rPr>
                <a:t>Отсутствуют идеи для проектов</a:t>
              </a:r>
              <a:endParaRPr sz="2400" dirty="0">
                <a:solidFill>
                  <a:schemeClr val="dk1"/>
                </a:solidFill>
              </a:endParaRPr>
            </a:p>
            <a:p>
              <a:pPr marL="285750" marR="0" lvl="1" indent="-1524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Char char="•"/>
              </a:pPr>
              <a:r>
                <a:rPr lang="ru-RU" sz="2400" dirty="0">
                  <a:solidFill>
                    <a:schemeClr val="dk1"/>
                  </a:solidFill>
                </a:rPr>
                <a:t> Теряются в потоке информации</a:t>
              </a:r>
              <a:endParaRPr sz="2400" dirty="0">
                <a:solidFill>
                  <a:schemeClr val="dk1"/>
                </a:solidFill>
              </a:endParaRPr>
            </a:p>
          </p:txBody>
        </p:sp>
        <p:sp>
          <p:nvSpPr>
            <p:cNvPr id="137" name="Google Shape;137;p29"/>
            <p:cNvSpPr/>
            <p:nvPr/>
          </p:nvSpPr>
          <p:spPr>
            <a:xfrm>
              <a:off x="-29549" y="-46856"/>
              <a:ext cx="2615400" cy="1399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9"/>
            <p:cNvSpPr txBox="1"/>
            <p:nvPr/>
          </p:nvSpPr>
          <p:spPr>
            <a:xfrm>
              <a:off x="38782" y="21390"/>
              <a:ext cx="2478900" cy="126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200">
                  <a:solidFill>
                    <a:schemeClr val="lt1"/>
                  </a:solidFill>
                </a:rPr>
                <a:t>Начинающие программисты, студенты</a:t>
              </a:r>
              <a:endParaRPr sz="2200">
                <a:solidFill>
                  <a:schemeClr val="lt1"/>
                </a:solidFill>
              </a:endParaRPr>
            </a:p>
          </p:txBody>
        </p:sp>
      </p:grpSp>
      <p:sp>
        <p:nvSpPr>
          <p:cNvPr id="139" name="Google Shape;139;p29"/>
          <p:cNvSpPr txBox="1"/>
          <p:nvPr/>
        </p:nvSpPr>
        <p:spPr>
          <a:xfrm>
            <a:off x="565575" y="4388775"/>
            <a:ext cx="868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9"/>
          <p:cNvSpPr txBox="1"/>
          <p:nvPr/>
        </p:nvSpPr>
        <p:spPr>
          <a:xfrm>
            <a:off x="7079" y="3806177"/>
            <a:ext cx="10066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300"/>
          </a:p>
        </p:txBody>
      </p:sp>
      <p:sp>
        <p:nvSpPr>
          <p:cNvPr id="141" name="Google Shape;141;p29"/>
          <p:cNvSpPr txBox="1"/>
          <p:nvPr/>
        </p:nvSpPr>
        <p:spPr>
          <a:xfrm>
            <a:off x="699120" y="4551927"/>
            <a:ext cx="8890200" cy="9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7500" lnSpcReduction="20000"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онлайн-</a:t>
            </a:r>
            <a:r>
              <a:rPr lang="ru-RU" sz="2500"/>
              <a:t>курсов</a:t>
            </a:r>
            <a:r>
              <a:rPr lang="ru-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для</a:t>
            </a:r>
            <a:r>
              <a:rPr lang="ru-RU" sz="2500"/>
              <a:t> студентов и школьников</a:t>
            </a:r>
            <a:r>
              <a:rPr lang="ru-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чтобы решить проблем</a:t>
            </a:r>
            <a:r>
              <a:rPr lang="ru-RU" sz="2500"/>
              <a:t>у качественного дополнительного образования </a:t>
            </a:r>
            <a:r>
              <a:rPr lang="ru-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помощью </a:t>
            </a:r>
            <a:r>
              <a:rPr lang="ru-RU" sz="2500"/>
              <a:t>качественных </a:t>
            </a:r>
            <a:r>
              <a:rPr lang="ru-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lang="ru-RU" sz="2500"/>
              <a:t>интересных</a:t>
            </a:r>
            <a:r>
              <a:rPr lang="ru-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онлайн-</a:t>
            </a:r>
            <a:r>
              <a:rPr lang="ru-RU" sz="2500"/>
              <a:t>занятий по созданию различных программных проектов</a:t>
            </a:r>
            <a:r>
              <a:rPr lang="ru-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0"/>
          <p:cNvSpPr/>
          <p:nvPr/>
        </p:nvSpPr>
        <p:spPr>
          <a:xfrm>
            <a:off x="1007864" y="803247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0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48" name="Google Shape;148;p30"/>
          <p:cNvSpPr txBox="1"/>
          <p:nvPr/>
        </p:nvSpPr>
        <p:spPr>
          <a:xfrm>
            <a:off x="215776" y="1539131"/>
            <a:ext cx="9393300" cy="3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>
                <a:solidFill>
                  <a:schemeClr val="dk1"/>
                </a:solidFill>
              </a:rPr>
              <a:t>Наш проект помогает школьникам и студентам, испытывающим необходимость в качественном дополнительном образования в области программирования и математики, решить проблему командной и индивидуальной разработки проектов (программ). Большинство курсов предполагают разработку определенного проекта. Проект реализуется как индивидуально, так и в группах. По результатам реализации проекта участники получают знания и опыт разработки программ, а также готовый проект, который, например, может быть указан в резюме при приеме на работу. Доступ к онлайн-курсам полностью бесплатен, оплата будет требоваться только за индивидуальные и групповые занятия.</a:t>
            </a:r>
            <a:endParaRPr/>
          </a:p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endParaRPr sz="14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764"/>
              </a:spcBef>
              <a:spcAft>
                <a:spcPts val="1764"/>
              </a:spcAft>
              <a:buNone/>
            </a:pPr>
            <a:endParaRPr sz="18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0325" y="3377725"/>
            <a:ext cx="4926226" cy="222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0"/>
          <p:cNvSpPr txBox="1"/>
          <p:nvPr/>
        </p:nvSpPr>
        <p:spPr>
          <a:xfrm>
            <a:off x="3064175" y="3439725"/>
            <a:ext cx="2782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/>
              <a:t>Макет сайта:</a:t>
            </a:r>
            <a:endParaRPr sz="18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2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156" name="Google Shape;156;p31"/>
          <p:cNvGraphicFramePr/>
          <p:nvPr/>
        </p:nvGraphicFramePr>
        <p:xfrm>
          <a:off x="503238" y="1327150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{CF9C72CC-607A-4AF2-8A8C-DF748BD32DFC}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Инновация мирового уровня</a:t>
                      </a:r>
                      <a:endParaRPr sz="18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Россия</a:t>
                      </a:r>
                      <a:endParaRPr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Регион</a:t>
                      </a:r>
                      <a:endParaRPr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 err="1"/>
                        <a:t>Импортозамещение</a:t>
                      </a:r>
                      <a:endParaRPr sz="18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Нет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                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Беспроводная связь </a:t>
                      </a:r>
                      <a:endParaRPr sz="18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7" name="Google Shape;157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2197" y="4419451"/>
            <a:ext cx="288032" cy="258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68270" y="4067697"/>
            <a:ext cx="216024" cy="193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12120" y="2899819"/>
            <a:ext cx="216024" cy="193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12120" y="3255797"/>
            <a:ext cx="216024" cy="193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0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12120" y="2016667"/>
            <a:ext cx="216024" cy="193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2"/>
          <p:cNvSpPr txBox="1">
            <a:spLocks noGrp="1"/>
          </p:cNvSpPr>
          <p:nvPr>
            <p:ph type="title"/>
          </p:nvPr>
        </p:nvSpPr>
        <p:spPr>
          <a:xfrm>
            <a:off x="863850" y="355200"/>
            <a:ext cx="72087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4000">
                <a:solidFill>
                  <a:schemeClr val="dk1"/>
                </a:solidFill>
              </a:rPr>
              <a:t>Целевая аудитория проекта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/>
          </a:p>
        </p:txBody>
      </p:sp>
      <p:sp>
        <p:nvSpPr>
          <p:cNvPr id="167" name="Google Shape;167;p3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32"/>
          <p:cNvGrpSpPr/>
          <p:nvPr/>
        </p:nvGrpSpPr>
        <p:grpSpPr>
          <a:xfrm>
            <a:off x="5361638" y="2817678"/>
            <a:ext cx="3207025" cy="1107600"/>
            <a:chOff x="3377521" y="-1214250"/>
            <a:chExt cx="3207025" cy="1107600"/>
          </a:xfrm>
        </p:grpSpPr>
        <p:sp>
          <p:nvSpPr>
            <p:cNvPr id="169" name="Google Shape;169;p32"/>
            <p:cNvSpPr/>
            <p:nvPr/>
          </p:nvSpPr>
          <p:spPr>
            <a:xfrm>
              <a:off x="3377521" y="-1214250"/>
              <a:ext cx="3207000" cy="1107600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2"/>
            <p:cNvSpPr/>
            <p:nvPr/>
          </p:nvSpPr>
          <p:spPr>
            <a:xfrm>
              <a:off x="3377546" y="-1214250"/>
              <a:ext cx="3207000" cy="110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lt1"/>
                  </a:solidFill>
                </a:rPr>
                <a:t>Численность ЦА: 2 млн. молодых людей, получающих онлайн-образование в сфере ИТ</a:t>
              </a:r>
              <a:endParaRPr sz="1500">
                <a:solidFill>
                  <a:schemeClr val="lt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solidFill>
                  <a:schemeClr val="lt1"/>
                </a:solidFill>
              </a:endParaRPr>
            </a:p>
          </p:txBody>
        </p:sp>
      </p:grpSp>
      <p:pic>
        <p:nvPicPr>
          <p:cNvPr id="171" name="Google Shape;17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249" y="1300299"/>
            <a:ext cx="4003750" cy="266072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2"/>
          <p:cNvSpPr txBox="1"/>
          <p:nvPr/>
        </p:nvSpPr>
        <p:spPr>
          <a:xfrm>
            <a:off x="492325" y="4212175"/>
            <a:ext cx="4003800" cy="9234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4BACC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Объём рынка </a:t>
            </a:r>
            <a:r>
              <a:rPr lang="ru-RU" sz="1800"/>
              <a:t>онлайн-образования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за 202</a:t>
            </a:r>
            <a:r>
              <a:rPr lang="ru-RU" sz="1800"/>
              <a:t>2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год составил </a:t>
            </a:r>
            <a:r>
              <a:rPr lang="ru-RU" sz="1800"/>
              <a:t>87.8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млрд. рублей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2"/>
          <p:cNvSpPr txBox="1"/>
          <p:nvPr/>
        </p:nvSpPr>
        <p:spPr>
          <a:xfrm>
            <a:off x="5100375" y="1366875"/>
            <a:ext cx="4264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Студенты и школьники, желающие получить качественное образование в сфере информационных технологий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3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180" name="Google Shape;180;p33"/>
          <p:cNvGrpSpPr/>
          <p:nvPr/>
        </p:nvGrpSpPr>
        <p:grpSpPr>
          <a:xfrm>
            <a:off x="56124" y="1083417"/>
            <a:ext cx="4424100" cy="4424104"/>
            <a:chOff x="488420" y="0"/>
            <a:chExt cx="4424100" cy="4424104"/>
          </a:xfrm>
        </p:grpSpPr>
        <p:sp>
          <p:nvSpPr>
            <p:cNvPr id="181" name="Google Shape;181;p33"/>
            <p:cNvSpPr/>
            <p:nvPr/>
          </p:nvSpPr>
          <p:spPr>
            <a:xfrm>
              <a:off x="488420" y="0"/>
              <a:ext cx="4424100" cy="4424100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3"/>
            <p:cNvSpPr txBox="1"/>
            <p:nvPr/>
          </p:nvSpPr>
          <p:spPr>
            <a:xfrm>
              <a:off x="2081947" y="221200"/>
              <a:ext cx="1236900" cy="6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183" name="Google Shape;183;p33"/>
            <p:cNvSpPr/>
            <p:nvPr/>
          </p:nvSpPr>
          <p:spPr>
            <a:xfrm>
              <a:off x="930820" y="884801"/>
              <a:ext cx="3539100" cy="3539100"/>
            </a:xfrm>
            <a:prstGeom prst="ellipse">
              <a:avLst/>
            </a:prstGeom>
            <a:solidFill>
              <a:srgbClr val="00B7D0">
                <a:alpha val="26670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3"/>
            <p:cNvSpPr txBox="1"/>
            <p:nvPr/>
          </p:nvSpPr>
          <p:spPr>
            <a:xfrm>
              <a:off x="2081947" y="1097153"/>
              <a:ext cx="12369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1373221" y="1769602"/>
              <a:ext cx="2654400" cy="2654400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3"/>
            <p:cNvSpPr txBox="1"/>
            <p:nvPr/>
          </p:nvSpPr>
          <p:spPr>
            <a:xfrm>
              <a:off x="2081947" y="1968683"/>
              <a:ext cx="1236900" cy="5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1815622" y="2654404"/>
              <a:ext cx="1769700" cy="1769700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3"/>
            <p:cNvSpPr txBox="1"/>
            <p:nvPr/>
          </p:nvSpPr>
          <p:spPr>
            <a:xfrm>
              <a:off x="2074774" y="3096804"/>
              <a:ext cx="1251300" cy="8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189" name="Google Shape;189;p33"/>
          <p:cNvSpPr txBox="1"/>
          <p:nvPr/>
        </p:nvSpPr>
        <p:spPr>
          <a:xfrm>
            <a:off x="4608264" y="1683147"/>
            <a:ext cx="5610600" cy="47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 (Potential Available Market) – </a:t>
            </a:r>
            <a:r>
              <a:rPr lang="ru-RU" i="1">
                <a:solidFill>
                  <a:srgbClr val="7F7F7F"/>
                </a:solidFill>
              </a:rPr>
              <a:t>2 млн. молодых людей, получающих онлайн-образование в сфере ИТ</a:t>
            </a:r>
            <a:endParaRPr i="1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 (Total Addressable Market) – </a:t>
            </a:r>
            <a:r>
              <a:rPr lang="ru-RU" i="1">
                <a:solidFill>
                  <a:srgbClr val="7F7F7F"/>
                </a:solidFill>
              </a:rPr>
              <a:t>300000 молодых людей, проходящие платные онлайн-курсы в сфере ИТ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 (Serviceable Available Market) – </a:t>
            </a:r>
            <a:r>
              <a:rPr lang="ru-RU" i="1">
                <a:solidFill>
                  <a:srgbClr val="7F7F7F"/>
                </a:solidFill>
              </a:rPr>
              <a:t>50000 молодых людей, желающие быть программистами и писать программы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– </a:t>
            </a:r>
            <a:r>
              <a:rPr lang="ru-RU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1000 </a:t>
            </a:r>
            <a:r>
              <a:rPr lang="ru-RU" i="1">
                <a:solidFill>
                  <a:srgbClr val="7F7F7F"/>
                </a:solidFill>
              </a:rPr>
              <a:t>молодых людей, испытывающих трудности при реализации своих проектов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4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196" name="Google Shape;196;p34"/>
          <p:cNvGrpSpPr/>
          <p:nvPr/>
        </p:nvGrpSpPr>
        <p:grpSpPr>
          <a:xfrm>
            <a:off x="20138" y="982665"/>
            <a:ext cx="10040280" cy="4284302"/>
            <a:chOff x="0" y="235622"/>
            <a:chExt cx="10040280" cy="4284302"/>
          </a:xfrm>
        </p:grpSpPr>
        <p:sp>
          <p:nvSpPr>
            <p:cNvPr id="197" name="Google Shape;197;p34"/>
            <p:cNvSpPr/>
            <p:nvPr/>
          </p:nvSpPr>
          <p:spPr>
            <a:xfrm>
              <a:off x="3137" y="240626"/>
              <a:ext cx="3059100" cy="6042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4"/>
            <p:cNvSpPr txBox="1"/>
            <p:nvPr/>
          </p:nvSpPr>
          <p:spPr>
            <a:xfrm>
              <a:off x="3137" y="240626"/>
              <a:ext cx="3059100" cy="60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69075" rIns="120900" bIns="69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199" name="Google Shape;199;p34"/>
            <p:cNvSpPr/>
            <p:nvPr/>
          </p:nvSpPr>
          <p:spPr>
            <a:xfrm>
              <a:off x="0" y="787926"/>
              <a:ext cx="3059100" cy="367500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4"/>
            <p:cNvSpPr txBox="1"/>
            <p:nvPr/>
          </p:nvSpPr>
          <p:spPr>
            <a:xfrm>
              <a:off x="0" y="787926"/>
              <a:ext cx="3059100" cy="36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675" tIns="90675" rIns="120900" bIns="136000" anchor="t" anchorCtr="0">
              <a:noAutofit/>
            </a:bodyPr>
            <a:lstStyle/>
            <a:p>
              <a:pPr marL="457200" marR="0" lvl="0" indent="-336550" algn="l" rtl="0">
                <a:lnSpc>
                  <a:spcPct val="90000"/>
                </a:lnSpc>
                <a:spcBef>
                  <a:spcPts val="255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●"/>
              </a:pPr>
              <a:r>
                <a:rPr lang="ru-RU" sz="17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Частные репетиторы</a:t>
              </a:r>
              <a:endPara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36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Char char="●"/>
              </a:pPr>
              <a:r>
                <a:rPr lang="ru-RU" sz="1700">
                  <a:solidFill>
                    <a:schemeClr val="dk1"/>
                  </a:solidFill>
                </a:rPr>
                <a:t>Школы онлайн-образования</a:t>
              </a:r>
              <a:endParaRPr sz="1700">
                <a:solidFill>
                  <a:schemeClr val="dk1"/>
                </a:solidFill>
              </a:endParaRPr>
            </a:p>
          </p:txBody>
        </p:sp>
        <p:sp>
          <p:nvSpPr>
            <p:cNvPr id="201" name="Google Shape;201;p34"/>
            <p:cNvSpPr/>
            <p:nvPr/>
          </p:nvSpPr>
          <p:spPr>
            <a:xfrm>
              <a:off x="3490590" y="240626"/>
              <a:ext cx="3059100" cy="6042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4"/>
            <p:cNvSpPr txBox="1"/>
            <p:nvPr/>
          </p:nvSpPr>
          <p:spPr>
            <a:xfrm>
              <a:off x="3490590" y="240626"/>
              <a:ext cx="3059100" cy="60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69075" rIns="120900" bIns="69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03" name="Google Shape;203;p34"/>
            <p:cNvSpPr/>
            <p:nvPr/>
          </p:nvSpPr>
          <p:spPr>
            <a:xfrm>
              <a:off x="3490590" y="844924"/>
              <a:ext cx="3059100" cy="3675000"/>
            </a:xfrm>
            <a:prstGeom prst="rect">
              <a:avLst/>
            </a:prstGeom>
            <a:solidFill>
              <a:srgbClr val="A4D4E2">
                <a:alpha val="89800"/>
              </a:srgbClr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4"/>
            <p:cNvSpPr txBox="1"/>
            <p:nvPr/>
          </p:nvSpPr>
          <p:spPr>
            <a:xfrm>
              <a:off x="3490590" y="844924"/>
              <a:ext cx="3059100" cy="36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675" tIns="90675" rIns="120900" bIns="136000" anchor="t" anchorCtr="0">
              <a:noAutofit/>
            </a:bodyPr>
            <a:lstStyle/>
            <a:p>
              <a:pPr marL="457200" marR="0" lvl="0" indent="-336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Char char="●"/>
              </a:pPr>
              <a:r>
                <a:rPr lang="ru-RU" sz="1700">
                  <a:solidFill>
                    <a:schemeClr val="dk1"/>
                  </a:solidFill>
                </a:rPr>
                <a:t>XYZ School - российская школа онлайн-образования в сфере геймдев</a:t>
              </a:r>
              <a:endParaRPr sz="1700"/>
            </a:p>
            <a:p>
              <a:pPr marL="457200" marR="0" lvl="0" indent="-336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Char char="●"/>
              </a:pPr>
              <a:r>
                <a:rPr lang="ru-RU" sz="1700">
                  <a:solidFill>
                    <a:schemeClr val="dk1"/>
                  </a:solidFill>
                </a:rPr>
                <a:t>Stepik - российская образовательная платформа и конструктор бесплатных и платных открытых онлайн-курсов и уроков.</a:t>
              </a:r>
              <a:endParaRPr sz="1700" i="0" u="none" strike="noStrike" cap="none">
                <a:solidFill>
                  <a:schemeClr val="dk1"/>
                </a:solidFill>
              </a:endParaRPr>
            </a:p>
          </p:txBody>
        </p:sp>
        <p:sp>
          <p:nvSpPr>
            <p:cNvPr id="205" name="Google Shape;205;p34"/>
            <p:cNvSpPr/>
            <p:nvPr/>
          </p:nvSpPr>
          <p:spPr>
            <a:xfrm>
              <a:off x="6981180" y="235622"/>
              <a:ext cx="3059100" cy="6042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4"/>
            <p:cNvSpPr txBox="1"/>
            <p:nvPr/>
          </p:nvSpPr>
          <p:spPr>
            <a:xfrm>
              <a:off x="6981180" y="235622"/>
              <a:ext cx="3059100" cy="60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69075" rIns="120900" bIns="69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07" name="Google Shape;207;p34"/>
            <p:cNvSpPr/>
            <p:nvPr/>
          </p:nvSpPr>
          <p:spPr>
            <a:xfrm>
              <a:off x="6978043" y="844924"/>
              <a:ext cx="3059100" cy="3675000"/>
            </a:xfrm>
            <a:prstGeom prst="rect">
              <a:avLst/>
            </a:prstGeom>
            <a:solidFill>
              <a:srgbClr val="A4D4E2">
                <a:alpha val="89800"/>
              </a:srgbClr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4"/>
            <p:cNvSpPr txBox="1"/>
            <p:nvPr/>
          </p:nvSpPr>
          <p:spPr>
            <a:xfrm>
              <a:off x="6978043" y="844924"/>
              <a:ext cx="3059100" cy="36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675" tIns="90675" rIns="120900" bIns="136000" anchor="t" anchorCtr="0">
              <a:noAutofit/>
            </a:bodyPr>
            <a:lstStyle/>
            <a:p>
              <a:pPr marL="457200" marR="0" lvl="0" indent="-336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Char char="●"/>
              </a:pPr>
              <a:r>
                <a:rPr lang="ru-RU" sz="1700">
                  <a:solidFill>
                    <a:schemeClr val="dk1"/>
                  </a:solidFill>
                </a:rPr>
                <a:t>Бесплатный доступ к материалам курсов</a:t>
              </a:r>
              <a:endParaRPr/>
            </a:p>
            <a:p>
              <a:pPr marL="457200" marR="0" lvl="0" indent="-336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Char char="●"/>
              </a:pPr>
              <a:r>
                <a:rPr lang="ru-RU" sz="1700">
                  <a:solidFill>
                    <a:schemeClr val="dk1"/>
                  </a:solidFill>
                </a:rPr>
                <a:t>Реализация проектов</a:t>
              </a:r>
              <a:endParaRPr sz="1700">
                <a:solidFill>
                  <a:schemeClr val="dk1"/>
                </a:solidFill>
              </a:endParaRPr>
            </a:p>
            <a:p>
              <a:pPr marL="457200" marR="0" lvl="0" indent="-336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Char char="●"/>
              </a:pPr>
              <a:r>
                <a:rPr lang="ru-RU" sz="1700">
                  <a:solidFill>
                    <a:schemeClr val="dk1"/>
                  </a:solidFill>
                </a:rPr>
                <a:t>Составление команд проектов из людей одного уровня подготовки</a:t>
              </a:r>
              <a:endParaRPr sz="1700">
                <a:solidFill>
                  <a:schemeClr val="dk1"/>
                </a:solidFill>
              </a:endParaRPr>
            </a:p>
            <a:p>
              <a:pPr marL="457200" marR="0" lvl="0" indent="-336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●"/>
              </a:pPr>
              <a:r>
                <a:rPr lang="ru-RU" sz="17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Низкая стоимость занятий</a:t>
              </a:r>
              <a:endPara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4"/>
          <p:cNvSpPr txBox="1"/>
          <p:nvPr/>
        </p:nvSpPr>
        <p:spPr>
          <a:xfrm>
            <a:off x="55708" y="427551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4"/>
          <p:cNvSpPr txBox="1"/>
          <p:nvPr/>
        </p:nvSpPr>
        <p:spPr>
          <a:xfrm>
            <a:off x="6963444" y="427551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5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17" name="Google Shape;217;p35"/>
          <p:cNvSpPr txBox="1"/>
          <p:nvPr/>
        </p:nvSpPr>
        <p:spPr>
          <a:xfrm>
            <a:off x="791840" y="2121206"/>
            <a:ext cx="88902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8" name="Google Shape;218;p35"/>
          <p:cNvGraphicFramePr/>
          <p:nvPr/>
        </p:nvGraphicFramePr>
        <p:xfrm>
          <a:off x="-25" y="1051332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{CF9C72CC-607A-4AF2-8A8C-DF748BD32DFC}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9" name="Google Shape;219;p35"/>
          <p:cNvSpPr txBox="1"/>
          <p:nvPr/>
        </p:nvSpPr>
        <p:spPr>
          <a:xfrm>
            <a:off x="8098283" y="1526726"/>
            <a:ext cx="18720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Родители школьников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lt1"/>
                </a:solidFill>
              </a:rPr>
              <a:t>Студенты, начинающие программисты</a:t>
            </a:r>
            <a:endParaRPr lang="ru-RU" sz="1400" i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5"/>
          <p:cNvSpPr txBox="1"/>
          <p:nvPr/>
        </p:nvSpPr>
        <p:spPr>
          <a:xfrm>
            <a:off x="4068203" y="1488520"/>
            <a:ext cx="19443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●"/>
            </a:pPr>
            <a:r>
              <a:rPr lang="ru-RU" sz="12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sz="1200" i="1" dirty="0">
              <a:solidFill>
                <a:schemeClr val="lt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●"/>
            </a:pPr>
            <a:r>
              <a:rPr lang="ru-RU" sz="12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200" i="1" dirty="0">
              <a:solidFill>
                <a:schemeClr val="lt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●"/>
            </a:pPr>
            <a:r>
              <a:rPr lang="ru-RU" sz="12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21" name="Google Shape;221;p35"/>
          <p:cNvSpPr txBox="1"/>
          <p:nvPr/>
        </p:nvSpPr>
        <p:spPr>
          <a:xfrm>
            <a:off x="6119368" y="2973620"/>
            <a:ext cx="1872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</a:t>
            </a: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ru-RU" sz="1200" i="1">
                <a:solidFill>
                  <a:schemeClr val="dk1"/>
                </a:solidFill>
              </a:rPr>
              <a:t>переводы через банк</a:t>
            </a: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5"/>
          <p:cNvSpPr txBox="1"/>
          <p:nvPr/>
        </p:nvSpPr>
        <p:spPr>
          <a:xfrm>
            <a:off x="6119371" y="1493293"/>
            <a:ext cx="1978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</a:pPr>
            <a:r>
              <a:rPr lang="ru-RU" sz="1100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 sz="1100">
              <a:solidFill>
                <a:schemeClr val="lt1"/>
              </a:solidFill>
            </a:endParaRPr>
          </a:p>
          <a:p>
            <a: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</a:pPr>
            <a:r>
              <a:rPr lang="ru-RU" sz="1100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Сообщества (для всех учеников будет единый чат)</a:t>
            </a:r>
            <a:endParaRPr sz="11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ru-RU" sz="1100" i="1">
                <a:solidFill>
                  <a:schemeClr val="lt1"/>
                </a:solidFill>
              </a:rPr>
              <a:t>Совместное создание</a:t>
            </a:r>
            <a:endParaRPr sz="1100" i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5"/>
          <p:cNvSpPr txBox="1"/>
          <p:nvPr/>
        </p:nvSpPr>
        <p:spPr>
          <a:xfrm>
            <a:off x="5129818" y="4381359"/>
            <a:ext cx="5040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Оплата занятий</a:t>
            </a:r>
            <a:endParaRPr i="1" dirty="0">
              <a:solidFill>
                <a:srgbClr val="7F7F7F"/>
              </a:solidFill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</a:pPr>
            <a:r>
              <a:rPr lang="ru-RU" i="1" dirty="0">
                <a:solidFill>
                  <a:srgbClr val="7F7F7F"/>
                </a:solidFill>
              </a:rPr>
              <a:t>Сбор пожертвований на будущие курсы</a:t>
            </a:r>
            <a:endParaRPr i="1" dirty="0">
              <a:solidFill>
                <a:srgbClr val="7F7F7F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5"/>
          <p:cNvSpPr txBox="1"/>
          <p:nvPr/>
        </p:nvSpPr>
        <p:spPr>
          <a:xfrm>
            <a:off x="2115797" y="2824028"/>
            <a:ext cx="1872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5"/>
          <p:cNvSpPr txBox="1"/>
          <p:nvPr/>
        </p:nvSpPr>
        <p:spPr>
          <a:xfrm>
            <a:off x="2089291" y="1596723"/>
            <a:ext cx="1978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Разрешение проблемы (сфера образовательных услуг)</a:t>
            </a:r>
            <a:endParaRPr dirty="0">
              <a:solidFill>
                <a:schemeClr val="lt1"/>
              </a:solidFill>
            </a:endParaRPr>
          </a:p>
          <a:p>
            <a:pPr marL="7937" marR="0" lvl="0" indent="682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5"/>
          <p:cNvSpPr txBox="1"/>
          <p:nvPr/>
        </p:nvSpPr>
        <p:spPr>
          <a:xfrm>
            <a:off x="4792" y="1488520"/>
            <a:ext cx="1872000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i="1" dirty="0">
                <a:solidFill>
                  <a:schemeClr val="lt1"/>
                </a:solidFill>
              </a:rPr>
              <a:t>Преподаватели университетов и школ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i="1" dirty="0">
                <a:solidFill>
                  <a:schemeClr val="lt1"/>
                </a:solidFill>
              </a:rPr>
              <a:t>Репетиторы по математике и программированию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5"/>
          <p:cNvSpPr txBox="1"/>
          <p:nvPr/>
        </p:nvSpPr>
        <p:spPr>
          <a:xfrm>
            <a:off x="69075" y="4448800"/>
            <a:ext cx="30207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издержки</a:t>
            </a:r>
            <a:endParaRPr sz="1200" dirty="0"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●"/>
            </a:pPr>
            <a:r>
              <a:rPr lang="ru-RU" sz="1200" i="1" dirty="0">
                <a:solidFill>
                  <a:srgbClr val="7F7F7F"/>
                </a:solidFill>
                <a:sym typeface="Arial"/>
              </a:rPr>
              <a:t>Интернет провайдер, хостин</a:t>
            </a:r>
            <a:r>
              <a:rPr lang="ru-RU" sz="1200" i="1" dirty="0">
                <a:solidFill>
                  <a:srgbClr val="7F7F7F"/>
                </a:solidFill>
              </a:rPr>
              <a:t>г и т.п.</a:t>
            </a:r>
            <a:endParaRPr sz="1200" i="1" dirty="0"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●"/>
            </a:pPr>
            <a:r>
              <a:rPr lang="ru-RU" sz="1200" i="1" dirty="0">
                <a:solidFill>
                  <a:srgbClr val="7F7F7F"/>
                </a:solidFill>
                <a:sym typeface="Arial"/>
              </a:rPr>
              <a:t>Электроэнергия</a:t>
            </a:r>
            <a:endParaRPr sz="1200" i="1" dirty="0"/>
          </a:p>
        </p:txBody>
      </p:sp>
      <p:sp>
        <p:nvSpPr>
          <p:cNvPr id="228" name="Google Shape;228;p35"/>
          <p:cNvSpPr txBox="1"/>
          <p:nvPr/>
        </p:nvSpPr>
        <p:spPr>
          <a:xfrm>
            <a:off x="3219100" y="4381350"/>
            <a:ext cx="16815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Переменные издержки</a:t>
            </a:r>
            <a:endParaRPr sz="1200" dirty="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●"/>
            </a:pPr>
            <a:r>
              <a:rPr lang="ru-RU" sz="1200" dirty="0">
                <a:solidFill>
                  <a:srgbClr val="7F7F7F"/>
                </a:solidFill>
              </a:rPr>
              <a:t>Налог по УСН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i="1" dirty="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xfrm>
            <a:off x="863848" y="666047"/>
            <a:ext cx="77049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Процесс производства товара (оказания услуги)</a:t>
            </a:r>
            <a:endParaRPr sz="4400"/>
          </a:p>
        </p:txBody>
      </p:sp>
      <p:sp>
        <p:nvSpPr>
          <p:cNvPr id="235" name="Google Shape;235;p36"/>
          <p:cNvSpPr txBox="1"/>
          <p:nvPr/>
        </p:nvSpPr>
        <p:spPr>
          <a:xfrm>
            <a:off x="768415" y="2113381"/>
            <a:ext cx="88902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36"/>
          <p:cNvGrpSpPr/>
          <p:nvPr/>
        </p:nvGrpSpPr>
        <p:grpSpPr>
          <a:xfrm>
            <a:off x="2836368" y="1903787"/>
            <a:ext cx="4263512" cy="3684811"/>
            <a:chOff x="2404568" y="2501"/>
            <a:chExt cx="4263512" cy="3684811"/>
          </a:xfrm>
        </p:grpSpPr>
        <p:sp>
          <p:nvSpPr>
            <p:cNvPr id="237" name="Google Shape;237;p36"/>
            <p:cNvSpPr/>
            <p:nvPr/>
          </p:nvSpPr>
          <p:spPr>
            <a:xfrm>
              <a:off x="3921624" y="2501"/>
              <a:ext cx="1229400" cy="799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6"/>
            <p:cNvSpPr txBox="1"/>
            <p:nvPr/>
          </p:nvSpPr>
          <p:spPr>
            <a:xfrm>
              <a:off x="3960631" y="41508"/>
              <a:ext cx="1151400" cy="72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6"/>
            <p:cNvSpPr/>
            <p:nvPr/>
          </p:nvSpPr>
          <p:spPr>
            <a:xfrm>
              <a:off x="2941154" y="402028"/>
              <a:ext cx="3190200" cy="319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303" y="7642"/>
                  </a:moveTo>
                  <a:lnTo>
                    <a:pt x="89303" y="7642"/>
                  </a:lnTo>
                  <a:cubicBezTo>
                    <a:pt x="95465" y="11090"/>
                    <a:pt x="100969" y="15600"/>
                    <a:pt x="105564" y="20962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6"/>
            <p:cNvSpPr/>
            <p:nvPr/>
          </p:nvSpPr>
          <p:spPr>
            <a:xfrm>
              <a:off x="5438680" y="1104706"/>
              <a:ext cx="1229400" cy="799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6"/>
            <p:cNvSpPr txBox="1"/>
            <p:nvPr/>
          </p:nvSpPr>
          <p:spPr>
            <a:xfrm>
              <a:off x="5477687" y="1143713"/>
              <a:ext cx="1151400" cy="72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36"/>
            <p:cNvSpPr/>
            <p:nvPr/>
          </p:nvSpPr>
          <p:spPr>
            <a:xfrm>
              <a:off x="2941154" y="402028"/>
              <a:ext cx="3190200" cy="319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56" y="64159"/>
                  </a:moveTo>
                  <a:lnTo>
                    <a:pt x="119856" y="64159"/>
                  </a:lnTo>
                  <a:cubicBezTo>
                    <a:pt x="119306" y="72072"/>
                    <a:pt x="117193" y="79797"/>
                    <a:pt x="113638" y="86888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6"/>
            <p:cNvSpPr/>
            <p:nvPr/>
          </p:nvSpPr>
          <p:spPr>
            <a:xfrm>
              <a:off x="4859216" y="2888112"/>
              <a:ext cx="1229400" cy="799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6"/>
            <p:cNvSpPr txBox="1"/>
            <p:nvPr/>
          </p:nvSpPr>
          <p:spPr>
            <a:xfrm>
              <a:off x="4898223" y="2927119"/>
              <a:ext cx="1151400" cy="72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36"/>
            <p:cNvSpPr/>
            <p:nvPr/>
          </p:nvSpPr>
          <p:spPr>
            <a:xfrm>
              <a:off x="2941154" y="402028"/>
              <a:ext cx="3190200" cy="319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7354" y="119548"/>
                  </a:moveTo>
                  <a:cubicBezTo>
                    <a:pt x="62470" y="120151"/>
                    <a:pt x="57530" y="120151"/>
                    <a:pt x="52646" y="119548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6"/>
            <p:cNvSpPr/>
            <p:nvPr/>
          </p:nvSpPr>
          <p:spPr>
            <a:xfrm>
              <a:off x="2984032" y="2888112"/>
              <a:ext cx="1229400" cy="799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6"/>
            <p:cNvSpPr txBox="1"/>
            <p:nvPr/>
          </p:nvSpPr>
          <p:spPr>
            <a:xfrm>
              <a:off x="3023039" y="2927119"/>
              <a:ext cx="1151400" cy="72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6"/>
            <p:cNvSpPr/>
            <p:nvPr/>
          </p:nvSpPr>
          <p:spPr>
            <a:xfrm>
              <a:off x="2941154" y="402028"/>
              <a:ext cx="3190200" cy="319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62" y="86888"/>
                  </a:moveTo>
                  <a:cubicBezTo>
                    <a:pt x="2807" y="79797"/>
                    <a:pt x="694" y="72072"/>
                    <a:pt x="144" y="64159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6"/>
            <p:cNvSpPr/>
            <p:nvPr/>
          </p:nvSpPr>
          <p:spPr>
            <a:xfrm>
              <a:off x="2404568" y="1104706"/>
              <a:ext cx="1229400" cy="799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6"/>
            <p:cNvSpPr txBox="1"/>
            <p:nvPr/>
          </p:nvSpPr>
          <p:spPr>
            <a:xfrm>
              <a:off x="2443575" y="1143713"/>
              <a:ext cx="1151400" cy="72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6"/>
            <p:cNvSpPr/>
            <p:nvPr/>
          </p:nvSpPr>
          <p:spPr>
            <a:xfrm>
              <a:off x="2941154" y="402028"/>
              <a:ext cx="3190200" cy="319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4437" y="20962"/>
                  </a:moveTo>
                  <a:lnTo>
                    <a:pt x="14437" y="20962"/>
                  </a:lnTo>
                  <a:cubicBezTo>
                    <a:pt x="19031" y="15600"/>
                    <a:pt x="24536" y="11091"/>
                    <a:pt x="30698" y="7642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" name="Google Shape;252;p36"/>
          <p:cNvSpPr txBox="1"/>
          <p:nvPr/>
        </p:nvSpPr>
        <p:spPr>
          <a:xfrm>
            <a:off x="4373975" y="1983900"/>
            <a:ext cx="1155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Привлечение клиента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53" name="Google Shape;253;p36"/>
          <p:cNvSpPr txBox="1"/>
          <p:nvPr/>
        </p:nvSpPr>
        <p:spPr>
          <a:xfrm>
            <a:off x="5901075" y="3211550"/>
            <a:ext cx="1155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Подбор курса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54" name="Google Shape;254;p36"/>
          <p:cNvSpPr txBox="1"/>
          <p:nvPr/>
        </p:nvSpPr>
        <p:spPr>
          <a:xfrm>
            <a:off x="5327075" y="4933900"/>
            <a:ext cx="1155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Оплата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3448700" y="4933900"/>
            <a:ext cx="1155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Проведение занятий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56" name="Google Shape;256;p36"/>
          <p:cNvSpPr txBox="1"/>
          <p:nvPr/>
        </p:nvSpPr>
        <p:spPr>
          <a:xfrm>
            <a:off x="2883225" y="3086575"/>
            <a:ext cx="1155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Подведение итогов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7"/>
          <p:cNvSpPr txBox="1">
            <a:spLocks noGrp="1"/>
          </p:cNvSpPr>
          <p:nvPr>
            <p:ph type="title"/>
          </p:nvPr>
        </p:nvSpPr>
        <p:spPr>
          <a:xfrm>
            <a:off x="863850" y="355200"/>
            <a:ext cx="66915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Цель проекта </a:t>
            </a:r>
            <a:r>
              <a:rPr lang="ru-RU" sz="4000">
                <a:solidFill>
                  <a:schemeClr val="dk1"/>
                </a:solidFill>
              </a:rPr>
              <a:t>по SMART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/>
          </a:p>
        </p:txBody>
      </p:sp>
      <p:sp>
        <p:nvSpPr>
          <p:cNvPr id="263" name="Google Shape;263;p37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50" u="none" strike="noStrike" cap="none">
                <a:solidFill>
                  <a:schemeClr val="dk1"/>
                </a:solidFill>
              </a:rPr>
              <a:t>К </a:t>
            </a:r>
            <a:r>
              <a:rPr lang="ru-RU" sz="2350">
                <a:solidFill>
                  <a:schemeClr val="dk1"/>
                </a:solidFill>
              </a:rPr>
              <a:t>концу 2023 года провести 300 занятий за счет привлечения клиентов с помощью сарафанного радио и сайта с курсами.</a:t>
            </a:r>
            <a:endParaRPr sz="235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350">
                <a:solidFill>
                  <a:schemeClr val="dk1"/>
                </a:solidFill>
              </a:rPr>
              <a:t>К концу 2024 года привлечь новых преподавателей, опубликовать репозиторий выполненных работ, провести онлайн-трансляцию с итогами года.</a:t>
            </a:r>
            <a:endParaRPr sz="235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8"/>
          <p:cNvSpPr txBox="1">
            <a:spLocks noGrp="1"/>
          </p:cNvSpPr>
          <p:nvPr>
            <p:ph type="title"/>
          </p:nvPr>
        </p:nvSpPr>
        <p:spPr>
          <a:xfrm>
            <a:off x="359792" y="738055"/>
            <a:ext cx="7272808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Стартовые инвестиции</a:t>
            </a:r>
            <a:endParaRPr sz="4400"/>
          </a:p>
        </p:txBody>
      </p:sp>
      <p:graphicFrame>
        <p:nvGraphicFramePr>
          <p:cNvPr id="270" name="Google Shape;270;p38"/>
          <p:cNvGraphicFramePr/>
          <p:nvPr>
            <p:extLst>
              <p:ext uri="{D42A27DB-BD31-4B8C-83A1-F6EECF244321}">
                <p14:modId xmlns:p14="http://schemas.microsoft.com/office/powerpoint/2010/main" val="2073719172"/>
              </p:ext>
            </p:extLst>
          </p:nvPr>
        </p:nvGraphicFramePr>
        <p:xfrm>
          <a:off x="544856" y="1683138"/>
          <a:ext cx="8577000" cy="2886075"/>
        </p:xfrm>
        <a:graphic>
          <a:graphicData uri="http://schemas.openxmlformats.org/drawingml/2006/table">
            <a:tbl>
              <a:tblPr firstRow="1" bandRow="1">
                <a:noFill/>
                <a:tableStyleId>{CF9C72CC-607A-4AF2-8A8C-DF748BD32DFC}</a:tableStyleId>
              </a:tblPr>
              <a:tblGrid>
                <a:gridCol w="28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 sz="23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 sz="230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800" dirty="0"/>
                        <a:t>Оформление ИП </a:t>
                      </a:r>
                      <a:r>
                        <a:rPr lang="ru-RU" dirty="0"/>
                        <a:t>(Оплата госпошлины, изготовления печати, открытия расчетного счета)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2550</a:t>
                      </a:r>
                      <a:endParaRPr sz="1800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800"/>
                        <a:t>Собственные средства</a:t>
                      </a:r>
                      <a:endParaRPr sz="180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Домен для сайта</a:t>
                      </a:r>
                      <a:endParaRPr sz="1800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2000</a:t>
                      </a:r>
                      <a:endParaRPr sz="18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800"/>
                        <a:t>Собственные средства</a:t>
                      </a:r>
                      <a:endParaRPr sz="180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Хостинг для сайта</a:t>
                      </a:r>
                      <a:endParaRPr sz="1800"/>
                    </a:p>
                  </a:txBody>
                  <a:tcPr marL="100800" marR="100800" marT="37800" marB="37800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300</a:t>
                      </a:r>
                      <a:endParaRPr sz="1800"/>
                    </a:p>
                  </a:txBody>
                  <a:tcPr marL="100800" marR="100800" marT="37800" marB="37800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/>
                        <a:t>Собственные средства</a:t>
                      </a:r>
                      <a:endParaRPr sz="1800"/>
                    </a:p>
                  </a:txBody>
                  <a:tcPr marL="100800" marR="100800" marT="37800" marB="37800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Итого</a:t>
                      </a:r>
                      <a:endParaRPr sz="1800"/>
                    </a:p>
                  </a:txBody>
                  <a:tcPr marL="100800" marR="100800" marT="37800" marB="37800"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4850</a:t>
                      </a:r>
                      <a:endParaRPr sz="1800" dirty="0"/>
                    </a:p>
                  </a:txBody>
                  <a:tcPr marL="100800" marR="100800" marT="37800" marB="37800"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800" dirty="0"/>
                        <a:t>Собственные средства</a:t>
                      </a:r>
                      <a:endParaRPr sz="1800" dirty="0"/>
                    </a:p>
                  </a:txBody>
                  <a:tcPr marL="100800" marR="100800" marT="37800" marB="37800"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9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6768752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Организационный план</a:t>
            </a:r>
            <a:endParaRPr sz="4400"/>
          </a:p>
        </p:txBody>
      </p:sp>
      <p:sp>
        <p:nvSpPr>
          <p:cNvPr id="277" name="Google Shape;277;p39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245"/>
              <a:buFont typeface="Times New Roman"/>
              <a:buNone/>
            </a:pPr>
            <a:r>
              <a:rPr lang="ru-RU" sz="2850" dirty="0">
                <a:solidFill>
                  <a:schemeClr val="dk1"/>
                </a:solidFill>
                <a:latin typeface="+mn-lt"/>
              </a:rPr>
              <a:t>Выбрана организационно-правовая форма - </a:t>
            </a:r>
            <a:r>
              <a:rPr lang="ru-RU" sz="2850" b="1" dirty="0">
                <a:solidFill>
                  <a:schemeClr val="dk1"/>
                </a:solidFill>
                <a:latin typeface="+mn-lt"/>
              </a:rPr>
              <a:t>ИП.</a:t>
            </a:r>
            <a:r>
              <a:rPr lang="ru-RU" sz="2850" dirty="0">
                <a:solidFill>
                  <a:schemeClr val="dk1"/>
                </a:solidFill>
                <a:latin typeface="+mn-lt"/>
              </a:rPr>
              <a:t> </a:t>
            </a:r>
            <a:r>
              <a:rPr lang="ru-RU" sz="2850" dirty="0">
                <a:solidFill>
                  <a:schemeClr val="dk1"/>
                </a:solidFill>
                <a:latin typeface="+mn-lt"/>
                <a:sym typeface="Proxima Nova"/>
              </a:rPr>
              <a:t>ИП</a:t>
            </a:r>
            <a:r>
              <a:rPr lang="ru-RU" sz="2850" dirty="0">
                <a:solidFill>
                  <a:schemeClr val="dk1"/>
                </a:solidFill>
                <a:latin typeface="+mn-lt"/>
                <a:ea typeface="Proxima Nova"/>
                <a:cs typeface="Proxima Nova"/>
                <a:sym typeface="Proxima Nova"/>
              </a:rPr>
              <a:t> выбрано в связи с простой возможностью вести бизнес.</a:t>
            </a:r>
            <a:endParaRPr sz="2850" dirty="0">
              <a:solidFill>
                <a:schemeClr val="dk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2280"/>
              <a:buFont typeface="Times New Roman"/>
              <a:buNone/>
            </a:pPr>
            <a:r>
              <a:rPr lang="ru-RU" sz="2850" dirty="0">
                <a:solidFill>
                  <a:schemeClr val="dk1"/>
                </a:solidFill>
                <a:latin typeface="+mn-lt"/>
              </a:rPr>
              <a:t>Выбранная система налогообложения УСН, потому что в этом случае нужно будет платить всего 5% с выручки. НДС, налог на прибыль и на имущество рассчитывать и платить не нужно.</a:t>
            </a:r>
            <a:endParaRPr sz="2850" dirty="0">
              <a:solidFill>
                <a:schemeClr val="dk1"/>
              </a:solidFill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551"/>
              <a:buFont typeface="Times New Roman"/>
              <a:buNone/>
            </a:pPr>
            <a:endParaRPr sz="29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5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3" name="Google Shape;283;p40"/>
          <p:cNvGraphicFramePr/>
          <p:nvPr>
            <p:extLst>
              <p:ext uri="{D42A27DB-BD31-4B8C-83A1-F6EECF244321}">
                <p14:modId xmlns:p14="http://schemas.microsoft.com/office/powerpoint/2010/main" val="1502168262"/>
              </p:ext>
            </p:extLst>
          </p:nvPr>
        </p:nvGraphicFramePr>
        <p:xfrm>
          <a:off x="98949" y="1107083"/>
          <a:ext cx="9882725" cy="4242555"/>
        </p:xfrm>
        <a:graphic>
          <a:graphicData uri="http://schemas.openxmlformats.org/drawingml/2006/table">
            <a:tbl>
              <a:tblPr firstRow="1" bandRow="1">
                <a:noFill/>
                <a:tableStyleId>{CF9C72CC-607A-4AF2-8A8C-DF748BD32DFC}</a:tableStyleId>
              </a:tblPr>
              <a:tblGrid>
                <a:gridCol w="51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4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0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№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БЮДЖЕТ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Ед. изм</a:t>
                      </a:r>
                      <a:endParaRPr sz="16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авг</a:t>
                      </a:r>
                      <a:endParaRPr sz="16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сен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…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None/>
                      </a:pPr>
                      <a:r>
                        <a:rPr lang="ru-RU" sz="1600"/>
                        <a:t>ИТОГО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875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БЮДЖЕТ ОПЕРАЦИОННОЙ ДЕЯТЕЛЬНОСТИ</a:t>
                      </a:r>
                      <a:endParaRPr sz="130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1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ДОХОДЫ ОТ ОПЕРАЦИОННОЙ ДЕЯТЕЛЬНОСТИ</a:t>
                      </a: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25000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/>
                        <a:t>25000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300000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2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РАСХОДЫ НА ОПЕРАЦИОННУЮ ДЕЯТЕЛЬНОСТЬ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5871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5871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70452</a:t>
                      </a:r>
                      <a:endParaRPr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3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Постоянные расходы</a:t>
                      </a:r>
                      <a:endParaRPr sz="1200" b="1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4621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4621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55452</a:t>
                      </a:r>
                      <a:endParaRPr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3.1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Интернет провайдер</a:t>
                      </a: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500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500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6000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3.2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Электроэнергия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ru-RU" sz="1200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300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300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3600</a:t>
                      </a:r>
                      <a:endParaRPr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/>
                        <a:t>3.2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Страховые взносы ИП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ru-RU" sz="1200" dirty="0"/>
                        <a:t>Руб.</a:t>
                      </a:r>
                      <a:endParaRPr sz="1200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3821</a:t>
                      </a:r>
                      <a:endParaRPr sz="1200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3821</a:t>
                      </a:r>
                      <a:endParaRPr sz="1200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45 842</a:t>
                      </a:r>
                      <a:endParaRPr sz="1200"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45349214"/>
                  </a:ext>
                </a:extLst>
              </a:tr>
              <a:tr h="28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4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/>
                        <a:t>Переменные расходы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1250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1250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50796</a:t>
                      </a:r>
                      <a:endParaRPr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</a:rPr>
                        <a:t>4.</a:t>
                      </a:r>
                      <a:r>
                        <a:rPr lang="ru-RU" sz="1200"/>
                        <a:t>1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</a:rPr>
                        <a:t>Налог на УСН 5%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1250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1250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15000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/>
                        <a:t>5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ПРИБЫЛЬ 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19129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19129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229548</a:t>
                      </a:r>
                      <a:endParaRPr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875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/>
                        <a:t>БЮДЖЕТ ИНВЕСТИЦИОННОЙ ДЕЯТЕЛЬНОСТИ</a:t>
                      </a:r>
                      <a:endParaRPr sz="1200" b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/>
                        <a:t>6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/>
                        <a:t>Стартовые инвестиции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4850</a:t>
                      </a:r>
                      <a:endParaRPr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1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00" cy="13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r>
              <a:rPr lang="ru-RU" sz="1400">
                <a:solidFill>
                  <a:srgbClr val="A5A5A5"/>
                </a:solidFill>
              </a:rPr>
              <a:t>(период: 17 месяцев с момента начала работы, т.е. с августа 2023г. года по декабрь 2024г.)</a:t>
            </a: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90" name="Google Shape;290;p41"/>
          <p:cNvSpPr txBox="1"/>
          <p:nvPr/>
        </p:nvSpPr>
        <p:spPr>
          <a:xfrm>
            <a:off x="791840" y="2121206"/>
            <a:ext cx="88902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1" name="Google Shape;291;p41"/>
          <p:cNvGraphicFramePr/>
          <p:nvPr>
            <p:extLst>
              <p:ext uri="{D42A27DB-BD31-4B8C-83A1-F6EECF244321}">
                <p14:modId xmlns:p14="http://schemas.microsoft.com/office/powerpoint/2010/main" val="467840232"/>
              </p:ext>
            </p:extLst>
          </p:nvPr>
        </p:nvGraphicFramePr>
        <p:xfrm>
          <a:off x="179772" y="1467123"/>
          <a:ext cx="9721075" cy="3922065"/>
        </p:xfrm>
        <a:graphic>
          <a:graphicData uri="http://schemas.openxmlformats.org/drawingml/2006/table">
            <a:tbl>
              <a:tblPr>
                <a:noFill/>
                <a:tableStyleId>{CF9C72CC-607A-4AF2-8A8C-DF748BD32DFC}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850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425 000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/>
                        <a:t>70452</a:t>
                      </a:r>
                      <a:endParaRPr lang="ru-RU"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325 193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102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51000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3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4850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(за год)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4730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 (за год)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326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graphicFrame>
        <p:nvGraphicFramePr>
          <p:cNvPr id="297" name="Google Shape;297;p42"/>
          <p:cNvGraphicFramePr/>
          <p:nvPr/>
        </p:nvGraphicFramePr>
        <p:xfrm>
          <a:off x="28098" y="1283867"/>
          <a:ext cx="9980475" cy="3487160"/>
        </p:xfrm>
        <a:graphic>
          <a:graphicData uri="http://schemas.openxmlformats.org/drawingml/2006/table">
            <a:tbl>
              <a:tblPr firstRow="1" firstCol="1" bandRow="1">
                <a:noFill/>
                <a:tableStyleId>{C4B1B198-4F1C-45D2-ADFC-96F75D4B4DC5}</a:tableStyleId>
              </a:tblPr>
              <a:tblGrid>
                <a:gridCol w="132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91275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</a:tblGrid>
              <a:tr h="577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Исследовать рынок </a:t>
                      </a:r>
                      <a:r>
                        <a:rPr lang="ru-RU" sz="1100" b="0">
                          <a:solidFill>
                            <a:schemeClr val="dk1"/>
                          </a:solidFill>
                        </a:rPr>
                        <a:t>онлайн-платформ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 rowSpan="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Анализ конкурентов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Определить целевую аудиторию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>
                          <a:solidFill>
                            <a:schemeClr val="dk1"/>
                          </a:solidFill>
                        </a:rPr>
                        <a:t>Разработать сайт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Рассчитать финансовую модель 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Контроль результатов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8" name="Google Shape;298;p42"/>
          <p:cNvSpPr txBox="1"/>
          <p:nvPr/>
        </p:nvSpPr>
        <p:spPr>
          <a:xfrm>
            <a:off x="71765" y="1006868"/>
            <a:ext cx="10441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 июль                 1    2     3    4    5      6    7    8      9    10   11  12    13  14  15    16   17  18    19  20   21   22   23   24   25   26   27  28  29  30</a:t>
            </a:r>
            <a:endParaRPr/>
          </a:p>
        </p:txBody>
      </p:sp>
      <p:sp>
        <p:nvSpPr>
          <p:cNvPr id="299" name="Google Shape;299;p42"/>
          <p:cNvSpPr/>
          <p:nvPr/>
        </p:nvSpPr>
        <p:spPr>
          <a:xfrm>
            <a:off x="1367904" y="1395115"/>
            <a:ext cx="1008000" cy="3600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2"/>
          <p:cNvSpPr/>
          <p:nvPr/>
        </p:nvSpPr>
        <p:spPr>
          <a:xfrm>
            <a:off x="1393977" y="1971179"/>
            <a:ext cx="2134200" cy="3600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2"/>
          <p:cNvSpPr/>
          <p:nvPr/>
        </p:nvSpPr>
        <p:spPr>
          <a:xfrm>
            <a:off x="3672160" y="2403227"/>
            <a:ext cx="1080000" cy="4320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2"/>
          <p:cNvSpPr/>
          <p:nvPr/>
        </p:nvSpPr>
        <p:spPr>
          <a:xfrm>
            <a:off x="3650427" y="3078350"/>
            <a:ext cx="4319100" cy="6930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42"/>
          <p:cNvSpPr/>
          <p:nvPr/>
        </p:nvSpPr>
        <p:spPr>
          <a:xfrm>
            <a:off x="7128550" y="3921625"/>
            <a:ext cx="1714800" cy="4944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42"/>
          <p:cNvSpPr/>
          <p:nvPr/>
        </p:nvSpPr>
        <p:spPr>
          <a:xfrm>
            <a:off x="8856736" y="4514273"/>
            <a:ext cx="1080000" cy="3600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43"/>
          <p:cNvSpPr txBox="1">
            <a:spLocks noGrp="1"/>
          </p:cNvSpPr>
          <p:nvPr>
            <p:ph type="title"/>
          </p:nvPr>
        </p:nvSpPr>
        <p:spPr>
          <a:xfrm>
            <a:off x="359801" y="355200"/>
            <a:ext cx="92433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Координаты создателя проекта</a:t>
            </a:r>
            <a:endParaRPr sz="4400"/>
          </a:p>
        </p:txBody>
      </p:sp>
      <p:sp>
        <p:nvSpPr>
          <p:cNvPr id="311" name="Google Shape;311;p43"/>
          <p:cNvSpPr txBox="1"/>
          <p:nvPr/>
        </p:nvSpPr>
        <p:spPr>
          <a:xfrm>
            <a:off x="2215474" y="3861850"/>
            <a:ext cx="5828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Мокшанов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Артур Игоревич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14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</a:t>
            </a:r>
            <a:r>
              <a:rPr lang="ru-RU" sz="18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89090634793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fhneh2003@mail.ru </a:t>
            </a:r>
            <a:endParaRPr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1905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DB1520-BB19-6588-27EC-BF48E781B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179" y="1596492"/>
            <a:ext cx="1661281" cy="218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4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939</Words>
  <Application>Microsoft Office PowerPoint</Application>
  <PresentationFormat>Произвольный</PresentationFormat>
  <Paragraphs>258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Poppins</vt:lpstr>
      <vt:lpstr>Proxima Nova</vt:lpstr>
      <vt:lpstr>Times New Roman</vt:lpstr>
      <vt:lpstr>Arial</vt:lpstr>
      <vt:lpstr>Noto Sans Symbols</vt:lpstr>
      <vt:lpstr>Office Theme</vt:lpstr>
      <vt:lpstr>Office Theme</vt:lpstr>
      <vt:lpstr>Презентация PowerPoint</vt:lpstr>
      <vt:lpstr>Создатель проекта</vt:lpstr>
      <vt:lpstr>Проблема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 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 </vt:lpstr>
      <vt:lpstr>Стартовые инвестиции</vt:lpstr>
      <vt:lpstr>Организационный план</vt:lpstr>
      <vt:lpstr>Финансовый план</vt:lpstr>
      <vt:lpstr>Экономика проекта  (период: 17 месяцев с момента начала работы, т.е. с августа 2023г. года по декабрь 2024г.)</vt:lpstr>
      <vt:lpstr>План реализации проекта</vt:lpstr>
      <vt:lpstr>Координаты создателя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Александр Семенов</cp:lastModifiedBy>
  <cp:revision>13</cp:revision>
  <dcterms:modified xsi:type="dcterms:W3CDTF">2023-07-30T08:48:02Z</dcterms:modified>
</cp:coreProperties>
</file>