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9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BB96"/>
    <a:srgbClr val="DBE3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1AAD4-01EE-4329-BE2D-6A34512E9691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A8635-CCEE-45FD-B7A2-96FC3E024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022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1AAD4-01EE-4329-BE2D-6A34512E9691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A8635-CCEE-45FD-B7A2-96FC3E024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005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1AAD4-01EE-4329-BE2D-6A34512E9691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A8635-CCEE-45FD-B7A2-96FC3E024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03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1AAD4-01EE-4329-BE2D-6A34512E9691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A8635-CCEE-45FD-B7A2-96FC3E024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263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1AAD4-01EE-4329-BE2D-6A34512E9691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A8635-CCEE-45FD-B7A2-96FC3E024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847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1AAD4-01EE-4329-BE2D-6A34512E9691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A8635-CCEE-45FD-B7A2-96FC3E024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574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1AAD4-01EE-4329-BE2D-6A34512E9691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A8635-CCEE-45FD-B7A2-96FC3E024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595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1AAD4-01EE-4329-BE2D-6A34512E9691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A8635-CCEE-45FD-B7A2-96FC3E024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15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1AAD4-01EE-4329-BE2D-6A34512E9691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A8635-CCEE-45FD-B7A2-96FC3E024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732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1AAD4-01EE-4329-BE2D-6A34512E9691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A8635-CCEE-45FD-B7A2-96FC3E024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106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1AAD4-01EE-4329-BE2D-6A34512E9691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A8635-CCEE-45FD-B7A2-96FC3E024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222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1AAD4-01EE-4329-BE2D-6A34512E9691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A8635-CCEE-45FD-B7A2-96FC3E024D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8584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kanbekovi.lsur.gmail.com@list.ru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900">
              <a:srgbClr val="D9E4B7"/>
            </a:gs>
            <a:gs pos="0">
              <a:schemeClr val="tx2"/>
            </a:gs>
            <a:gs pos="78000">
              <a:schemeClr val="accent1">
                <a:lumMod val="45000"/>
                <a:lumOff val="55000"/>
                <a:alpha val="89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6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80498" y="116058"/>
            <a:ext cx="2055929" cy="1132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375171-5B15-A3DB-30F9-027F1BD73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4946" y="175052"/>
            <a:ext cx="1954066" cy="891159"/>
          </a:xfrm>
          <a:prstGeom prst="rect">
            <a:avLst/>
          </a:prstGeom>
        </p:spPr>
      </p:pic>
      <p:pic>
        <p:nvPicPr>
          <p:cNvPr id="8" name="Google Shape;64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4825" y="257094"/>
            <a:ext cx="2359014" cy="83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67;p1"/>
          <p:cNvPicPr preferRelativeResize="0"/>
          <p:nvPr/>
        </p:nvPicPr>
        <p:blipFill rotWithShape="1">
          <a:blip r:embed="rId5">
            <a:alphaModFix/>
          </a:blip>
          <a:srcRect l="6458" t="24256" r="16947" b="43553"/>
          <a:stretch/>
        </p:blipFill>
        <p:spPr>
          <a:xfrm>
            <a:off x="207531" y="217679"/>
            <a:ext cx="2416187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1591734" y="2217642"/>
            <a:ext cx="8810463" cy="2219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15000"/>
              </a:lnSpc>
              <a:buClr>
                <a:srgbClr val="000000"/>
              </a:buClr>
              <a:buSzPts val="1050"/>
            </a:pPr>
            <a:r>
              <a:rPr lang="ru-RU" sz="5400" b="1" dirty="0" smtClean="0">
                <a:solidFill>
                  <a:schemeClr val="dk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Маркетплейс</a:t>
            </a:r>
            <a:endParaRPr lang="en-US" sz="5400" b="1" dirty="0" smtClean="0">
              <a:solidFill>
                <a:schemeClr val="dk1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  <a:p>
            <a:pPr lvl="0" algn="ctr">
              <a:lnSpc>
                <a:spcPct val="115000"/>
              </a:lnSpc>
              <a:buClr>
                <a:srgbClr val="000000"/>
              </a:buClr>
              <a:buSzPts val="1050"/>
            </a:pPr>
            <a:r>
              <a:rPr lang="ru-RU" sz="5400" b="1" dirty="0" smtClean="0">
                <a:solidFill>
                  <a:schemeClr val="dk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 для </a:t>
            </a:r>
            <a:r>
              <a:rPr lang="ru-RU" sz="5400" b="1" dirty="0" err="1">
                <a:solidFill>
                  <a:schemeClr val="dk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а</a:t>
            </a:r>
            <a:r>
              <a:rPr lang="ru-RU" sz="5400" b="1" dirty="0" err="1" smtClean="0">
                <a:solidFill>
                  <a:schemeClr val="dk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громаркетинга</a:t>
            </a:r>
            <a:r>
              <a:rPr lang="ru-RU" sz="5400" b="1" dirty="0" smtClean="0">
                <a:solidFill>
                  <a:schemeClr val="dk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 </a:t>
            </a:r>
          </a:p>
          <a:p>
            <a:endParaRPr lang="ru-RU" sz="1400" b="1" dirty="0"/>
          </a:p>
        </p:txBody>
      </p:sp>
      <p:sp>
        <p:nvSpPr>
          <p:cNvPr id="2" name="AutoShape 6" descr="C:\Users\HP\Downloads\111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C:\Users\HP\Downloads\111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0" descr="C:\Users\HP\Downloads\111 (1)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614106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76200" lvl="0">
              <a:buClr>
                <a:srgbClr val="000000"/>
              </a:buClr>
              <a:buSzPts val="1200"/>
            </a:pP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Канбеков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Ильсур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Рафилевич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 </a:t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</a:b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Montserrat Light"/>
                <a:cs typeface="Times New Roman" panose="02020603050405020304" pitchFamily="18" charset="0"/>
                <a:sym typeface="Montserrat Light"/>
              </a:rPr>
              <a:t>kanbekovi.lsur.gmail.com@list.ru</a:t>
            </a:r>
            <a:endParaRPr lang="en-US" sz="1100" dirty="0">
              <a:solidFill>
                <a:schemeClr val="bg1"/>
              </a:solidFill>
              <a:latin typeface="Times New Roman" panose="02020603050405020304" pitchFamily="18" charset="0"/>
              <a:ea typeface="Montserrat Light"/>
              <a:cs typeface="Times New Roman" panose="02020603050405020304" pitchFamily="18" charset="0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3186953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900">
              <a:srgbClr val="D9E4B7"/>
            </a:gs>
            <a:gs pos="0">
              <a:schemeClr val="tx2"/>
            </a:gs>
            <a:gs pos="78000">
              <a:schemeClr val="accent1">
                <a:lumMod val="45000"/>
                <a:lumOff val="55000"/>
                <a:alpha val="89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C:\Users\HP\Downloads\111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C:\Users\HP\Downloads\111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0" descr="C:\Users\HP\Downloads\111 (1)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81866" y="1847469"/>
            <a:ext cx="7219661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Существует разрыв между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производителями сельхозпродукции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(фермерами) и рынком. </a:t>
            </a:r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Фермерам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хватает эффективных каналов сбыта, маркетинговых знаний и прямого контакта с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потребителем.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блогеров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все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силы уходят не на творчество, а на поиск партнеров и организацию сделок.</a:t>
            </a:r>
          </a:p>
          <a:p>
            <a:pPr algn="just"/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C:\Users\Администратор\Downloads\фермер (1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58768" y="1130773"/>
            <a:ext cx="3622915" cy="3603009"/>
          </a:xfrm>
          <a:prstGeom prst="rect">
            <a:avLst/>
          </a:prstGeom>
          <a:noFill/>
        </p:spPr>
      </p:pic>
      <p:pic>
        <p:nvPicPr>
          <p:cNvPr id="12" name="Picture 2" descr="C:\Users\Администратор\Downloads\вапрвп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53292" y="3297160"/>
            <a:ext cx="3591555" cy="2873243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829795" y="442079"/>
            <a:ext cx="671927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Основные проблемы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1847672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900">
              <a:srgbClr val="D9E4B7"/>
            </a:gs>
            <a:gs pos="0">
              <a:schemeClr val="tx2"/>
            </a:gs>
            <a:gs pos="78000">
              <a:schemeClr val="accent1">
                <a:lumMod val="45000"/>
                <a:lumOff val="55000"/>
                <a:alpha val="89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C:\Users\HP\Downloads\111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C:\Users\HP\Downloads\111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0" descr="C:\Users\HP\Downloads\111 (1)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07975" y="450216"/>
            <a:ext cx="123755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Решение проблемы через платформу</a:t>
            </a:r>
            <a:endParaRPr lang="ru-RU" sz="5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2775" y="1693269"/>
            <a:ext cx="6807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9100" lvl="2" indent="-342900" algn="just">
              <a:buSzPts val="2400"/>
              <a:buFontTx/>
              <a:buChar char="-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Онлайн-платформа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, которая соединяет аграриев с проверенными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блогерами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 для запуска рекламных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кампаний.</a:t>
            </a:r>
          </a:p>
          <a:p>
            <a:pPr marL="76200" lvl="2" algn="just">
              <a:buSzPts val="2400"/>
            </a:pPr>
            <a:endParaRPr lang="ru-RU" sz="2400" dirty="0">
              <a:solidFill>
                <a:schemeClr val="bg1"/>
              </a:solidFill>
              <a:latin typeface="Times New Roman" pitchFamily="18" charset="0"/>
              <a:ea typeface="Montserrat Light"/>
              <a:cs typeface="Times New Roman" pitchFamily="18" charset="0"/>
              <a:sym typeface="Montserrat Light"/>
            </a:endParaRPr>
          </a:p>
          <a:p>
            <a:pPr marL="76200" lvl="0" algn="just">
              <a:buClr>
                <a:srgbClr val="000000"/>
              </a:buClr>
              <a:buSzPts val="2400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Значимые функции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:</a:t>
            </a:r>
            <a:endParaRPr lang="ru-RU" sz="2400" dirty="0" smtClean="0">
              <a:solidFill>
                <a:schemeClr val="bg1"/>
              </a:solidFill>
              <a:latin typeface="Times New Roman" pitchFamily="18" charset="0"/>
              <a:ea typeface="Montserrat Light"/>
              <a:cs typeface="Times New Roman" pitchFamily="18" charset="0"/>
              <a:sym typeface="Montserrat Light"/>
            </a:endParaRPr>
          </a:p>
          <a:p>
            <a:pPr marL="76200" lvl="0" algn="just">
              <a:buClr>
                <a:srgbClr val="000000"/>
              </a:buClr>
              <a:buSzPts val="2400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Поиск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: Умный каталог с фильтрами по нише, аудитории, бюджету.</a:t>
            </a:r>
          </a:p>
          <a:p>
            <a:pPr marL="76200" lvl="0" algn="just">
              <a:buClr>
                <a:srgbClr val="000000"/>
              </a:buClr>
              <a:buSzPts val="2400"/>
            </a:pP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Безопасность: Сделки через гарантированный платеж (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Escrow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).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Блогер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 получает деньги только после одобрения работы.</a:t>
            </a:r>
          </a:p>
          <a:p>
            <a:pPr marL="76200" lvl="0" algn="just">
              <a:buClr>
                <a:srgbClr val="000000"/>
              </a:buClr>
              <a:buSzPts val="2400"/>
            </a:pP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Эффективность: Встроенные чаты, готовые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ТЗ.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ea typeface="Montserrat Light"/>
              <a:cs typeface="Times New Roman" pitchFamily="18" charset="0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2250959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900">
              <a:srgbClr val="D9E4B7"/>
            </a:gs>
            <a:gs pos="0">
              <a:schemeClr val="tx2"/>
            </a:gs>
            <a:gs pos="78000">
              <a:schemeClr val="accent1">
                <a:lumMod val="45000"/>
                <a:lumOff val="55000"/>
                <a:alpha val="89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C:\Users\HP\Downloads\111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C:\Users\HP\Downloads\111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0" descr="C:\Users\HP\Downloads\111 (1)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883169" y="312737"/>
            <a:ext cx="473443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latin typeface="Times New Roman" pitchFamily="18" charset="0"/>
                <a:ea typeface="Montserrat"/>
                <a:cs typeface="Times New Roman" pitchFamily="18" charset="0"/>
                <a:sym typeface="Montserrat"/>
              </a:rPr>
              <a:t>Анализ рынка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681792"/>
            <a:ext cx="654078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lvl="0" algn="just">
              <a:buClr>
                <a:srgbClr val="000000"/>
              </a:buClr>
              <a:buSzPts val="2400"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- География рынка: Россия -&gt; СНГ.</a:t>
            </a:r>
          </a:p>
          <a:p>
            <a:pPr marL="457200" lvl="0" indent="-381000" algn="just">
              <a:buClr>
                <a:srgbClr val="000000"/>
              </a:buClr>
              <a:buSzPts val="2400"/>
              <a:buFont typeface="Montserrat Light"/>
              <a:buChar char="●"/>
            </a:pPr>
            <a:endParaRPr lang="ru-RU" dirty="0">
              <a:solidFill>
                <a:schemeClr val="bg1"/>
              </a:solidFill>
              <a:latin typeface="Times New Roman" pitchFamily="18" charset="0"/>
              <a:ea typeface="Montserrat Light"/>
              <a:cs typeface="Times New Roman" pitchFamily="18" charset="0"/>
              <a:sym typeface="Montserrat Light"/>
            </a:endParaRPr>
          </a:p>
          <a:p>
            <a:pPr marL="76200" lvl="0" algn="just">
              <a:buClr>
                <a:srgbClr val="000000"/>
              </a:buClr>
              <a:buSzPts val="2400"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- Оценка рынка сверху / снизу: Целевая аудитория: ~50 000+ малых агропредприятий + ~100 000+ релевантных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блогеров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 в РФ.</a:t>
            </a:r>
          </a:p>
          <a:p>
            <a:pPr marL="457200" lvl="0" indent="-381000" algn="just">
              <a:buClr>
                <a:srgbClr val="000000"/>
              </a:buClr>
              <a:buSzPts val="2400"/>
              <a:buFont typeface="Montserrat Light"/>
              <a:buChar char="●"/>
            </a:pPr>
            <a:endParaRPr lang="ru-RU" dirty="0">
              <a:solidFill>
                <a:schemeClr val="bg1"/>
              </a:solidFill>
              <a:latin typeface="Times New Roman" pitchFamily="18" charset="0"/>
              <a:ea typeface="Montserrat Light"/>
              <a:cs typeface="Times New Roman" pitchFamily="18" charset="0"/>
              <a:sym typeface="Montserrat Light"/>
            </a:endParaRPr>
          </a:p>
          <a:p>
            <a:pPr marL="76200" lvl="0" algn="just">
              <a:buClr>
                <a:srgbClr val="000000"/>
              </a:buClr>
              <a:buSzPts val="2400"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- Потенциальный объем рынка (GMV): ~5 млрд руб. в год (оценка на основе данных Росстата и отчетов агентств маркетинга).</a:t>
            </a:r>
          </a:p>
          <a:p>
            <a:pPr marL="457200" lvl="0" indent="-381000" algn="just">
              <a:buClr>
                <a:srgbClr val="000000"/>
              </a:buClr>
              <a:buSzPts val="2400"/>
              <a:buFont typeface="Montserrat Light"/>
              <a:buChar char="●"/>
            </a:pPr>
            <a:endParaRPr lang="ru-RU" dirty="0">
              <a:solidFill>
                <a:schemeClr val="bg1"/>
              </a:solidFill>
              <a:latin typeface="Times New Roman" pitchFamily="18" charset="0"/>
              <a:ea typeface="Montserrat Light"/>
              <a:cs typeface="Times New Roman" pitchFamily="18" charset="0"/>
              <a:sym typeface="Montserrat Light"/>
            </a:endParaRPr>
          </a:p>
          <a:p>
            <a:pPr marL="76200" lvl="0" algn="just">
              <a:buClr>
                <a:srgbClr val="000000"/>
              </a:buClr>
              <a:buSzPts val="2400"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-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Первая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платформа для АПК, а не общий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маркетплейс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. "Колесо запуска": Привлекаем фермеров через партнеров (ассоциации), что автоматически привлекает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блогеров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.</a:t>
            </a:r>
          </a:p>
        </p:txBody>
      </p:sp>
      <p:pic>
        <p:nvPicPr>
          <p:cNvPr id="10" name="Picture 2" descr="Picture background"/>
          <p:cNvPicPr>
            <a:picLocks noChangeAspect="1" noChangeArrowheads="1"/>
          </p:cNvPicPr>
          <p:nvPr/>
        </p:nvPicPr>
        <p:blipFill rotWithShape="1">
          <a:blip r:embed="rId2"/>
          <a:srcRect l="14936" r="7899"/>
          <a:stretch/>
        </p:blipFill>
        <p:spPr bwMode="auto">
          <a:xfrm>
            <a:off x="6741878" y="1490761"/>
            <a:ext cx="5013096" cy="39613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35919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900">
              <a:srgbClr val="D9E4B7"/>
            </a:gs>
            <a:gs pos="0">
              <a:schemeClr val="tx2"/>
            </a:gs>
            <a:gs pos="78000">
              <a:schemeClr val="accent1">
                <a:lumMod val="45000"/>
                <a:lumOff val="55000"/>
                <a:alpha val="89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C:\Users\HP\Downloads\111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C:\Users\HP\Downloads\111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0" descr="C:\Users\HP\Downloads\111 (1)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65175" y="465138"/>
            <a:ext cx="110174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err="1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Unit</a:t>
            </a:r>
            <a:r>
              <a:rPr lang="ru-RU" sz="5400" b="1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 </a:t>
            </a:r>
            <a:r>
              <a:rPr lang="ru-RU" sz="5400" b="1" dirty="0" err="1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Economics</a:t>
            </a:r>
            <a:endParaRPr lang="ru-RU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0375" y="2115047"/>
            <a:ext cx="678953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1600" lvl="0" algn="just">
              <a:buClr>
                <a:srgbClr val="000000"/>
              </a:buClr>
              <a:buSzPts val="2000"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- Средний чек сделки (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AvPrice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): 10 000 руб.</a:t>
            </a:r>
          </a:p>
          <a:p>
            <a:pPr marL="457200" lvl="0" indent="-355600" algn="just">
              <a:buClr>
                <a:srgbClr val="000000"/>
              </a:buClr>
              <a:buSzPts val="2000"/>
              <a:buFont typeface="Montserrat Light"/>
              <a:buChar char="●"/>
            </a:pPr>
            <a:endParaRPr lang="ru-RU" dirty="0">
              <a:solidFill>
                <a:schemeClr val="bg1"/>
              </a:solidFill>
              <a:latin typeface="Times New Roman" pitchFamily="18" charset="0"/>
              <a:ea typeface="Montserrat Light"/>
              <a:cs typeface="Times New Roman" pitchFamily="18" charset="0"/>
              <a:sym typeface="Montserrat Light"/>
            </a:endParaRPr>
          </a:p>
          <a:p>
            <a:pPr marL="101600" lvl="0" algn="just">
              <a:buClr>
                <a:srgbClr val="000000"/>
              </a:buClr>
              <a:buSzPts val="2000"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- Комиссия (15%): 1 500 руб. с сделки.</a:t>
            </a:r>
          </a:p>
          <a:p>
            <a:pPr marL="457200" lvl="0" indent="-355600" algn="just">
              <a:buClr>
                <a:srgbClr val="000000"/>
              </a:buClr>
              <a:buSzPts val="2000"/>
              <a:buFont typeface="Montserrat Light"/>
              <a:buChar char="●"/>
            </a:pPr>
            <a:endParaRPr lang="ru-RU" dirty="0">
              <a:solidFill>
                <a:schemeClr val="bg1"/>
              </a:solidFill>
              <a:latin typeface="Times New Roman" pitchFamily="18" charset="0"/>
              <a:ea typeface="Montserrat Light"/>
              <a:cs typeface="Times New Roman" pitchFamily="18" charset="0"/>
              <a:sym typeface="Montserrat Light"/>
            </a:endParaRPr>
          </a:p>
          <a:p>
            <a:pPr marL="387350" lvl="0" indent="-285750" algn="just">
              <a:buClr>
                <a:srgbClr val="000000"/>
              </a:buClr>
              <a:buSzPts val="2000"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-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CAC (стоимость привлечения клиента):</a:t>
            </a:r>
          </a:p>
          <a:p>
            <a:pPr marL="101600" lvl="0" algn="just">
              <a:buClr>
                <a:srgbClr val="000000"/>
              </a:buClr>
              <a:buSzPts val="2000"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    ~ 900 руб.</a:t>
            </a:r>
          </a:p>
          <a:p>
            <a:pPr marL="457200" lvl="0" indent="-355600" algn="just">
              <a:buClr>
                <a:srgbClr val="000000"/>
              </a:buClr>
              <a:buSzPts val="2000"/>
              <a:buFont typeface="Montserrat Light"/>
              <a:buChar char="●"/>
            </a:pPr>
            <a:endParaRPr lang="ru-RU" dirty="0">
              <a:solidFill>
                <a:schemeClr val="bg1"/>
              </a:solidFill>
              <a:latin typeface="Times New Roman" pitchFamily="18" charset="0"/>
              <a:ea typeface="Montserrat Light"/>
              <a:cs typeface="Times New Roman" pitchFamily="18" charset="0"/>
              <a:sym typeface="Montserrat Light"/>
            </a:endParaRPr>
          </a:p>
          <a:p>
            <a:pPr marL="101600" lvl="0" algn="just">
              <a:buClr>
                <a:srgbClr val="000000"/>
              </a:buClr>
              <a:buSzPts val="2000"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- LTV : ~9000 руб. (с учетом   3+ сделок в год и удержания в 2 года).</a:t>
            </a:r>
          </a:p>
          <a:p>
            <a:pPr marL="457200" lvl="0" indent="-355600" algn="just">
              <a:buClr>
                <a:srgbClr val="000000"/>
              </a:buClr>
              <a:buSzPts val="2000"/>
              <a:buFont typeface="Montserrat Light"/>
              <a:buChar char="●"/>
            </a:pPr>
            <a:endParaRPr lang="ru-RU" dirty="0">
              <a:solidFill>
                <a:schemeClr val="bg1"/>
              </a:solidFill>
              <a:latin typeface="Times New Roman" pitchFamily="18" charset="0"/>
              <a:ea typeface="Montserrat Light"/>
              <a:cs typeface="Times New Roman" pitchFamily="18" charset="0"/>
              <a:sym typeface="Montserrat Light"/>
            </a:endParaRPr>
          </a:p>
          <a:p>
            <a:pPr marL="101600" lvl="0" algn="just">
              <a:buClr>
                <a:srgbClr val="000000"/>
              </a:buClr>
              <a:buSzPts val="2000"/>
              <a:buFontTx/>
              <a:buChar char="-"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Рентабельность: LTV/CAC &gt; 10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-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высокопотенциальная модель.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5"/>
          <a:stretch/>
        </p:blipFill>
        <p:spPr>
          <a:xfrm>
            <a:off x="7421418" y="1815843"/>
            <a:ext cx="4502727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265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900">
              <a:srgbClr val="D9E4B7"/>
            </a:gs>
            <a:gs pos="0">
              <a:schemeClr val="tx2"/>
            </a:gs>
            <a:gs pos="78000">
              <a:schemeClr val="accent1">
                <a:lumMod val="45000"/>
                <a:lumOff val="55000"/>
                <a:alpha val="89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C:\Users\HP\Downloads\111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C:\Users\HP\Downloads\111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0" descr="C:\Users\HP\Downloads\111 (1)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65175" y="465138"/>
            <a:ext cx="110174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latin typeface="Times New Roman" pitchFamily="18" charset="0"/>
                <a:ea typeface="Montserrat"/>
                <a:cs typeface="Times New Roman" pitchFamily="18" charset="0"/>
                <a:sym typeface="Montserrat"/>
              </a:rPr>
              <a:t>Бизнес модель</a:t>
            </a:r>
            <a:endParaRPr lang="ru-RU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0375" y="1693269"/>
            <a:ext cx="115191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выступает гарантированным </a:t>
            </a:r>
            <a:r>
              <a:rPr lang="ru-RU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посредником </a:t>
            </a:r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инфраструктурой, зарабатывая только на успешных и полезных для всех сторон сделках, а также на дополнительных сервисах, повышающих эффективность.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096000" y="2466109"/>
            <a:ext cx="0" cy="397164"/>
          </a:xfrm>
          <a:prstGeom prst="line">
            <a:avLst/>
          </a:prstGeom>
          <a:ln w="57150">
            <a:solidFill>
              <a:srgbClr val="77BB9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1819565" y="2860475"/>
            <a:ext cx="8640618" cy="2798"/>
          </a:xfrm>
          <a:prstGeom prst="line">
            <a:avLst/>
          </a:prstGeom>
          <a:ln w="38100">
            <a:solidFill>
              <a:srgbClr val="77BB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1838037" y="2863273"/>
            <a:ext cx="0" cy="526472"/>
          </a:xfrm>
          <a:prstGeom prst="straightConnector1">
            <a:avLst/>
          </a:prstGeom>
          <a:ln w="38100">
            <a:solidFill>
              <a:srgbClr val="77BB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177079" y="3386947"/>
            <a:ext cx="3268086" cy="2931826"/>
          </a:xfrm>
          <a:prstGeom prst="rect">
            <a:avLst/>
          </a:prstGeom>
          <a:solidFill>
            <a:srgbClr val="77BB96"/>
          </a:solidFill>
          <a:ln>
            <a:solidFill>
              <a:srgbClr val="77BB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8746835" y="3386947"/>
            <a:ext cx="3268086" cy="1582217"/>
          </a:xfrm>
          <a:prstGeom prst="rect">
            <a:avLst/>
          </a:prstGeom>
          <a:solidFill>
            <a:srgbClr val="77BB96"/>
          </a:solidFill>
          <a:ln>
            <a:solidFill>
              <a:srgbClr val="77BB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461957" y="3386947"/>
            <a:ext cx="3268086" cy="1582217"/>
          </a:xfrm>
          <a:prstGeom prst="rect">
            <a:avLst/>
          </a:prstGeom>
          <a:solidFill>
            <a:srgbClr val="77BB96"/>
          </a:solidFill>
          <a:ln>
            <a:solidFill>
              <a:srgbClr val="77BB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6096000" y="2872509"/>
            <a:ext cx="0" cy="526472"/>
          </a:xfrm>
          <a:prstGeom prst="straightConnector1">
            <a:avLst/>
          </a:prstGeom>
          <a:ln w="38100">
            <a:solidFill>
              <a:srgbClr val="77BB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10460183" y="2860475"/>
            <a:ext cx="0" cy="526472"/>
          </a:xfrm>
          <a:prstGeom prst="straightConnector1">
            <a:avLst/>
          </a:prstGeom>
          <a:ln w="38100">
            <a:solidFill>
              <a:srgbClr val="77BB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135641" y="3539347"/>
            <a:ext cx="3404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Услуга «ПРИОРИТЕТ»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Ускоренный старт и максимальная видимость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71739" y="4490479"/>
            <a:ext cx="31305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блогеров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(Продвижение профиля, 990 руб./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14916" y="5118444"/>
            <a:ext cx="28092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фермеров («Горячая» заявка, разовый платеж 490 руб.)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797637" y="3541535"/>
            <a:ext cx="33250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Услуга «ЭКСПЕРТ+» </a:t>
            </a:r>
            <a:endParaRPr lang="ru-RU" u="sng" dirty="0" smtClean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 smtClean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сопровождение и профессиональный результат</a:t>
            </a:r>
            <a:endParaRPr lang="ru-RU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907222" y="3539347"/>
            <a:ext cx="23775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Модель монетизации: </a:t>
            </a:r>
            <a:endParaRPr lang="ru-RU" u="sng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Комиссия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успешной сделки (15%). </a:t>
            </a:r>
          </a:p>
        </p:txBody>
      </p:sp>
    </p:spTree>
    <p:extLst>
      <p:ext uri="{BB962C8B-B14F-4D97-AF65-F5344CB8AC3E}">
        <p14:creationId xmlns:p14="http://schemas.microsoft.com/office/powerpoint/2010/main" val="3262665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900">
              <a:srgbClr val="D9E4B7"/>
            </a:gs>
            <a:gs pos="0">
              <a:schemeClr val="tx2"/>
            </a:gs>
            <a:gs pos="78000">
              <a:schemeClr val="accent1">
                <a:lumMod val="45000"/>
                <a:lumOff val="55000"/>
                <a:alpha val="89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C:\Users\HP\Downloads\111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C:\Users\HP\Downloads\111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0" descr="C:\Users\HP\Downloads\111 (1)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21763"/>
              </p:ext>
            </p:extLst>
          </p:nvPr>
        </p:nvGraphicFramePr>
        <p:xfrm>
          <a:off x="378692" y="1496290"/>
          <a:ext cx="11610108" cy="4842486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2902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2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25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025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1899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marL="66351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(Запуск)</a:t>
                      </a:r>
                    </a:p>
                  </a:txBody>
                  <a:tcPr marL="110585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(Масштабирование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110585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</a:t>
                      </a:r>
                    </a:p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Лидерство)</a:t>
                      </a:r>
                    </a:p>
                  </a:txBody>
                  <a:tcPr marL="110585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1899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пользователей</a:t>
                      </a:r>
                    </a:p>
                  </a:txBody>
                  <a:tcPr marL="66351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фермеров, 200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блогеров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0585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 фермеров, 800 блогеров</a:t>
                      </a:r>
                    </a:p>
                  </a:txBody>
                  <a:tcPr marL="110585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7 000 фермеров, 2 500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блогеров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0585" marR="66351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189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через 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платформу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51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руб.</a:t>
                      </a:r>
                    </a:p>
                  </a:txBody>
                  <a:tcPr marL="110585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руб.</a:t>
                      </a:r>
                    </a:p>
                  </a:txBody>
                  <a:tcPr marL="110585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млн руб.</a:t>
                      </a:r>
                    </a:p>
                  </a:txBody>
                  <a:tcPr marL="110585" marR="66351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1899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Комиссионный доход</a:t>
                      </a:r>
                    </a:p>
                  </a:txBody>
                  <a:tcPr marL="66351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 тыс. руб.</a:t>
                      </a:r>
                    </a:p>
                  </a:txBody>
                  <a:tcPr marL="110585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руб.</a:t>
                      </a:r>
                    </a:p>
                  </a:txBody>
                  <a:tcPr marL="110585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22.5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руб.</a:t>
                      </a:r>
                    </a:p>
                  </a:txBody>
                  <a:tcPr marL="110585" marR="66351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00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Годовая выручка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51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~1 млн руб.</a:t>
                      </a:r>
                    </a:p>
                  </a:txBody>
                  <a:tcPr marL="110585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~10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руб.</a:t>
                      </a:r>
                    </a:p>
                  </a:txBody>
                  <a:tcPr marL="110585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~35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руб.</a:t>
                      </a:r>
                    </a:p>
                  </a:txBody>
                  <a:tcPr marL="110585" marR="66351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008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чек сделки</a:t>
                      </a:r>
                    </a:p>
                  </a:txBody>
                  <a:tcPr marL="66351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15 000 руб.</a:t>
                      </a:r>
                    </a:p>
                  </a:txBody>
                  <a:tcPr marL="110585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20 000 руб.</a:t>
                      </a:r>
                    </a:p>
                  </a:txBody>
                  <a:tcPr marL="110585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25 000 руб.</a:t>
                      </a:r>
                    </a:p>
                  </a:txBody>
                  <a:tcPr marL="110585" marR="66351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1008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Конверсия в сделку</a:t>
                      </a:r>
                    </a:p>
                  </a:txBody>
                  <a:tcPr marL="66351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</a:p>
                  </a:txBody>
                  <a:tcPr marL="110585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12%</a:t>
                      </a:r>
                    </a:p>
                  </a:txBody>
                  <a:tcPr marL="110585" marR="110585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18%</a:t>
                      </a:r>
                    </a:p>
                  </a:txBody>
                  <a:tcPr marL="110585" marR="66351" marT="69116" marB="691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39788" y="177511"/>
            <a:ext cx="106879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Плановые показатели на 3 года</a:t>
            </a:r>
            <a:endParaRPr lang="ru-RU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133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900">
              <a:srgbClr val="D9E4B7"/>
            </a:gs>
            <a:gs pos="0">
              <a:schemeClr val="tx2"/>
            </a:gs>
            <a:gs pos="78000">
              <a:schemeClr val="accent1">
                <a:lumMod val="45000"/>
                <a:lumOff val="55000"/>
                <a:alpha val="89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C:\Users\HP\Downloads\111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C:\Users\HP\Downloads\111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0" descr="C:\Users\HP\Downloads\111 (1)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39788" y="177511"/>
            <a:ext cx="106879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Запросы для инвесторов</a:t>
            </a:r>
            <a:endParaRPr lang="ru-RU" sz="5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7975" y="1729847"/>
            <a:ext cx="501217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lvl="0" algn="just">
              <a:buClr>
                <a:srgbClr val="000000"/>
              </a:buClr>
              <a:buSzPts val="2400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Инвестиционный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запрос - 2 млн руб. на 12 месяцев</a:t>
            </a:r>
          </a:p>
          <a:p>
            <a:pPr marL="76200" lvl="0" algn="just">
              <a:buClr>
                <a:srgbClr val="000000"/>
              </a:buClr>
              <a:buSzPts val="2400"/>
            </a:pPr>
            <a:endParaRPr lang="ru-RU" sz="2400" dirty="0">
              <a:solidFill>
                <a:schemeClr val="bg1"/>
              </a:solidFill>
              <a:latin typeface="Times New Roman" pitchFamily="18" charset="0"/>
              <a:ea typeface="Montserrat Light"/>
              <a:cs typeface="Times New Roman" pitchFamily="18" charset="0"/>
              <a:sym typeface="Montserrat Light"/>
            </a:endParaRPr>
          </a:p>
          <a:p>
            <a:pPr marL="76200" lvl="0" algn="just">
              <a:buClr>
                <a:srgbClr val="000000"/>
              </a:buClr>
              <a:buSzPts val="2400"/>
            </a:pP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Запрос партнерства: Партнерство с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агровузами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 и ассоциациями для пилотного тестирования и продвижения.</a:t>
            </a:r>
          </a:p>
          <a:p>
            <a:pPr marL="76200" lvl="0" algn="just">
              <a:buClr>
                <a:srgbClr val="000000"/>
              </a:buClr>
              <a:buSzPts val="2400"/>
            </a:pPr>
            <a:endParaRPr lang="ru-RU" sz="2400" dirty="0" smtClean="0">
              <a:solidFill>
                <a:schemeClr val="bg1"/>
              </a:solidFill>
              <a:latin typeface="Times New Roman" pitchFamily="18" charset="0"/>
              <a:ea typeface="Montserrat Light"/>
              <a:cs typeface="Times New Roman" pitchFamily="18" charset="0"/>
              <a:sym typeface="Montserrat Light"/>
            </a:endParaRPr>
          </a:p>
          <a:p>
            <a:pPr marL="76200" lvl="0" algn="just">
              <a:buClr>
                <a:srgbClr val="000000"/>
              </a:buClr>
              <a:buSzPts val="2400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Запрос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на поиск экспертизы: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Менторы в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области масштабирования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SaaS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-бизнеса и венчурных инвестиций.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727" y="1729846"/>
            <a:ext cx="6586579" cy="401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31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900">
              <a:srgbClr val="D9E4B7"/>
            </a:gs>
            <a:gs pos="0">
              <a:schemeClr val="tx2"/>
            </a:gs>
            <a:gs pos="78000">
              <a:schemeClr val="accent1">
                <a:lumMod val="45000"/>
                <a:lumOff val="55000"/>
                <a:alpha val="89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6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80498" y="116058"/>
            <a:ext cx="2055929" cy="1132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375171-5B15-A3DB-30F9-027F1BD73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4946" y="175052"/>
            <a:ext cx="1954066" cy="891159"/>
          </a:xfrm>
          <a:prstGeom prst="rect">
            <a:avLst/>
          </a:prstGeom>
        </p:spPr>
      </p:pic>
      <p:pic>
        <p:nvPicPr>
          <p:cNvPr id="8" name="Google Shape;64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4825" y="257094"/>
            <a:ext cx="2359014" cy="83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67;p1"/>
          <p:cNvPicPr preferRelativeResize="0"/>
          <p:nvPr/>
        </p:nvPicPr>
        <p:blipFill rotWithShape="1">
          <a:blip r:embed="rId5">
            <a:alphaModFix/>
          </a:blip>
          <a:srcRect l="6458" t="24256" r="16947" b="43553"/>
          <a:stretch/>
        </p:blipFill>
        <p:spPr>
          <a:xfrm>
            <a:off x="207531" y="217679"/>
            <a:ext cx="2416187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1740297" y="2891166"/>
            <a:ext cx="8810463" cy="970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15000"/>
              </a:lnSpc>
              <a:buClr>
                <a:srgbClr val="000000"/>
              </a:buClr>
              <a:buSzPts val="1050"/>
            </a:pPr>
            <a:r>
              <a:rPr lang="ru-RU" sz="54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ontserrat Light"/>
              </a:rPr>
              <a:t>Спасибо за внимание!</a:t>
            </a:r>
            <a:endParaRPr lang="ru-RU" sz="1400" b="1" dirty="0"/>
          </a:p>
        </p:txBody>
      </p:sp>
      <p:sp>
        <p:nvSpPr>
          <p:cNvPr id="2" name="AutoShape 6" descr="C:\Users\HP\Downloads\111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C:\Users\HP\Downloads\111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0" descr="C:\Users\HP\Downloads\111 (1)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529" y="575244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76200" lvl="0">
              <a:buClr>
                <a:srgbClr val="000000"/>
              </a:buClr>
              <a:buSzPts val="2400"/>
            </a:pPr>
            <a:endParaRPr lang="ru-RU" b="1" dirty="0">
              <a:solidFill>
                <a:schemeClr val="bg1"/>
              </a:solidFill>
              <a:latin typeface="Times New Roman" pitchFamily="18" charset="0"/>
              <a:ea typeface="Montserrat Light"/>
              <a:cs typeface="Times New Roman" pitchFamily="18" charset="0"/>
              <a:sym typeface="Montserrat Light"/>
            </a:endParaRPr>
          </a:p>
          <a:p>
            <a:pPr marL="76200" lvl="0">
              <a:buClr>
                <a:srgbClr val="000000"/>
              </a:buClr>
              <a:buSzPts val="2400"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Контактное лицо: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Канбеков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Ильсур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 </a:t>
            </a:r>
          </a:p>
          <a:p>
            <a:pPr marL="76200" lvl="0">
              <a:buClr>
                <a:srgbClr val="000000"/>
              </a:buClr>
              <a:buSzPts val="2400"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+ 7 (987) 147-11-83,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  <a:hlinkClick r:id="rId6"/>
              </a:rPr>
              <a:t>kanbekovi.lsur.gmail.com@list.ru</a:t>
            </a:r>
            <a:r>
              <a:rPr lang="ru-RU" dirty="0">
                <a:latin typeface="Times New Roman" pitchFamily="18" charset="0"/>
                <a:ea typeface="Montserrat Light"/>
                <a:cs typeface="Times New Roman" pitchFamily="18" charset="0"/>
                <a:sym typeface="Montserrat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78299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Arial Black/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3113</TotalTime>
  <Words>518</Words>
  <Application>Microsoft Office PowerPoint</Application>
  <PresentationFormat>Широкоэкранный</PresentationFormat>
  <Paragraphs>92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Montserrat</vt:lpstr>
      <vt:lpstr>Montserrat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21</cp:revision>
  <dcterms:created xsi:type="dcterms:W3CDTF">2025-12-11T21:26:16Z</dcterms:created>
  <dcterms:modified xsi:type="dcterms:W3CDTF">2025-12-14T14:15:55Z</dcterms:modified>
</cp:coreProperties>
</file>